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4" r:id="rId3"/>
    <p:sldId id="275" r:id="rId4"/>
    <p:sldId id="285" r:id="rId5"/>
    <p:sldId id="286" r:id="rId6"/>
    <p:sldId id="284" r:id="rId7"/>
    <p:sldId id="287" r:id="rId8"/>
    <p:sldId id="288" r:id="rId9"/>
    <p:sldId id="270" r:id="rId10"/>
    <p:sldId id="271" r:id="rId11"/>
    <p:sldId id="279" r:id="rId12"/>
    <p:sldId id="272" r:id="rId13"/>
    <p:sldId id="280" r:id="rId14"/>
    <p:sldId id="289" r:id="rId15"/>
    <p:sldId id="293" r:id="rId16"/>
    <p:sldId id="258" r:id="rId17"/>
    <p:sldId id="291" r:id="rId18"/>
    <p:sldId id="292" r:id="rId19"/>
    <p:sldId id="294" r:id="rId20"/>
    <p:sldId id="259" r:id="rId21"/>
    <p:sldId id="261" r:id="rId22"/>
    <p:sldId id="262" r:id="rId23"/>
    <p:sldId id="263" r:id="rId24"/>
    <p:sldId id="264" r:id="rId25"/>
    <p:sldId id="266" r:id="rId26"/>
    <p:sldId id="295" r:id="rId27"/>
    <p:sldId id="29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6"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03FDB5-1C00-47BF-9F0C-48ECAAEEC2DF}" type="datetimeFigureOut">
              <a:rPr lang="en-GB" smtClean="0"/>
              <a:pPr/>
              <a:t>24/01/2013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72C025-4E46-4B71-893E-CE68A6E8CDD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259CA-6265-4E68-B6C1-BA43BBB73ACB}" type="datetimeFigureOut">
              <a:rPr lang="en-GB" smtClean="0"/>
              <a:pPr/>
              <a:t>24/01/2013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726D9-9F2B-4DFE-88EC-65D908B9EA9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259CA-6265-4E68-B6C1-BA43BBB73ACB}" type="datetimeFigureOut">
              <a:rPr lang="en-GB" smtClean="0"/>
              <a:pPr/>
              <a:t>24/01/2013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726D9-9F2B-4DFE-88EC-65D908B9EA9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rgbClr val="FF0000"/>
                </a:solidFill>
              </a:rPr>
              <a:t>The Modernisation of the Public Services and Employment Relations</a:t>
            </a:r>
            <a:endParaRPr lang="en-GB" b="1" dirty="0">
              <a:solidFill>
                <a:srgbClr val="FF0000"/>
              </a:solidFill>
            </a:endParaRPr>
          </a:p>
        </p:txBody>
      </p:sp>
      <p:sp>
        <p:nvSpPr>
          <p:cNvPr id="3" name="Subtitle 2"/>
          <p:cNvSpPr>
            <a:spLocks noGrp="1"/>
          </p:cNvSpPr>
          <p:nvPr>
            <p:ph type="subTitle" idx="1"/>
          </p:nvPr>
        </p:nvSpPr>
        <p:spPr/>
        <p:txBody>
          <a:bodyPr/>
          <a:lstStyle/>
          <a:p>
            <a:r>
              <a:rPr lang="en-GB" b="1" dirty="0" smtClean="0"/>
              <a:t>Ian Kessler, King’s College, London</a:t>
            </a:r>
            <a:endParaRPr lang="en-GB"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FF0000"/>
                </a:solidFill>
              </a:rPr>
              <a:t>UK Public Sector Employment (‘000)</a:t>
            </a:r>
            <a:endParaRPr lang="en-GB" sz="3200" b="1" dirty="0">
              <a:solidFill>
                <a:srgbClr val="FF0000"/>
              </a:solidFill>
            </a:endParaRPr>
          </a:p>
        </p:txBody>
      </p:sp>
      <p:graphicFrame>
        <p:nvGraphicFramePr>
          <p:cNvPr id="4" name="Content Placeholder 3"/>
          <p:cNvGraphicFramePr>
            <a:graphicFrameLocks noGrp="1"/>
          </p:cNvGraphicFramePr>
          <p:nvPr>
            <p:ph idx="1"/>
          </p:nvPr>
        </p:nvGraphicFramePr>
        <p:xfrm>
          <a:off x="179511" y="1600200"/>
          <a:ext cx="8640961" cy="3972560"/>
        </p:xfrm>
        <a:graphic>
          <a:graphicData uri="http://schemas.openxmlformats.org/drawingml/2006/table">
            <a:tbl>
              <a:tblPr firstRow="1" bandRow="1">
                <a:tableStyleId>{5C22544A-7EE6-4342-B048-85BDC9FD1C3A}</a:tableStyleId>
              </a:tblPr>
              <a:tblGrid>
                <a:gridCol w="605879"/>
                <a:gridCol w="940093"/>
                <a:gridCol w="772986"/>
                <a:gridCol w="772986"/>
                <a:gridCol w="772986"/>
                <a:gridCol w="772986"/>
                <a:gridCol w="878291"/>
                <a:gridCol w="818388"/>
                <a:gridCol w="669590"/>
                <a:gridCol w="743989"/>
                <a:gridCol w="892787"/>
              </a:tblGrid>
              <a:tr h="370840">
                <a:tc>
                  <a:txBody>
                    <a:bodyPr/>
                    <a:lstStyle/>
                    <a:p>
                      <a:endParaRPr lang="en-GB" sz="1400" dirty="0"/>
                    </a:p>
                  </a:txBody>
                  <a:tcPr/>
                </a:tc>
                <a:tc>
                  <a:txBody>
                    <a:bodyPr/>
                    <a:lstStyle/>
                    <a:p>
                      <a:r>
                        <a:rPr lang="en-GB" sz="1050" dirty="0" smtClean="0"/>
                        <a:t>Construction</a:t>
                      </a:r>
                      <a:endParaRPr lang="en-GB" sz="1050" dirty="0"/>
                    </a:p>
                  </a:txBody>
                  <a:tcPr/>
                </a:tc>
                <a:tc>
                  <a:txBody>
                    <a:bodyPr/>
                    <a:lstStyle/>
                    <a:p>
                      <a:r>
                        <a:rPr lang="en-GB" sz="1200" dirty="0" smtClean="0"/>
                        <a:t>Forces</a:t>
                      </a:r>
                      <a:endParaRPr lang="en-GB" sz="1200" dirty="0"/>
                    </a:p>
                  </a:txBody>
                  <a:tcPr/>
                </a:tc>
                <a:tc>
                  <a:txBody>
                    <a:bodyPr/>
                    <a:lstStyle/>
                    <a:p>
                      <a:r>
                        <a:rPr lang="en-GB" sz="1200" dirty="0" smtClean="0"/>
                        <a:t>Police (incl. civilians</a:t>
                      </a:r>
                      <a:endParaRPr lang="en-GB" sz="1200" dirty="0"/>
                    </a:p>
                  </a:txBody>
                  <a:tcPr/>
                </a:tc>
                <a:tc>
                  <a:txBody>
                    <a:bodyPr/>
                    <a:lstStyle/>
                    <a:p>
                      <a:r>
                        <a:rPr lang="en-GB" sz="1200" dirty="0" smtClean="0"/>
                        <a:t>Public admin.</a:t>
                      </a:r>
                      <a:endParaRPr lang="en-GB" sz="1200" dirty="0"/>
                    </a:p>
                  </a:txBody>
                  <a:tcPr/>
                </a:tc>
                <a:tc>
                  <a:txBody>
                    <a:bodyPr/>
                    <a:lstStyle/>
                    <a:p>
                      <a:r>
                        <a:rPr lang="en-GB" sz="1200" dirty="0" smtClean="0"/>
                        <a:t>Of which: civil  service</a:t>
                      </a:r>
                      <a:endParaRPr lang="en-GB" sz="1200" dirty="0"/>
                    </a:p>
                  </a:txBody>
                  <a:tcPr/>
                </a:tc>
                <a:tc>
                  <a:txBody>
                    <a:bodyPr/>
                    <a:lstStyle/>
                    <a:p>
                      <a:r>
                        <a:rPr lang="en-GB" sz="1200" dirty="0" smtClean="0"/>
                        <a:t>Education</a:t>
                      </a:r>
                      <a:endParaRPr lang="en-GB" sz="1200" dirty="0"/>
                    </a:p>
                  </a:txBody>
                  <a:tcPr/>
                </a:tc>
                <a:tc>
                  <a:txBody>
                    <a:bodyPr/>
                    <a:lstStyle/>
                    <a:p>
                      <a:r>
                        <a:rPr lang="en-GB" sz="1200" dirty="0" smtClean="0"/>
                        <a:t>National Health Service</a:t>
                      </a:r>
                      <a:endParaRPr lang="en-GB" sz="1200" dirty="0"/>
                    </a:p>
                  </a:txBody>
                  <a:tcPr/>
                </a:tc>
                <a:tc>
                  <a:txBody>
                    <a:bodyPr/>
                    <a:lstStyle/>
                    <a:p>
                      <a:r>
                        <a:rPr lang="en-GB" sz="1200" dirty="0" smtClean="0"/>
                        <a:t>Other health and social work</a:t>
                      </a:r>
                      <a:endParaRPr lang="en-GB" sz="1200" dirty="0"/>
                    </a:p>
                  </a:txBody>
                  <a:tcPr/>
                </a:tc>
                <a:tc>
                  <a:txBody>
                    <a:bodyPr/>
                    <a:lstStyle/>
                    <a:p>
                      <a:r>
                        <a:rPr lang="en-GB" sz="1200" dirty="0" smtClean="0"/>
                        <a:t>Other </a:t>
                      </a:r>
                      <a:r>
                        <a:rPr lang="en-GB" sz="1200" baseline="0" dirty="0" smtClean="0"/>
                        <a:t> (incl. Corps.)</a:t>
                      </a:r>
                      <a:endParaRPr lang="en-GB" sz="1200" dirty="0"/>
                    </a:p>
                  </a:txBody>
                  <a:tcPr/>
                </a:tc>
                <a:tc>
                  <a:txBody>
                    <a:bodyPr/>
                    <a:lstStyle/>
                    <a:p>
                      <a:r>
                        <a:rPr lang="en-GB" sz="1200" dirty="0" smtClean="0"/>
                        <a:t>Total public sector</a:t>
                      </a:r>
                      <a:endParaRPr lang="en-GB" sz="1200" dirty="0"/>
                    </a:p>
                  </a:txBody>
                  <a:tcPr/>
                </a:tc>
              </a:tr>
              <a:tr h="370840">
                <a:tc>
                  <a:txBody>
                    <a:bodyPr/>
                    <a:lstStyle/>
                    <a:p>
                      <a:r>
                        <a:rPr lang="en-GB" sz="1400" b="1" dirty="0" smtClean="0"/>
                        <a:t>1999</a:t>
                      </a:r>
                      <a:endParaRPr lang="en-GB" sz="1400" b="1" dirty="0"/>
                    </a:p>
                  </a:txBody>
                  <a:tcPr/>
                </a:tc>
                <a:tc>
                  <a:txBody>
                    <a:bodyPr/>
                    <a:lstStyle/>
                    <a:p>
                      <a:r>
                        <a:rPr lang="en-GB" sz="1400" dirty="0" smtClean="0"/>
                        <a:t>111</a:t>
                      </a:r>
                      <a:endParaRPr lang="en-GB" sz="1400" dirty="0"/>
                    </a:p>
                  </a:txBody>
                  <a:tcPr/>
                </a:tc>
                <a:tc>
                  <a:txBody>
                    <a:bodyPr/>
                    <a:lstStyle/>
                    <a:p>
                      <a:r>
                        <a:rPr lang="en-GB" sz="1400" dirty="0" smtClean="0"/>
                        <a:t>218</a:t>
                      </a:r>
                      <a:endParaRPr lang="en-GB" sz="1400" dirty="0"/>
                    </a:p>
                  </a:txBody>
                  <a:tcPr/>
                </a:tc>
                <a:tc>
                  <a:txBody>
                    <a:bodyPr/>
                    <a:lstStyle/>
                    <a:p>
                      <a:r>
                        <a:rPr lang="en-GB" sz="1400" dirty="0" smtClean="0"/>
                        <a:t>231</a:t>
                      </a:r>
                      <a:endParaRPr lang="en-GB" sz="1400" dirty="0"/>
                    </a:p>
                  </a:txBody>
                  <a:tcPr/>
                </a:tc>
                <a:tc>
                  <a:txBody>
                    <a:bodyPr/>
                    <a:lstStyle/>
                    <a:p>
                      <a:r>
                        <a:rPr lang="en-GB" sz="1400" dirty="0" smtClean="0"/>
                        <a:t>1,175</a:t>
                      </a:r>
                      <a:endParaRPr lang="en-GB" sz="1400" dirty="0"/>
                    </a:p>
                  </a:txBody>
                  <a:tcPr/>
                </a:tc>
                <a:tc>
                  <a:txBody>
                    <a:bodyPr/>
                    <a:lstStyle/>
                    <a:p>
                      <a:r>
                        <a:rPr lang="en-GB" sz="1400" dirty="0" smtClean="0"/>
                        <a:t>502</a:t>
                      </a:r>
                      <a:endParaRPr lang="en-GB" sz="1400" dirty="0"/>
                    </a:p>
                  </a:txBody>
                  <a:tcPr/>
                </a:tc>
                <a:tc>
                  <a:txBody>
                    <a:bodyPr/>
                    <a:lstStyle/>
                    <a:p>
                      <a:r>
                        <a:rPr lang="en-GB" sz="1400" dirty="0" smtClean="0"/>
                        <a:t>1,394</a:t>
                      </a:r>
                      <a:endParaRPr lang="en-GB" sz="1400" dirty="0"/>
                    </a:p>
                  </a:txBody>
                  <a:tcPr/>
                </a:tc>
                <a:tc>
                  <a:txBody>
                    <a:bodyPr/>
                    <a:lstStyle/>
                    <a:p>
                      <a:r>
                        <a:rPr lang="en-GB" sz="1400" dirty="0" smtClean="0"/>
                        <a:t>1,207</a:t>
                      </a:r>
                      <a:endParaRPr lang="en-GB" sz="1400" dirty="0"/>
                    </a:p>
                  </a:txBody>
                  <a:tcPr/>
                </a:tc>
                <a:tc>
                  <a:txBody>
                    <a:bodyPr/>
                    <a:lstStyle/>
                    <a:p>
                      <a:r>
                        <a:rPr lang="en-GB" sz="1400" dirty="0" smtClean="0"/>
                        <a:t>393</a:t>
                      </a:r>
                      <a:endParaRPr lang="en-GB" sz="1400" dirty="0"/>
                    </a:p>
                  </a:txBody>
                  <a:tcPr/>
                </a:tc>
                <a:tc>
                  <a:txBody>
                    <a:bodyPr/>
                    <a:lstStyle/>
                    <a:p>
                      <a:r>
                        <a:rPr lang="en-GB" sz="1400" dirty="0" smtClean="0"/>
                        <a:t>730</a:t>
                      </a:r>
                      <a:endParaRPr lang="en-GB" sz="1400" dirty="0"/>
                    </a:p>
                  </a:txBody>
                  <a:tcPr/>
                </a:tc>
                <a:tc>
                  <a:txBody>
                    <a:bodyPr/>
                    <a:lstStyle/>
                    <a:p>
                      <a:r>
                        <a:rPr lang="en-GB" sz="1400" dirty="0" smtClean="0"/>
                        <a:t>5,456</a:t>
                      </a:r>
                      <a:endParaRPr lang="en-GB" sz="1400" dirty="0"/>
                    </a:p>
                  </a:txBody>
                  <a:tcPr/>
                </a:tc>
              </a:tr>
              <a:tr h="370840">
                <a:tc>
                  <a:txBody>
                    <a:bodyPr/>
                    <a:lstStyle/>
                    <a:p>
                      <a:r>
                        <a:rPr lang="en-GB" sz="1400" b="1" dirty="0" smtClean="0"/>
                        <a:t>2001</a:t>
                      </a:r>
                      <a:endParaRPr lang="en-GB" sz="1400" b="1" dirty="0"/>
                    </a:p>
                  </a:txBody>
                  <a:tcPr/>
                </a:tc>
                <a:tc>
                  <a:txBody>
                    <a:bodyPr/>
                    <a:lstStyle/>
                    <a:p>
                      <a:r>
                        <a:rPr lang="en-GB" sz="1400" dirty="0" smtClean="0"/>
                        <a:t>110</a:t>
                      </a:r>
                      <a:endParaRPr lang="en-GB" sz="1400" dirty="0"/>
                    </a:p>
                  </a:txBody>
                  <a:tcPr/>
                </a:tc>
                <a:tc>
                  <a:txBody>
                    <a:bodyPr/>
                    <a:lstStyle/>
                    <a:p>
                      <a:r>
                        <a:rPr lang="en-GB" sz="1400" dirty="0" smtClean="0"/>
                        <a:t>218</a:t>
                      </a:r>
                      <a:endParaRPr lang="en-GB" sz="1400" dirty="0"/>
                    </a:p>
                  </a:txBody>
                  <a:tcPr/>
                </a:tc>
                <a:tc>
                  <a:txBody>
                    <a:bodyPr/>
                    <a:lstStyle/>
                    <a:p>
                      <a:r>
                        <a:rPr lang="en-GB" sz="1400" dirty="0" smtClean="0"/>
                        <a:t>229</a:t>
                      </a:r>
                      <a:endParaRPr lang="en-GB" sz="1400" dirty="0"/>
                    </a:p>
                  </a:txBody>
                  <a:tcPr/>
                </a:tc>
                <a:tc>
                  <a:txBody>
                    <a:bodyPr/>
                    <a:lstStyle/>
                    <a:p>
                      <a:r>
                        <a:rPr lang="en-GB" sz="1400" dirty="0" smtClean="0"/>
                        <a:t>1,196</a:t>
                      </a:r>
                      <a:endParaRPr lang="en-GB" sz="1400" dirty="0"/>
                    </a:p>
                  </a:txBody>
                  <a:tcPr/>
                </a:tc>
                <a:tc>
                  <a:txBody>
                    <a:bodyPr/>
                    <a:lstStyle/>
                    <a:p>
                      <a:r>
                        <a:rPr lang="en-GB" sz="1400" dirty="0" smtClean="0"/>
                        <a:t>513</a:t>
                      </a:r>
                      <a:endParaRPr lang="en-GB" sz="1400" dirty="0"/>
                    </a:p>
                  </a:txBody>
                  <a:tcPr/>
                </a:tc>
                <a:tc>
                  <a:txBody>
                    <a:bodyPr/>
                    <a:lstStyle/>
                    <a:p>
                      <a:r>
                        <a:rPr lang="en-GB" sz="1400" dirty="0" smtClean="0"/>
                        <a:t>1,418</a:t>
                      </a:r>
                      <a:endParaRPr lang="en-GB" sz="1400" dirty="0"/>
                    </a:p>
                  </a:txBody>
                  <a:tcPr/>
                </a:tc>
                <a:tc>
                  <a:txBody>
                    <a:bodyPr/>
                    <a:lstStyle/>
                    <a:p>
                      <a:r>
                        <a:rPr lang="en-GB" sz="1400" dirty="0" smtClean="0"/>
                        <a:t>1,231</a:t>
                      </a:r>
                      <a:endParaRPr lang="en-GB" sz="1400" dirty="0"/>
                    </a:p>
                  </a:txBody>
                  <a:tcPr/>
                </a:tc>
                <a:tc>
                  <a:txBody>
                    <a:bodyPr/>
                    <a:lstStyle/>
                    <a:p>
                      <a:r>
                        <a:rPr lang="en-GB" sz="1400" dirty="0" smtClean="0"/>
                        <a:t>400</a:t>
                      </a:r>
                      <a:endParaRPr lang="en-GB" sz="1400" dirty="0"/>
                    </a:p>
                  </a:txBody>
                  <a:tcPr/>
                </a:tc>
                <a:tc>
                  <a:txBody>
                    <a:bodyPr/>
                    <a:lstStyle/>
                    <a:p>
                      <a:r>
                        <a:rPr lang="en-GB" sz="1400" dirty="0" smtClean="0"/>
                        <a:t>732</a:t>
                      </a:r>
                      <a:endParaRPr lang="en-GB" sz="1400" dirty="0"/>
                    </a:p>
                  </a:txBody>
                  <a:tcPr/>
                </a:tc>
                <a:tc>
                  <a:txBody>
                    <a:bodyPr/>
                    <a:lstStyle/>
                    <a:p>
                      <a:r>
                        <a:rPr lang="en-GB" sz="1400" dirty="0" smtClean="0"/>
                        <a:t>5,531</a:t>
                      </a:r>
                      <a:endParaRPr lang="en-GB" sz="1400" dirty="0"/>
                    </a:p>
                  </a:txBody>
                  <a:tcPr/>
                </a:tc>
              </a:tr>
              <a:tr h="370840">
                <a:tc>
                  <a:txBody>
                    <a:bodyPr/>
                    <a:lstStyle/>
                    <a:p>
                      <a:r>
                        <a:rPr lang="en-GB" sz="1400" b="1" dirty="0" smtClean="0"/>
                        <a:t>2003</a:t>
                      </a:r>
                      <a:endParaRPr lang="en-GB" sz="1400" b="1" dirty="0"/>
                    </a:p>
                  </a:txBody>
                  <a:tcPr/>
                </a:tc>
                <a:tc>
                  <a:txBody>
                    <a:bodyPr/>
                    <a:lstStyle/>
                    <a:p>
                      <a:r>
                        <a:rPr lang="en-GB" sz="1400" dirty="0" smtClean="0"/>
                        <a:t>80</a:t>
                      </a:r>
                      <a:endParaRPr lang="en-GB" sz="1400" dirty="0"/>
                    </a:p>
                  </a:txBody>
                  <a:tcPr/>
                </a:tc>
                <a:tc>
                  <a:txBody>
                    <a:bodyPr/>
                    <a:lstStyle/>
                    <a:p>
                      <a:r>
                        <a:rPr lang="en-GB" sz="1400" dirty="0" smtClean="0"/>
                        <a:t>222</a:t>
                      </a:r>
                      <a:endParaRPr lang="en-GB" sz="1400" dirty="0"/>
                    </a:p>
                  </a:txBody>
                  <a:tcPr/>
                </a:tc>
                <a:tc>
                  <a:txBody>
                    <a:bodyPr/>
                    <a:lstStyle/>
                    <a:p>
                      <a:r>
                        <a:rPr lang="en-GB" sz="1400" dirty="0" smtClean="0"/>
                        <a:t>249</a:t>
                      </a:r>
                      <a:endParaRPr lang="en-GB" sz="1400" dirty="0"/>
                    </a:p>
                  </a:txBody>
                  <a:tcPr/>
                </a:tc>
                <a:tc>
                  <a:txBody>
                    <a:bodyPr/>
                    <a:lstStyle/>
                    <a:p>
                      <a:r>
                        <a:rPr lang="en-GB" sz="1400" dirty="0" smtClean="0"/>
                        <a:t>1,257</a:t>
                      </a:r>
                      <a:endParaRPr lang="en-GB" sz="1400" dirty="0"/>
                    </a:p>
                  </a:txBody>
                  <a:tcPr/>
                </a:tc>
                <a:tc>
                  <a:txBody>
                    <a:bodyPr/>
                    <a:lstStyle/>
                    <a:p>
                      <a:r>
                        <a:rPr lang="en-GB" sz="1400" dirty="0" smtClean="0"/>
                        <a:t>557</a:t>
                      </a:r>
                      <a:endParaRPr lang="en-GB" sz="1400" dirty="0"/>
                    </a:p>
                  </a:txBody>
                  <a:tcPr/>
                </a:tc>
                <a:tc>
                  <a:txBody>
                    <a:bodyPr/>
                    <a:lstStyle/>
                    <a:p>
                      <a:r>
                        <a:rPr lang="en-GB" sz="1400" dirty="0" smtClean="0"/>
                        <a:t>1,528</a:t>
                      </a:r>
                      <a:endParaRPr lang="en-GB" sz="1400" dirty="0"/>
                    </a:p>
                  </a:txBody>
                  <a:tcPr/>
                </a:tc>
                <a:tc>
                  <a:txBody>
                    <a:bodyPr/>
                    <a:lstStyle/>
                    <a:p>
                      <a:r>
                        <a:rPr lang="en-GB" sz="1400" dirty="0" smtClean="0"/>
                        <a:t>1,402</a:t>
                      </a:r>
                      <a:endParaRPr lang="en-GB" sz="1400" dirty="0"/>
                    </a:p>
                  </a:txBody>
                  <a:tcPr/>
                </a:tc>
                <a:tc>
                  <a:txBody>
                    <a:bodyPr/>
                    <a:lstStyle/>
                    <a:p>
                      <a:r>
                        <a:rPr lang="en-GB" sz="1400" dirty="0" smtClean="0"/>
                        <a:t>344</a:t>
                      </a:r>
                      <a:endParaRPr lang="en-GB" sz="1400" dirty="0"/>
                    </a:p>
                  </a:txBody>
                  <a:tcPr/>
                </a:tc>
                <a:tc>
                  <a:txBody>
                    <a:bodyPr/>
                    <a:lstStyle/>
                    <a:p>
                      <a:r>
                        <a:rPr lang="en-GB" sz="1400" dirty="0" smtClean="0"/>
                        <a:t>792</a:t>
                      </a:r>
                      <a:endParaRPr lang="en-GB" sz="1400" dirty="0"/>
                    </a:p>
                  </a:txBody>
                  <a:tcPr/>
                </a:tc>
                <a:tc>
                  <a:txBody>
                    <a:bodyPr/>
                    <a:lstStyle/>
                    <a:p>
                      <a:r>
                        <a:rPr lang="en-GB" sz="1400" dirty="0" smtClean="0"/>
                        <a:t>5,871</a:t>
                      </a:r>
                      <a:endParaRPr lang="en-GB" sz="1400" dirty="0"/>
                    </a:p>
                  </a:txBody>
                  <a:tcPr/>
                </a:tc>
              </a:tr>
              <a:tr h="370840">
                <a:tc>
                  <a:txBody>
                    <a:bodyPr/>
                    <a:lstStyle/>
                    <a:p>
                      <a:r>
                        <a:rPr lang="en-GB" sz="1400" b="1" dirty="0" smtClean="0"/>
                        <a:t>2005</a:t>
                      </a:r>
                      <a:endParaRPr lang="en-GB" sz="1400" b="1" dirty="0"/>
                    </a:p>
                  </a:txBody>
                  <a:tcPr/>
                </a:tc>
                <a:tc>
                  <a:txBody>
                    <a:bodyPr/>
                    <a:lstStyle/>
                    <a:p>
                      <a:r>
                        <a:rPr lang="en-GB" sz="1400" dirty="0" smtClean="0"/>
                        <a:t>75</a:t>
                      </a:r>
                      <a:endParaRPr lang="en-GB" sz="1400" dirty="0"/>
                    </a:p>
                  </a:txBody>
                  <a:tcPr/>
                </a:tc>
                <a:tc>
                  <a:txBody>
                    <a:bodyPr/>
                    <a:lstStyle/>
                    <a:p>
                      <a:r>
                        <a:rPr lang="en-GB" sz="1400" dirty="0" smtClean="0"/>
                        <a:t>213</a:t>
                      </a:r>
                      <a:endParaRPr lang="en-GB" sz="1400" dirty="0"/>
                    </a:p>
                  </a:txBody>
                  <a:tcPr/>
                </a:tc>
                <a:tc>
                  <a:txBody>
                    <a:bodyPr/>
                    <a:lstStyle/>
                    <a:p>
                      <a:r>
                        <a:rPr lang="en-GB" sz="1400" dirty="0" smtClean="0"/>
                        <a:t>273</a:t>
                      </a:r>
                      <a:endParaRPr lang="en-GB" sz="1400" dirty="0"/>
                    </a:p>
                  </a:txBody>
                  <a:tcPr/>
                </a:tc>
                <a:tc>
                  <a:txBody>
                    <a:bodyPr/>
                    <a:lstStyle/>
                    <a:p>
                      <a:r>
                        <a:rPr lang="en-GB" sz="1400" dirty="0" smtClean="0"/>
                        <a:t>1,290</a:t>
                      </a:r>
                      <a:endParaRPr lang="en-GB" sz="1400" dirty="0"/>
                    </a:p>
                  </a:txBody>
                  <a:tcPr/>
                </a:tc>
                <a:tc>
                  <a:txBody>
                    <a:bodyPr/>
                    <a:lstStyle/>
                    <a:p>
                      <a:r>
                        <a:rPr lang="en-GB" sz="1400" dirty="0" smtClean="0"/>
                        <a:t>563</a:t>
                      </a:r>
                      <a:endParaRPr lang="en-GB" sz="1400" dirty="0"/>
                    </a:p>
                  </a:txBody>
                  <a:tcPr/>
                </a:tc>
                <a:tc>
                  <a:txBody>
                    <a:bodyPr/>
                    <a:lstStyle/>
                    <a:p>
                      <a:r>
                        <a:rPr lang="en-GB" sz="1400" dirty="0" smtClean="0"/>
                        <a:t>1,595</a:t>
                      </a:r>
                      <a:endParaRPr lang="en-GB" sz="1400" dirty="0"/>
                    </a:p>
                  </a:txBody>
                  <a:tcPr/>
                </a:tc>
                <a:tc>
                  <a:txBody>
                    <a:bodyPr/>
                    <a:lstStyle/>
                    <a:p>
                      <a:r>
                        <a:rPr lang="en-GB" sz="1400" dirty="0" smtClean="0"/>
                        <a:t>1,515</a:t>
                      </a:r>
                      <a:endParaRPr lang="en-GB" sz="1400" dirty="0"/>
                    </a:p>
                  </a:txBody>
                  <a:tcPr/>
                </a:tc>
                <a:tc>
                  <a:txBody>
                    <a:bodyPr/>
                    <a:lstStyle/>
                    <a:p>
                      <a:r>
                        <a:rPr lang="en-GB" sz="1400" dirty="0" smtClean="0"/>
                        <a:t>367</a:t>
                      </a:r>
                      <a:endParaRPr lang="en-GB" sz="1400" dirty="0"/>
                    </a:p>
                  </a:txBody>
                  <a:tcPr/>
                </a:tc>
                <a:tc>
                  <a:txBody>
                    <a:bodyPr/>
                    <a:lstStyle/>
                    <a:p>
                      <a:r>
                        <a:rPr lang="en-GB" sz="1400" dirty="0" smtClean="0"/>
                        <a:t>779</a:t>
                      </a:r>
                      <a:endParaRPr lang="en-GB" sz="1400" dirty="0"/>
                    </a:p>
                  </a:txBody>
                  <a:tcPr/>
                </a:tc>
                <a:tc>
                  <a:txBody>
                    <a:bodyPr/>
                    <a:lstStyle/>
                    <a:p>
                      <a:r>
                        <a:rPr lang="en-GB" sz="1400" dirty="0" smtClean="0"/>
                        <a:t>6,106</a:t>
                      </a:r>
                      <a:endParaRPr lang="en-GB" sz="1400" dirty="0"/>
                    </a:p>
                  </a:txBody>
                  <a:tcPr/>
                </a:tc>
              </a:tr>
              <a:tr h="370840">
                <a:tc>
                  <a:txBody>
                    <a:bodyPr/>
                    <a:lstStyle/>
                    <a:p>
                      <a:r>
                        <a:rPr lang="en-GB" sz="1400" b="1" dirty="0" smtClean="0"/>
                        <a:t>2007</a:t>
                      </a:r>
                      <a:endParaRPr lang="en-GB" sz="1400" b="1" dirty="0"/>
                    </a:p>
                  </a:txBody>
                  <a:tcPr/>
                </a:tc>
                <a:tc>
                  <a:txBody>
                    <a:bodyPr/>
                    <a:lstStyle/>
                    <a:p>
                      <a:r>
                        <a:rPr lang="en-GB" sz="1400" dirty="0" smtClean="0"/>
                        <a:t>62</a:t>
                      </a:r>
                      <a:endParaRPr lang="en-GB" sz="1400" dirty="0"/>
                    </a:p>
                  </a:txBody>
                  <a:tcPr/>
                </a:tc>
                <a:tc>
                  <a:txBody>
                    <a:bodyPr/>
                    <a:lstStyle/>
                    <a:p>
                      <a:r>
                        <a:rPr lang="en-GB" sz="1400" dirty="0" smtClean="0"/>
                        <a:t>200</a:t>
                      </a:r>
                      <a:endParaRPr lang="en-GB" sz="1400" dirty="0"/>
                    </a:p>
                  </a:txBody>
                  <a:tcPr/>
                </a:tc>
                <a:tc>
                  <a:txBody>
                    <a:bodyPr/>
                    <a:lstStyle/>
                    <a:p>
                      <a:r>
                        <a:rPr lang="en-GB" sz="1400" dirty="0" smtClean="0"/>
                        <a:t>282</a:t>
                      </a:r>
                      <a:endParaRPr lang="en-GB" sz="1400" dirty="0"/>
                    </a:p>
                  </a:txBody>
                  <a:tcPr/>
                </a:tc>
                <a:tc>
                  <a:txBody>
                    <a:bodyPr/>
                    <a:lstStyle/>
                    <a:p>
                      <a:r>
                        <a:rPr lang="en-GB" sz="1400" dirty="0" smtClean="0"/>
                        <a:t>1,285</a:t>
                      </a:r>
                      <a:endParaRPr lang="en-GB" sz="1400" dirty="0"/>
                    </a:p>
                  </a:txBody>
                  <a:tcPr/>
                </a:tc>
                <a:tc>
                  <a:txBody>
                    <a:bodyPr/>
                    <a:lstStyle/>
                    <a:p>
                      <a:r>
                        <a:rPr lang="en-GB" sz="1400" dirty="0" smtClean="0"/>
                        <a:t>543</a:t>
                      </a:r>
                      <a:endParaRPr lang="en-GB" sz="1400" dirty="0"/>
                    </a:p>
                  </a:txBody>
                  <a:tcPr/>
                </a:tc>
                <a:tc>
                  <a:txBody>
                    <a:bodyPr/>
                    <a:lstStyle/>
                    <a:p>
                      <a:r>
                        <a:rPr lang="en-GB" sz="1400" dirty="0" smtClean="0"/>
                        <a:t>1,630</a:t>
                      </a:r>
                      <a:endParaRPr lang="en-GB" sz="1400" dirty="0"/>
                    </a:p>
                  </a:txBody>
                  <a:tcPr/>
                </a:tc>
                <a:tc>
                  <a:txBody>
                    <a:bodyPr/>
                    <a:lstStyle/>
                    <a:p>
                      <a:r>
                        <a:rPr lang="en-GB" sz="1400" dirty="0" smtClean="0"/>
                        <a:t>1,492</a:t>
                      </a:r>
                      <a:endParaRPr lang="en-GB" sz="1400" dirty="0"/>
                    </a:p>
                  </a:txBody>
                  <a:tcPr/>
                </a:tc>
                <a:tc>
                  <a:txBody>
                    <a:bodyPr/>
                    <a:lstStyle/>
                    <a:p>
                      <a:r>
                        <a:rPr lang="en-GB" sz="1400" dirty="0" smtClean="0"/>
                        <a:t>360</a:t>
                      </a:r>
                      <a:endParaRPr lang="en-GB" sz="1400" dirty="0"/>
                    </a:p>
                  </a:txBody>
                  <a:tcPr/>
                </a:tc>
                <a:tc>
                  <a:txBody>
                    <a:bodyPr/>
                    <a:lstStyle/>
                    <a:p>
                      <a:r>
                        <a:rPr lang="en-GB" sz="1400" dirty="0" smtClean="0"/>
                        <a:t>743</a:t>
                      </a:r>
                      <a:endParaRPr lang="en-GB" sz="1400" dirty="0"/>
                    </a:p>
                  </a:txBody>
                  <a:tcPr/>
                </a:tc>
                <a:tc>
                  <a:txBody>
                    <a:bodyPr/>
                    <a:lstStyle/>
                    <a:p>
                      <a:r>
                        <a:rPr lang="en-GB" sz="1400" dirty="0" smtClean="0"/>
                        <a:t>6,052</a:t>
                      </a:r>
                      <a:endParaRPr lang="en-GB" sz="1400" dirty="0"/>
                    </a:p>
                  </a:txBody>
                  <a:tcPr/>
                </a:tc>
              </a:tr>
              <a:tr h="370840">
                <a:tc>
                  <a:txBody>
                    <a:bodyPr/>
                    <a:lstStyle/>
                    <a:p>
                      <a:r>
                        <a:rPr lang="en-GB" sz="1400" b="1" dirty="0" smtClean="0"/>
                        <a:t>2009</a:t>
                      </a:r>
                      <a:endParaRPr lang="en-GB" sz="1400" b="1" dirty="0"/>
                    </a:p>
                  </a:txBody>
                  <a:tcPr/>
                </a:tc>
                <a:tc>
                  <a:txBody>
                    <a:bodyPr/>
                    <a:lstStyle/>
                    <a:p>
                      <a:r>
                        <a:rPr lang="en-GB" sz="1400" dirty="0" smtClean="0"/>
                        <a:t>53</a:t>
                      </a:r>
                      <a:endParaRPr lang="en-GB" sz="1400" dirty="0"/>
                    </a:p>
                  </a:txBody>
                  <a:tcPr/>
                </a:tc>
                <a:tc>
                  <a:txBody>
                    <a:bodyPr/>
                    <a:lstStyle/>
                    <a:p>
                      <a:r>
                        <a:rPr lang="en-GB" sz="1400" dirty="0" smtClean="0"/>
                        <a:t>196</a:t>
                      </a:r>
                      <a:endParaRPr lang="en-GB" sz="1400" dirty="0"/>
                    </a:p>
                  </a:txBody>
                  <a:tcPr/>
                </a:tc>
                <a:tc>
                  <a:txBody>
                    <a:bodyPr/>
                    <a:lstStyle/>
                    <a:p>
                      <a:r>
                        <a:rPr lang="en-GB" sz="1400" dirty="0" smtClean="0"/>
                        <a:t>293</a:t>
                      </a:r>
                      <a:endParaRPr lang="en-GB" sz="1400" dirty="0"/>
                    </a:p>
                  </a:txBody>
                  <a:tcPr/>
                </a:tc>
                <a:tc>
                  <a:txBody>
                    <a:bodyPr/>
                    <a:lstStyle/>
                    <a:p>
                      <a:r>
                        <a:rPr lang="en-GB" sz="1400" dirty="0" smtClean="0"/>
                        <a:t>1,220</a:t>
                      </a:r>
                      <a:endParaRPr lang="en-GB" sz="1400" dirty="0"/>
                    </a:p>
                  </a:txBody>
                  <a:tcPr/>
                </a:tc>
                <a:tc>
                  <a:txBody>
                    <a:bodyPr/>
                    <a:lstStyle/>
                    <a:p>
                      <a:r>
                        <a:rPr lang="en-GB" sz="1400" dirty="0" smtClean="0"/>
                        <a:t>525</a:t>
                      </a:r>
                      <a:endParaRPr lang="en-GB" sz="1400" dirty="0"/>
                    </a:p>
                  </a:txBody>
                  <a:tcPr/>
                </a:tc>
                <a:tc>
                  <a:txBody>
                    <a:bodyPr/>
                    <a:lstStyle/>
                    <a:p>
                      <a:r>
                        <a:rPr lang="en-GB" sz="1400" dirty="0" smtClean="0"/>
                        <a:t>1,664</a:t>
                      </a:r>
                      <a:endParaRPr lang="en-GB" sz="1400" dirty="0"/>
                    </a:p>
                  </a:txBody>
                  <a:tcPr/>
                </a:tc>
                <a:tc>
                  <a:txBody>
                    <a:bodyPr/>
                    <a:lstStyle/>
                    <a:p>
                      <a:r>
                        <a:rPr lang="en-GB" sz="1400" dirty="0" smtClean="0"/>
                        <a:t>1,554</a:t>
                      </a:r>
                      <a:endParaRPr lang="en-GB" sz="1400" dirty="0"/>
                    </a:p>
                  </a:txBody>
                  <a:tcPr/>
                </a:tc>
                <a:tc>
                  <a:txBody>
                    <a:bodyPr/>
                    <a:lstStyle/>
                    <a:p>
                      <a:r>
                        <a:rPr lang="en-GB" sz="1400" dirty="0" smtClean="0"/>
                        <a:t>356</a:t>
                      </a:r>
                      <a:endParaRPr lang="en-GB" sz="1400" dirty="0"/>
                    </a:p>
                  </a:txBody>
                  <a:tcPr/>
                </a:tc>
                <a:tc>
                  <a:txBody>
                    <a:bodyPr/>
                    <a:lstStyle/>
                    <a:p>
                      <a:r>
                        <a:rPr lang="en-GB" sz="1400" dirty="0" smtClean="0"/>
                        <a:t>974</a:t>
                      </a:r>
                      <a:endParaRPr lang="en-GB" sz="1400" dirty="0"/>
                    </a:p>
                  </a:txBody>
                  <a:tcPr/>
                </a:tc>
                <a:tc>
                  <a:txBody>
                    <a:bodyPr/>
                    <a:lstStyle/>
                    <a:p>
                      <a:r>
                        <a:rPr lang="en-GB" sz="1400" dirty="0" smtClean="0"/>
                        <a:t>6,312</a:t>
                      </a:r>
                      <a:endParaRPr lang="en-GB" sz="1400" dirty="0"/>
                    </a:p>
                  </a:txBody>
                  <a:tcPr/>
                </a:tc>
              </a:tr>
              <a:tr h="370840">
                <a:tc>
                  <a:txBody>
                    <a:bodyPr/>
                    <a:lstStyle/>
                    <a:p>
                      <a:r>
                        <a:rPr lang="en-GB" sz="1400" b="1" dirty="0" smtClean="0"/>
                        <a:t>2011</a:t>
                      </a:r>
                      <a:endParaRPr lang="en-GB" sz="1400" b="1" dirty="0"/>
                    </a:p>
                  </a:txBody>
                  <a:tcPr/>
                </a:tc>
                <a:tc>
                  <a:txBody>
                    <a:bodyPr/>
                    <a:lstStyle/>
                    <a:p>
                      <a:r>
                        <a:rPr lang="en-GB" sz="1400" dirty="0" smtClean="0"/>
                        <a:t>46</a:t>
                      </a:r>
                      <a:endParaRPr lang="en-GB" sz="1400" dirty="0"/>
                    </a:p>
                  </a:txBody>
                  <a:tcPr/>
                </a:tc>
                <a:tc>
                  <a:txBody>
                    <a:bodyPr/>
                    <a:lstStyle/>
                    <a:p>
                      <a:r>
                        <a:rPr lang="en-GB" sz="1400" dirty="0" smtClean="0"/>
                        <a:t>194</a:t>
                      </a:r>
                      <a:endParaRPr lang="en-GB" sz="1400" dirty="0"/>
                    </a:p>
                  </a:txBody>
                  <a:tcPr/>
                </a:tc>
                <a:tc>
                  <a:txBody>
                    <a:bodyPr/>
                    <a:lstStyle/>
                    <a:p>
                      <a:r>
                        <a:rPr lang="en-GB" sz="1400" dirty="0" smtClean="0"/>
                        <a:t>281</a:t>
                      </a:r>
                      <a:endParaRPr lang="en-GB" sz="1400" dirty="0"/>
                    </a:p>
                  </a:txBody>
                  <a:tcPr/>
                </a:tc>
                <a:tc>
                  <a:txBody>
                    <a:bodyPr/>
                    <a:lstStyle/>
                    <a:p>
                      <a:r>
                        <a:rPr lang="en-GB" sz="1400" dirty="0" smtClean="0"/>
                        <a:t>1,176</a:t>
                      </a:r>
                      <a:endParaRPr lang="en-GB" sz="1400" dirty="0"/>
                    </a:p>
                  </a:txBody>
                  <a:tcPr/>
                </a:tc>
                <a:tc>
                  <a:txBody>
                    <a:bodyPr/>
                    <a:lstStyle/>
                    <a:p>
                      <a:r>
                        <a:rPr lang="en-GB" sz="1400" dirty="0" smtClean="0"/>
                        <a:t>513</a:t>
                      </a:r>
                      <a:endParaRPr lang="en-GB" sz="1400" dirty="0"/>
                    </a:p>
                  </a:txBody>
                  <a:tcPr/>
                </a:tc>
                <a:tc>
                  <a:txBody>
                    <a:bodyPr/>
                    <a:lstStyle/>
                    <a:p>
                      <a:r>
                        <a:rPr lang="en-GB" sz="1400" dirty="0" smtClean="0"/>
                        <a:t>1,651</a:t>
                      </a:r>
                      <a:endParaRPr lang="en-GB" sz="1400" dirty="0"/>
                    </a:p>
                  </a:txBody>
                  <a:tcPr/>
                </a:tc>
                <a:tc>
                  <a:txBody>
                    <a:bodyPr/>
                    <a:lstStyle/>
                    <a:p>
                      <a:r>
                        <a:rPr lang="en-GB" sz="1400" dirty="0" smtClean="0"/>
                        <a:t>1,591</a:t>
                      </a:r>
                      <a:endParaRPr lang="en-GB" sz="1400" dirty="0"/>
                    </a:p>
                  </a:txBody>
                  <a:tcPr/>
                </a:tc>
                <a:tc>
                  <a:txBody>
                    <a:bodyPr/>
                    <a:lstStyle/>
                    <a:p>
                      <a:r>
                        <a:rPr lang="en-GB" sz="1400" dirty="0" smtClean="0"/>
                        <a:t>349</a:t>
                      </a:r>
                      <a:endParaRPr lang="en-GB" sz="1400" dirty="0"/>
                    </a:p>
                  </a:txBody>
                  <a:tcPr/>
                </a:tc>
                <a:tc>
                  <a:txBody>
                    <a:bodyPr/>
                    <a:lstStyle/>
                    <a:p>
                      <a:r>
                        <a:rPr lang="en-GB" sz="1400" dirty="0" smtClean="0"/>
                        <a:t>891</a:t>
                      </a:r>
                      <a:endParaRPr lang="en-GB" sz="1400" dirty="0"/>
                    </a:p>
                  </a:txBody>
                  <a:tcPr/>
                </a:tc>
                <a:tc>
                  <a:txBody>
                    <a:bodyPr/>
                    <a:lstStyle/>
                    <a:p>
                      <a:r>
                        <a:rPr lang="en-GB" sz="1400" dirty="0" smtClean="0"/>
                        <a:t>6,177</a:t>
                      </a:r>
                      <a:endParaRPr lang="en-GB" sz="1400" dirty="0"/>
                    </a:p>
                  </a:txBody>
                  <a:tcPr/>
                </a:tc>
              </a:tr>
              <a:tr h="370840">
                <a:tc>
                  <a:txBody>
                    <a:bodyPr/>
                    <a:lstStyle/>
                    <a:p>
                      <a:r>
                        <a:rPr lang="en-GB" sz="1400" b="1" dirty="0" smtClean="0"/>
                        <a:t>2012</a:t>
                      </a:r>
                      <a:endParaRPr lang="en-GB" sz="1400" b="1" dirty="0"/>
                    </a:p>
                  </a:txBody>
                  <a:tcPr/>
                </a:tc>
                <a:tc>
                  <a:txBody>
                    <a:bodyPr/>
                    <a:lstStyle/>
                    <a:p>
                      <a:r>
                        <a:rPr lang="en-GB" sz="1400" dirty="0" smtClean="0"/>
                        <a:t>42</a:t>
                      </a:r>
                      <a:endParaRPr lang="en-GB" sz="1400" dirty="0"/>
                    </a:p>
                  </a:txBody>
                  <a:tcPr/>
                </a:tc>
                <a:tc>
                  <a:txBody>
                    <a:bodyPr/>
                    <a:lstStyle/>
                    <a:p>
                      <a:r>
                        <a:rPr lang="en-GB" sz="1400" dirty="0" smtClean="0"/>
                        <a:t>187</a:t>
                      </a:r>
                      <a:endParaRPr lang="en-GB" sz="1400" dirty="0"/>
                    </a:p>
                  </a:txBody>
                  <a:tcPr/>
                </a:tc>
                <a:tc>
                  <a:txBody>
                    <a:bodyPr/>
                    <a:lstStyle/>
                    <a:p>
                      <a:r>
                        <a:rPr lang="en-GB" sz="1400" dirty="0" smtClean="0"/>
                        <a:t>262</a:t>
                      </a:r>
                      <a:endParaRPr lang="en-GB" sz="1400" dirty="0"/>
                    </a:p>
                  </a:txBody>
                  <a:tcPr/>
                </a:tc>
                <a:tc>
                  <a:txBody>
                    <a:bodyPr/>
                    <a:lstStyle/>
                    <a:p>
                      <a:r>
                        <a:rPr lang="en-GB" sz="1400" dirty="0" smtClean="0"/>
                        <a:t>1,091</a:t>
                      </a:r>
                      <a:endParaRPr lang="en-GB" sz="1400" dirty="0"/>
                    </a:p>
                  </a:txBody>
                  <a:tcPr/>
                </a:tc>
                <a:tc>
                  <a:txBody>
                    <a:bodyPr/>
                    <a:lstStyle/>
                    <a:p>
                      <a:r>
                        <a:rPr lang="en-GB" sz="1400" dirty="0" smtClean="0"/>
                        <a:t>464</a:t>
                      </a:r>
                      <a:endParaRPr lang="en-GB" sz="1400" dirty="0"/>
                    </a:p>
                  </a:txBody>
                  <a:tcPr/>
                </a:tc>
                <a:tc>
                  <a:txBody>
                    <a:bodyPr/>
                    <a:lstStyle/>
                    <a:p>
                      <a:r>
                        <a:rPr lang="en-GB" sz="1400" dirty="0" smtClean="0"/>
                        <a:t>1,600</a:t>
                      </a:r>
                      <a:endParaRPr lang="en-GB" sz="1400" dirty="0"/>
                    </a:p>
                  </a:txBody>
                  <a:tcPr/>
                </a:tc>
                <a:tc>
                  <a:txBody>
                    <a:bodyPr/>
                    <a:lstStyle/>
                    <a:p>
                      <a:r>
                        <a:rPr lang="en-GB" sz="1400" dirty="0" smtClean="0"/>
                        <a:t>1,561</a:t>
                      </a:r>
                      <a:endParaRPr lang="en-GB" sz="1400" dirty="0"/>
                    </a:p>
                  </a:txBody>
                  <a:tcPr/>
                </a:tc>
                <a:tc>
                  <a:txBody>
                    <a:bodyPr/>
                    <a:lstStyle/>
                    <a:p>
                      <a:r>
                        <a:rPr lang="en-GB" sz="1400" dirty="0" smtClean="0"/>
                        <a:t>323</a:t>
                      </a:r>
                      <a:endParaRPr lang="en-GB" sz="1400" dirty="0"/>
                    </a:p>
                  </a:txBody>
                  <a:tcPr/>
                </a:tc>
                <a:tc>
                  <a:txBody>
                    <a:bodyPr/>
                    <a:lstStyle/>
                    <a:p>
                      <a:r>
                        <a:rPr lang="en-GB" sz="1400" dirty="0" smtClean="0"/>
                        <a:t>833</a:t>
                      </a:r>
                      <a:endParaRPr lang="en-GB" sz="1400" dirty="0"/>
                    </a:p>
                  </a:txBody>
                  <a:tcPr/>
                </a:tc>
                <a:tc>
                  <a:txBody>
                    <a:bodyPr/>
                    <a:lstStyle/>
                    <a:p>
                      <a:r>
                        <a:rPr lang="en-GB" sz="1400" dirty="0" smtClean="0"/>
                        <a:t>5,899</a:t>
                      </a:r>
                      <a:endParaRPr lang="en-GB" sz="14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normAutofit fontScale="90000"/>
          </a:bodyPr>
          <a:lstStyle/>
          <a:p>
            <a:r>
              <a:rPr lang="en-GB" b="1" dirty="0" smtClean="0">
                <a:solidFill>
                  <a:srgbClr val="0066FF"/>
                </a:solidFill>
              </a:rPr>
              <a:t>The Public Sector Employer: Distinctive?</a:t>
            </a:r>
            <a:endParaRPr lang="en-GB" b="1" dirty="0">
              <a:solidFill>
                <a:srgbClr val="0066FF"/>
              </a:solidFill>
            </a:endParaRPr>
          </a:p>
        </p:txBody>
      </p:sp>
      <p:sp>
        <p:nvSpPr>
          <p:cNvPr id="9" name="Content Placeholder 8"/>
          <p:cNvSpPr>
            <a:spLocks noGrp="1"/>
          </p:cNvSpPr>
          <p:nvPr>
            <p:ph idx="1"/>
          </p:nvPr>
        </p:nvSpPr>
        <p:spPr>
          <a:xfrm>
            <a:off x="467544" y="2060848"/>
            <a:ext cx="8229600" cy="4525963"/>
          </a:xfrm>
        </p:spPr>
        <p:txBody>
          <a:bodyPr/>
          <a:lstStyle/>
          <a:p>
            <a:r>
              <a:rPr lang="en-GB" b="1" dirty="0" smtClean="0">
                <a:solidFill>
                  <a:srgbClr val="FF0000"/>
                </a:solidFill>
              </a:rPr>
              <a:t>Public </a:t>
            </a:r>
            <a:r>
              <a:rPr lang="en-GB" b="1" dirty="0" smtClean="0">
                <a:solidFill>
                  <a:srgbClr val="FF0000"/>
                </a:solidFill>
              </a:rPr>
              <a:t>money</a:t>
            </a:r>
          </a:p>
          <a:p>
            <a:r>
              <a:rPr lang="en-GB" b="1" dirty="0" smtClean="0">
                <a:solidFill>
                  <a:srgbClr val="FF0000"/>
                </a:solidFill>
              </a:rPr>
              <a:t>Essential </a:t>
            </a:r>
            <a:r>
              <a:rPr lang="en-GB" b="1" dirty="0" smtClean="0">
                <a:solidFill>
                  <a:srgbClr val="FF0000"/>
                </a:solidFill>
              </a:rPr>
              <a:t>services</a:t>
            </a:r>
          </a:p>
          <a:p>
            <a:r>
              <a:rPr lang="en-GB" b="1" dirty="0" smtClean="0">
                <a:solidFill>
                  <a:srgbClr val="FF0000"/>
                </a:solidFill>
              </a:rPr>
              <a:t>Political imperatives</a:t>
            </a:r>
          </a:p>
          <a:p>
            <a:r>
              <a:rPr lang="en-GB" b="1" dirty="0" smtClean="0">
                <a:solidFill>
                  <a:srgbClr val="FF0000"/>
                </a:solidFill>
              </a:rPr>
              <a:t>Distorted/opaque</a:t>
            </a:r>
          </a:p>
          <a:p>
            <a:pPr>
              <a:buNone/>
            </a:pPr>
            <a:r>
              <a:rPr lang="en-GB" b="1" dirty="0" smtClean="0">
                <a:solidFill>
                  <a:srgbClr val="FF0000"/>
                </a:solidFill>
              </a:rPr>
              <a:t> </a:t>
            </a:r>
            <a:r>
              <a:rPr lang="en-GB" b="1" dirty="0" smtClean="0">
                <a:solidFill>
                  <a:srgbClr val="FF0000"/>
                </a:solidFill>
              </a:rPr>
              <a:t>   markets forces</a:t>
            </a:r>
          </a:p>
          <a:p>
            <a:r>
              <a:rPr lang="en-GB" b="1" dirty="0" smtClean="0">
                <a:solidFill>
                  <a:srgbClr val="FF0000"/>
                </a:solidFill>
              </a:rPr>
              <a:t>Distinctive workforce</a:t>
            </a:r>
          </a:p>
          <a:p>
            <a:endParaRPr lang="en-GB" b="1" dirty="0" smtClean="0">
              <a:solidFill>
                <a:srgbClr val="FF0000"/>
              </a:solidFill>
            </a:endParaRPr>
          </a:p>
          <a:p>
            <a:endParaRPr lang="en-GB" b="1" dirty="0" smtClean="0">
              <a:solidFill>
                <a:srgbClr val="FF0000"/>
              </a:solidFill>
            </a:endParaRPr>
          </a:p>
          <a:p>
            <a:endParaRPr lang="en-GB" dirty="0"/>
          </a:p>
        </p:txBody>
      </p:sp>
      <p:sp>
        <p:nvSpPr>
          <p:cNvPr id="3" name="TextBox 2"/>
          <p:cNvSpPr txBox="1"/>
          <p:nvPr/>
        </p:nvSpPr>
        <p:spPr>
          <a:xfrm>
            <a:off x="971600" y="4077072"/>
            <a:ext cx="2114746" cy="1323439"/>
          </a:xfrm>
          <a:prstGeom prst="rect">
            <a:avLst/>
          </a:prstGeom>
          <a:noFill/>
        </p:spPr>
        <p:txBody>
          <a:bodyPr wrap="square" rtlCol="0">
            <a:spAutoFit/>
          </a:bodyPr>
          <a:lstStyle/>
          <a:p>
            <a:endParaRPr lang="en-GB" sz="2000" b="1" dirty="0" smtClean="0">
              <a:solidFill>
                <a:srgbClr val="FF0000"/>
              </a:solidFill>
            </a:endParaRPr>
          </a:p>
          <a:p>
            <a:endParaRPr lang="en-GB" sz="2000" b="1" dirty="0">
              <a:solidFill>
                <a:srgbClr val="FF0000"/>
              </a:solidFill>
            </a:endParaRPr>
          </a:p>
          <a:p>
            <a:endParaRPr lang="en-GB" sz="2000" b="1" dirty="0">
              <a:solidFill>
                <a:srgbClr val="FF0000"/>
              </a:solidFill>
            </a:endParaRPr>
          </a:p>
          <a:p>
            <a:endParaRPr lang="en-GB" sz="2000" b="1" dirty="0">
              <a:solidFill>
                <a:srgbClr val="FF0000"/>
              </a:solidFill>
            </a:endParaRPr>
          </a:p>
        </p:txBody>
      </p:sp>
      <p:sp>
        <p:nvSpPr>
          <p:cNvPr id="13" name="Rounded Rectangle 12"/>
          <p:cNvSpPr/>
          <p:nvPr/>
        </p:nvSpPr>
        <p:spPr>
          <a:xfrm>
            <a:off x="827584" y="1916832"/>
            <a:ext cx="2160240" cy="40324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solidFill>
                  <a:srgbClr val="0066FF"/>
                </a:solidFill>
              </a:rPr>
              <a:t>Profiles of Public and Private Sector Workers </a:t>
            </a:r>
            <a:r>
              <a:rPr lang="en-GB" sz="2000" b="1" dirty="0" smtClean="0">
                <a:solidFill>
                  <a:srgbClr val="0066FF"/>
                </a:solidFill>
              </a:rPr>
              <a:t>(Audit Commission, 2001)</a:t>
            </a:r>
            <a:endParaRPr lang="en-GB" sz="2000" b="1" dirty="0">
              <a:solidFill>
                <a:srgbClr val="0066FF"/>
              </a:solidFill>
            </a:endParaRPr>
          </a:p>
        </p:txBody>
      </p:sp>
      <p:sp>
        <p:nvSpPr>
          <p:cNvPr id="5" name="Text Placeholder 4"/>
          <p:cNvSpPr>
            <a:spLocks noGrp="1"/>
          </p:cNvSpPr>
          <p:nvPr>
            <p:ph type="body" idx="1"/>
          </p:nvPr>
        </p:nvSpPr>
        <p:spPr/>
        <p:txBody>
          <a:bodyPr/>
          <a:lstStyle/>
          <a:p>
            <a:r>
              <a:rPr lang="en-GB" dirty="0" smtClean="0">
                <a:solidFill>
                  <a:srgbClr val="FF0000"/>
                </a:solidFill>
              </a:rPr>
              <a:t>Workers in the public sector</a:t>
            </a:r>
            <a:endParaRPr lang="en-GB" dirty="0">
              <a:solidFill>
                <a:srgbClr val="FF0000"/>
              </a:solidFill>
            </a:endParaRPr>
          </a:p>
        </p:txBody>
      </p:sp>
      <p:sp>
        <p:nvSpPr>
          <p:cNvPr id="6" name="Content Placeholder 5"/>
          <p:cNvSpPr>
            <a:spLocks noGrp="1"/>
          </p:cNvSpPr>
          <p:nvPr>
            <p:ph sz="half" idx="2"/>
          </p:nvPr>
        </p:nvSpPr>
        <p:spPr/>
        <p:txBody>
          <a:bodyPr>
            <a:normAutofit fontScale="85000" lnSpcReduction="10000"/>
          </a:bodyPr>
          <a:lstStyle/>
          <a:p>
            <a:r>
              <a:rPr lang="en-GB" sz="1800" b="1" dirty="0" smtClean="0">
                <a:solidFill>
                  <a:srgbClr val="FF0000"/>
                </a:solidFill>
              </a:rPr>
              <a:t>Have more qualifications</a:t>
            </a:r>
          </a:p>
          <a:p>
            <a:pPr>
              <a:buFontTx/>
              <a:buChar char="-"/>
            </a:pPr>
            <a:r>
              <a:rPr lang="en-GB" sz="1800" dirty="0" smtClean="0">
                <a:solidFill>
                  <a:srgbClr val="FF0000"/>
                </a:solidFill>
              </a:rPr>
              <a:t>44% have at least one degree or NVQ 5.</a:t>
            </a:r>
          </a:p>
          <a:p>
            <a:pPr>
              <a:buFont typeface="Arial" charset="0"/>
              <a:buChar char="•"/>
            </a:pPr>
            <a:r>
              <a:rPr lang="en-GB" sz="1800" b="1" dirty="0" smtClean="0">
                <a:solidFill>
                  <a:srgbClr val="FF0000"/>
                </a:solidFill>
              </a:rPr>
              <a:t>Are more likely to be female and work part time</a:t>
            </a:r>
          </a:p>
          <a:p>
            <a:pPr>
              <a:buFontTx/>
              <a:buChar char="-"/>
            </a:pPr>
            <a:r>
              <a:rPr lang="en-GB" sz="1800" dirty="0" smtClean="0">
                <a:solidFill>
                  <a:srgbClr val="FF0000"/>
                </a:solidFill>
              </a:rPr>
              <a:t>63% are female /30% part time</a:t>
            </a:r>
          </a:p>
          <a:p>
            <a:pPr>
              <a:buFont typeface="Arial" charset="0"/>
              <a:buChar char="•"/>
            </a:pPr>
            <a:r>
              <a:rPr lang="en-GB" sz="1800" b="1" dirty="0" smtClean="0">
                <a:solidFill>
                  <a:srgbClr val="FF0000"/>
                </a:solidFill>
              </a:rPr>
              <a:t>Are more likely to be on fixed term/temp. </a:t>
            </a:r>
            <a:r>
              <a:rPr lang="en-GB" sz="1800" b="1" dirty="0">
                <a:solidFill>
                  <a:srgbClr val="FF0000"/>
                </a:solidFill>
              </a:rPr>
              <a:t>c</a:t>
            </a:r>
            <a:r>
              <a:rPr lang="en-GB" sz="1800" b="1" dirty="0" smtClean="0">
                <a:solidFill>
                  <a:srgbClr val="FF0000"/>
                </a:solidFill>
              </a:rPr>
              <a:t>ontracts</a:t>
            </a:r>
          </a:p>
          <a:p>
            <a:pPr>
              <a:buFontTx/>
              <a:buChar char="-"/>
            </a:pPr>
            <a:r>
              <a:rPr lang="en-GB" sz="1800" dirty="0" smtClean="0">
                <a:solidFill>
                  <a:srgbClr val="FF0000"/>
                </a:solidFill>
              </a:rPr>
              <a:t>More than 10% of such contracts</a:t>
            </a:r>
          </a:p>
          <a:p>
            <a:pPr>
              <a:buFont typeface="Arial" charset="0"/>
              <a:buChar char="•"/>
            </a:pPr>
            <a:r>
              <a:rPr lang="en-GB" sz="1800" b="1" dirty="0" smtClean="0">
                <a:solidFill>
                  <a:srgbClr val="FF0000"/>
                </a:solidFill>
              </a:rPr>
              <a:t>Are older</a:t>
            </a:r>
          </a:p>
          <a:p>
            <a:pPr>
              <a:buFontTx/>
              <a:buChar char="-"/>
            </a:pPr>
            <a:r>
              <a:rPr lang="en-GB" sz="1800" dirty="0" smtClean="0">
                <a:solidFill>
                  <a:srgbClr val="FF0000"/>
                </a:solidFill>
              </a:rPr>
              <a:t>16% are aged 29 are below</a:t>
            </a:r>
          </a:p>
          <a:p>
            <a:pPr>
              <a:buFontTx/>
              <a:buChar char="-"/>
            </a:pPr>
            <a:r>
              <a:rPr lang="en-GB" sz="1800" dirty="0" smtClean="0">
                <a:solidFill>
                  <a:srgbClr val="FF0000"/>
                </a:solidFill>
              </a:rPr>
              <a:t>27% 50+</a:t>
            </a:r>
          </a:p>
          <a:p>
            <a:pPr>
              <a:buFont typeface="Arial" charset="0"/>
              <a:buChar char="•"/>
            </a:pPr>
            <a:r>
              <a:rPr lang="en-GB" sz="1800" b="1" dirty="0" smtClean="0">
                <a:solidFill>
                  <a:srgbClr val="FF0000"/>
                </a:solidFill>
              </a:rPr>
              <a:t>Are more likely to be in a union</a:t>
            </a:r>
          </a:p>
          <a:p>
            <a:pPr>
              <a:buFontTx/>
              <a:buChar char="-"/>
            </a:pPr>
            <a:r>
              <a:rPr lang="en-GB" sz="1800" dirty="0" smtClean="0">
                <a:solidFill>
                  <a:srgbClr val="FF0000"/>
                </a:solidFill>
              </a:rPr>
              <a:t>59% are union members</a:t>
            </a:r>
          </a:p>
          <a:p>
            <a:pPr>
              <a:buFont typeface="Arial" charset="0"/>
              <a:buChar char="•"/>
            </a:pPr>
            <a:r>
              <a:rPr lang="en-GB" sz="1800" b="1" dirty="0" smtClean="0">
                <a:solidFill>
                  <a:srgbClr val="FF0000"/>
                </a:solidFill>
              </a:rPr>
              <a:t>More the ethnically diverse</a:t>
            </a:r>
          </a:p>
          <a:p>
            <a:pPr>
              <a:buFontTx/>
              <a:buChar char="-"/>
            </a:pPr>
            <a:r>
              <a:rPr lang="en-GB" sz="1800" dirty="0" smtClean="0">
                <a:solidFill>
                  <a:srgbClr val="FF0000"/>
                </a:solidFill>
              </a:rPr>
              <a:t>15.6% of ethnic minority workers are in health/social work</a:t>
            </a:r>
          </a:p>
          <a:p>
            <a:pPr>
              <a:buFontTx/>
              <a:buChar char="-"/>
            </a:pPr>
            <a:endParaRPr lang="en-GB" sz="1800" dirty="0" smtClean="0">
              <a:solidFill>
                <a:srgbClr val="FF0000"/>
              </a:solidFill>
            </a:endParaRPr>
          </a:p>
          <a:p>
            <a:pPr>
              <a:buFont typeface="Arial" charset="0"/>
              <a:buChar char="•"/>
            </a:pPr>
            <a:endParaRPr lang="en-GB" sz="1800" dirty="0" smtClean="0"/>
          </a:p>
          <a:p>
            <a:pPr>
              <a:buNone/>
            </a:pPr>
            <a:endParaRPr lang="en-GB" sz="1800" dirty="0" smtClean="0"/>
          </a:p>
          <a:p>
            <a:pPr>
              <a:buNone/>
            </a:pPr>
            <a:endParaRPr lang="en-GB" sz="1800" dirty="0"/>
          </a:p>
        </p:txBody>
      </p:sp>
      <p:sp>
        <p:nvSpPr>
          <p:cNvPr id="7" name="Text Placeholder 6"/>
          <p:cNvSpPr>
            <a:spLocks noGrp="1"/>
          </p:cNvSpPr>
          <p:nvPr>
            <p:ph type="body" sz="quarter" idx="3"/>
          </p:nvPr>
        </p:nvSpPr>
        <p:spPr/>
        <p:txBody>
          <a:bodyPr/>
          <a:lstStyle/>
          <a:p>
            <a:r>
              <a:rPr lang="en-GB" dirty="0" smtClean="0">
                <a:solidFill>
                  <a:schemeClr val="tx1">
                    <a:lumMod val="85000"/>
                    <a:lumOff val="15000"/>
                  </a:schemeClr>
                </a:solidFill>
              </a:rPr>
              <a:t>Workers in the private sector</a:t>
            </a:r>
            <a:endParaRPr lang="en-GB" dirty="0">
              <a:solidFill>
                <a:schemeClr val="tx1">
                  <a:lumMod val="85000"/>
                  <a:lumOff val="15000"/>
                </a:schemeClr>
              </a:solidFill>
            </a:endParaRPr>
          </a:p>
        </p:txBody>
      </p:sp>
      <p:sp>
        <p:nvSpPr>
          <p:cNvPr id="8" name="Content Placeholder 7"/>
          <p:cNvSpPr>
            <a:spLocks noGrp="1"/>
          </p:cNvSpPr>
          <p:nvPr>
            <p:ph sz="quarter" idx="4"/>
          </p:nvPr>
        </p:nvSpPr>
        <p:spPr>
          <a:xfrm>
            <a:off x="4645025" y="2174875"/>
            <a:ext cx="4175447" cy="3951288"/>
          </a:xfrm>
        </p:spPr>
        <p:txBody>
          <a:bodyPr>
            <a:normAutofit fontScale="92500" lnSpcReduction="20000"/>
          </a:bodyPr>
          <a:lstStyle/>
          <a:p>
            <a:r>
              <a:rPr lang="en-GB" sz="1800" b="1" dirty="0" smtClean="0">
                <a:solidFill>
                  <a:schemeClr val="tx1">
                    <a:lumMod val="85000"/>
                    <a:lumOff val="15000"/>
                  </a:schemeClr>
                </a:solidFill>
              </a:rPr>
              <a:t>Have few qualifications</a:t>
            </a:r>
          </a:p>
          <a:p>
            <a:pPr>
              <a:buFontTx/>
              <a:buChar char="-"/>
            </a:pPr>
            <a:r>
              <a:rPr lang="en-GB" sz="1800" dirty="0" smtClean="0">
                <a:solidFill>
                  <a:schemeClr val="tx1">
                    <a:lumMod val="85000"/>
                    <a:lumOff val="15000"/>
                  </a:schemeClr>
                </a:solidFill>
              </a:rPr>
              <a:t>24% have at least one degree or NVQ5</a:t>
            </a:r>
          </a:p>
          <a:p>
            <a:pPr>
              <a:buFont typeface="Arial" charset="0"/>
              <a:buChar char="•"/>
            </a:pPr>
            <a:r>
              <a:rPr lang="en-GB" sz="1800" b="1" dirty="0" smtClean="0">
                <a:solidFill>
                  <a:schemeClr val="tx1">
                    <a:lumMod val="85000"/>
                    <a:lumOff val="15000"/>
                  </a:schemeClr>
                </a:solidFill>
              </a:rPr>
              <a:t>Are less likely to be female and work part time</a:t>
            </a:r>
          </a:p>
          <a:p>
            <a:pPr>
              <a:buFontTx/>
              <a:buChar char="-"/>
            </a:pPr>
            <a:r>
              <a:rPr lang="en-GB" sz="1800" dirty="0" smtClean="0">
                <a:solidFill>
                  <a:schemeClr val="tx1">
                    <a:lumMod val="85000"/>
                    <a:lumOff val="15000"/>
                  </a:schemeClr>
                </a:solidFill>
              </a:rPr>
              <a:t>42% are female/23% work part time</a:t>
            </a:r>
          </a:p>
          <a:p>
            <a:pPr>
              <a:buFont typeface="Arial" charset="0"/>
              <a:buChar char="•"/>
            </a:pPr>
            <a:r>
              <a:rPr lang="en-GB" sz="1800" b="1" dirty="0" smtClean="0">
                <a:solidFill>
                  <a:schemeClr val="tx1">
                    <a:lumMod val="85000"/>
                    <a:lumOff val="15000"/>
                  </a:schemeClr>
                </a:solidFill>
              </a:rPr>
              <a:t>Are less likely to be on fixed/term contracts</a:t>
            </a:r>
          </a:p>
          <a:p>
            <a:pPr>
              <a:buFontTx/>
              <a:buChar char="-"/>
            </a:pPr>
            <a:r>
              <a:rPr lang="en-GB" sz="1800" dirty="0" smtClean="0">
                <a:solidFill>
                  <a:schemeClr val="tx1">
                    <a:lumMod val="85000"/>
                    <a:lumOff val="15000"/>
                  </a:schemeClr>
                </a:solidFill>
              </a:rPr>
              <a:t>Under 6% on such contracts</a:t>
            </a:r>
          </a:p>
          <a:p>
            <a:pPr>
              <a:buFont typeface="Arial" charset="0"/>
              <a:buChar char="•"/>
            </a:pPr>
            <a:r>
              <a:rPr lang="en-GB" sz="1800" b="1" dirty="0" smtClean="0">
                <a:solidFill>
                  <a:schemeClr val="tx1">
                    <a:lumMod val="85000"/>
                    <a:lumOff val="15000"/>
                  </a:schemeClr>
                </a:solidFill>
              </a:rPr>
              <a:t>Are younger</a:t>
            </a:r>
          </a:p>
          <a:p>
            <a:pPr>
              <a:buFontTx/>
              <a:buChar char="-"/>
            </a:pPr>
            <a:r>
              <a:rPr lang="en-GB" sz="1800" dirty="0" smtClean="0">
                <a:solidFill>
                  <a:schemeClr val="tx1">
                    <a:lumMod val="85000"/>
                    <a:lumOff val="15000"/>
                  </a:schemeClr>
                </a:solidFill>
              </a:rPr>
              <a:t>31% are aged 29 or below</a:t>
            </a:r>
          </a:p>
          <a:p>
            <a:pPr>
              <a:buFontTx/>
              <a:buChar char="-"/>
            </a:pPr>
            <a:r>
              <a:rPr lang="en-GB" sz="1800" dirty="0" smtClean="0">
                <a:solidFill>
                  <a:schemeClr val="tx1">
                    <a:lumMod val="85000"/>
                    <a:lumOff val="15000"/>
                  </a:schemeClr>
                </a:solidFill>
              </a:rPr>
              <a:t>21% 50+</a:t>
            </a:r>
          </a:p>
          <a:p>
            <a:pPr>
              <a:buFont typeface="Arial" charset="0"/>
              <a:buChar char="•"/>
            </a:pPr>
            <a:r>
              <a:rPr lang="en-GB" sz="1800" b="1" dirty="0" smtClean="0">
                <a:solidFill>
                  <a:schemeClr val="tx1">
                    <a:lumMod val="85000"/>
                    <a:lumOff val="15000"/>
                  </a:schemeClr>
                </a:solidFill>
              </a:rPr>
              <a:t>Are less likely to belong to a union</a:t>
            </a:r>
          </a:p>
          <a:p>
            <a:pPr>
              <a:buFontTx/>
              <a:buChar char="-"/>
            </a:pPr>
            <a:r>
              <a:rPr lang="en-GB" sz="1800" dirty="0" smtClean="0">
                <a:solidFill>
                  <a:schemeClr val="tx1">
                    <a:lumMod val="85000"/>
                    <a:lumOff val="15000"/>
                  </a:schemeClr>
                </a:solidFill>
              </a:rPr>
              <a:t>19% trade union members</a:t>
            </a:r>
          </a:p>
          <a:p>
            <a:pPr>
              <a:buFont typeface="Arial" charset="0"/>
              <a:buChar char="•"/>
            </a:pPr>
            <a:r>
              <a:rPr lang="en-GB" sz="1800" dirty="0" smtClean="0">
                <a:solidFill>
                  <a:schemeClr val="tx1">
                    <a:lumMod val="85000"/>
                    <a:lumOff val="15000"/>
                  </a:schemeClr>
                </a:solidFill>
              </a:rPr>
              <a:t>Less ethnically diverse</a:t>
            </a:r>
          </a:p>
          <a:p>
            <a:pPr>
              <a:buFontTx/>
              <a:buChar char="-"/>
            </a:pPr>
            <a:r>
              <a:rPr lang="en-GB" sz="1800" dirty="0" smtClean="0">
                <a:solidFill>
                  <a:schemeClr val="tx1">
                    <a:lumMod val="85000"/>
                    <a:lumOff val="15000"/>
                  </a:schemeClr>
                </a:solidFill>
              </a:rPr>
              <a:t>11.2 of whites in health and social work</a:t>
            </a:r>
          </a:p>
          <a:p>
            <a:pPr>
              <a:buNone/>
            </a:pPr>
            <a:endParaRPr lang="en-GB" sz="18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467544" y="188640"/>
            <a:ext cx="8229600" cy="1143000"/>
          </a:xfrm>
        </p:spPr>
        <p:txBody>
          <a:bodyPr>
            <a:normAutofit fontScale="90000"/>
          </a:bodyPr>
          <a:lstStyle/>
          <a:p>
            <a:r>
              <a:rPr lang="en-GB" b="1" dirty="0" smtClean="0">
                <a:solidFill>
                  <a:srgbClr val="0066FF"/>
                </a:solidFill>
              </a:rPr>
              <a:t>The Public Sector Employer: Distinctive?</a:t>
            </a:r>
            <a:endParaRPr lang="en-GB" b="1" dirty="0">
              <a:solidFill>
                <a:srgbClr val="0066FF"/>
              </a:solidFill>
            </a:endParaRPr>
          </a:p>
        </p:txBody>
      </p:sp>
      <p:sp>
        <p:nvSpPr>
          <p:cNvPr id="3" name="TextBox 2"/>
          <p:cNvSpPr txBox="1"/>
          <p:nvPr/>
        </p:nvSpPr>
        <p:spPr>
          <a:xfrm>
            <a:off x="827584" y="2060848"/>
            <a:ext cx="2114746" cy="3785652"/>
          </a:xfrm>
          <a:prstGeom prst="rect">
            <a:avLst/>
          </a:prstGeom>
          <a:noFill/>
        </p:spPr>
        <p:txBody>
          <a:bodyPr wrap="square" rtlCol="0">
            <a:spAutoFit/>
          </a:bodyPr>
          <a:lstStyle/>
          <a:p>
            <a:r>
              <a:rPr lang="en-GB" sz="2000" b="1" dirty="0" smtClean="0">
                <a:solidFill>
                  <a:srgbClr val="FF0000"/>
                </a:solidFill>
              </a:rPr>
              <a:t>Public money</a:t>
            </a:r>
          </a:p>
          <a:p>
            <a:endParaRPr lang="en-GB" sz="2000" b="1" dirty="0" smtClean="0">
              <a:solidFill>
                <a:srgbClr val="FF0000"/>
              </a:solidFill>
            </a:endParaRPr>
          </a:p>
          <a:p>
            <a:r>
              <a:rPr lang="en-GB" sz="2000" b="1" dirty="0" smtClean="0">
                <a:solidFill>
                  <a:srgbClr val="FF0000"/>
                </a:solidFill>
              </a:rPr>
              <a:t>Essential services</a:t>
            </a:r>
          </a:p>
          <a:p>
            <a:endParaRPr lang="en-GB" sz="2000" b="1" dirty="0">
              <a:solidFill>
                <a:srgbClr val="FF0000"/>
              </a:solidFill>
            </a:endParaRPr>
          </a:p>
          <a:p>
            <a:r>
              <a:rPr lang="en-GB" sz="2000" b="1" dirty="0" smtClean="0">
                <a:solidFill>
                  <a:srgbClr val="FF0000"/>
                </a:solidFill>
              </a:rPr>
              <a:t>Political imperatives</a:t>
            </a:r>
          </a:p>
          <a:p>
            <a:endParaRPr lang="en-GB" sz="2000" b="1" dirty="0">
              <a:solidFill>
                <a:srgbClr val="FF0000"/>
              </a:solidFill>
            </a:endParaRPr>
          </a:p>
          <a:p>
            <a:r>
              <a:rPr lang="en-GB" sz="2000" b="1" dirty="0" smtClean="0">
                <a:solidFill>
                  <a:srgbClr val="FF0000"/>
                </a:solidFill>
              </a:rPr>
              <a:t>Distorted/opaque</a:t>
            </a:r>
          </a:p>
          <a:p>
            <a:r>
              <a:rPr lang="en-GB" sz="2000" b="1" dirty="0">
                <a:solidFill>
                  <a:srgbClr val="FF0000"/>
                </a:solidFill>
              </a:rPr>
              <a:t>l</a:t>
            </a:r>
            <a:r>
              <a:rPr lang="en-GB" sz="2000" b="1" dirty="0" smtClean="0">
                <a:solidFill>
                  <a:srgbClr val="FF0000"/>
                </a:solidFill>
              </a:rPr>
              <a:t>abour market</a:t>
            </a:r>
          </a:p>
          <a:p>
            <a:endParaRPr lang="en-GB" sz="2000" b="1" dirty="0">
              <a:solidFill>
                <a:srgbClr val="FF0000"/>
              </a:solidFill>
            </a:endParaRPr>
          </a:p>
          <a:p>
            <a:r>
              <a:rPr lang="en-GB" sz="2000" b="1" dirty="0" smtClean="0">
                <a:solidFill>
                  <a:srgbClr val="FF0000"/>
                </a:solidFill>
              </a:rPr>
              <a:t>Distinctive workforce</a:t>
            </a:r>
            <a:endParaRPr lang="en-GB" sz="2000" b="1" dirty="0">
              <a:solidFill>
                <a:srgbClr val="FF0000"/>
              </a:solidFill>
            </a:endParaRPr>
          </a:p>
        </p:txBody>
      </p:sp>
      <p:sp>
        <p:nvSpPr>
          <p:cNvPr id="13" name="Rounded Rectangle 12"/>
          <p:cNvSpPr/>
          <p:nvPr/>
        </p:nvSpPr>
        <p:spPr>
          <a:xfrm>
            <a:off x="827584" y="1916832"/>
            <a:ext cx="2160240" cy="40324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ounded Rectangle 13"/>
          <p:cNvSpPr/>
          <p:nvPr/>
        </p:nvSpPr>
        <p:spPr>
          <a:xfrm>
            <a:off x="755576" y="1772816"/>
            <a:ext cx="2376264" cy="432048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6300192" y="2564904"/>
            <a:ext cx="1649426" cy="3108543"/>
          </a:xfrm>
          <a:prstGeom prst="rect">
            <a:avLst/>
          </a:prstGeom>
          <a:noFill/>
        </p:spPr>
        <p:txBody>
          <a:bodyPr wrap="square" rtlCol="0">
            <a:spAutoFit/>
          </a:bodyPr>
          <a:lstStyle/>
          <a:p>
            <a:r>
              <a:rPr lang="en-GB" sz="2800" b="1" dirty="0" smtClean="0"/>
              <a:t>Sovereign</a:t>
            </a:r>
          </a:p>
          <a:p>
            <a:endParaRPr lang="en-GB" sz="2800" dirty="0" smtClean="0"/>
          </a:p>
          <a:p>
            <a:endParaRPr lang="en-GB" sz="2800" dirty="0" smtClean="0"/>
          </a:p>
          <a:p>
            <a:endParaRPr lang="en-GB" sz="2800" dirty="0" smtClean="0"/>
          </a:p>
          <a:p>
            <a:endParaRPr lang="en-GB" sz="2800" dirty="0" smtClean="0"/>
          </a:p>
          <a:p>
            <a:endParaRPr lang="en-GB" sz="2800" b="1" dirty="0" smtClean="0"/>
          </a:p>
          <a:p>
            <a:r>
              <a:rPr lang="en-GB" sz="2800" b="1" dirty="0" smtClean="0"/>
              <a:t>Model</a:t>
            </a:r>
            <a:endParaRPr lang="en-GB" sz="2800" b="1" dirty="0"/>
          </a:p>
        </p:txBody>
      </p:sp>
      <p:cxnSp>
        <p:nvCxnSpPr>
          <p:cNvPr id="15" name="Straight Connector 14"/>
          <p:cNvCxnSpPr/>
          <p:nvPr/>
        </p:nvCxnSpPr>
        <p:spPr>
          <a:xfrm>
            <a:off x="3347864" y="4149080"/>
            <a:ext cx="223224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4932040" y="3501008"/>
            <a:ext cx="129614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580112" y="2852936"/>
            <a:ext cx="64807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968044" y="4761148"/>
            <a:ext cx="122413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580112" y="5373216"/>
            <a:ext cx="64807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48880"/>
            <a:ext cx="8229600" cy="1143000"/>
          </a:xfrm>
        </p:spPr>
        <p:txBody>
          <a:bodyPr>
            <a:noAutofit/>
          </a:bodyPr>
          <a:lstStyle/>
          <a:p>
            <a:r>
              <a:rPr lang="en-GB" sz="8000" b="1" dirty="0" smtClean="0"/>
              <a:t>A ‘New’ Framework</a:t>
            </a:r>
            <a:endParaRPr lang="en-GB" sz="80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Rectangle 2"/>
          <p:cNvSpPr/>
          <p:nvPr/>
        </p:nvSpPr>
        <p:spPr>
          <a:xfrm>
            <a:off x="1043608" y="1700808"/>
            <a:ext cx="6552728" cy="1815882"/>
          </a:xfrm>
          <a:prstGeom prst="rect">
            <a:avLst/>
          </a:prstGeom>
        </p:spPr>
        <p:txBody>
          <a:bodyPr wrap="square">
            <a:spAutoFit/>
          </a:bodyPr>
          <a:lstStyle/>
          <a:p>
            <a:r>
              <a:rPr lang="en-GB" sz="2800" b="1" dirty="0" smtClean="0"/>
              <a:t>Definition of </a:t>
            </a:r>
            <a:r>
              <a:rPr lang="en-GB" sz="2800" b="1" dirty="0" smtClean="0"/>
              <a:t>modern:</a:t>
            </a:r>
          </a:p>
          <a:p>
            <a:endParaRPr lang="en-GB" sz="2800" b="1" dirty="0" smtClean="0"/>
          </a:p>
          <a:p>
            <a:r>
              <a:rPr lang="en-GB" sz="2800" b="1" dirty="0" smtClean="0"/>
              <a:t>R</a:t>
            </a:r>
            <a:r>
              <a:rPr lang="en-GB" sz="2800" b="1" dirty="0" smtClean="0"/>
              <a:t>elating </a:t>
            </a:r>
            <a:r>
              <a:rPr lang="en-GB" sz="2800" b="1" dirty="0" smtClean="0"/>
              <a:t>to the present or recent times as opposed to the remote </a:t>
            </a:r>
            <a:r>
              <a:rPr lang="en-GB" sz="2800" b="1" dirty="0" smtClean="0"/>
              <a:t>past (OED)</a:t>
            </a:r>
            <a:endParaRPr lang="en-GB"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lide Number Placeholder 5"/>
          <p:cNvSpPr>
            <a:spLocks noGrp="1"/>
          </p:cNvSpPr>
          <p:nvPr>
            <p:ph type="sldNum" sz="quarter" idx="11"/>
          </p:nvPr>
        </p:nvSpPr>
        <p:spPr>
          <a:ln/>
        </p:spPr>
        <p:txBody>
          <a:bodyPr/>
          <a:lstStyle/>
          <a:p>
            <a:pPr>
              <a:defRPr/>
            </a:pPr>
            <a:fld id="{2580F3E9-0D95-4BF1-922E-50284D33F7B0}" type="slidenum">
              <a:rPr lang="en-GB"/>
              <a:pPr>
                <a:defRPr/>
              </a:pPr>
              <a:t>16</a:t>
            </a:fld>
            <a:endParaRPr lang="en-GB"/>
          </a:p>
        </p:txBody>
      </p:sp>
      <p:sp>
        <p:nvSpPr>
          <p:cNvPr id="84994" name="Rectangle 2"/>
          <p:cNvSpPr>
            <a:spLocks noGrp="1" noChangeArrowheads="1"/>
          </p:cNvSpPr>
          <p:nvPr>
            <p:ph type="title"/>
          </p:nvPr>
        </p:nvSpPr>
        <p:spPr>
          <a:xfrm>
            <a:off x="467544" y="-315416"/>
            <a:ext cx="8229600" cy="1143000"/>
          </a:xfrm>
        </p:spPr>
        <p:txBody>
          <a:bodyPr>
            <a:normAutofit/>
          </a:bodyPr>
          <a:lstStyle/>
          <a:p>
            <a:r>
              <a:rPr lang="en-GB" sz="2800" b="1" dirty="0" smtClean="0">
                <a:solidFill>
                  <a:srgbClr val="FF0000"/>
                </a:solidFill>
              </a:rPr>
              <a:t>ER &amp; Public Management</a:t>
            </a:r>
          </a:p>
        </p:txBody>
      </p:sp>
      <p:graphicFrame>
        <p:nvGraphicFramePr>
          <p:cNvPr id="86088" name="Group 1096"/>
          <p:cNvGraphicFramePr>
            <a:graphicFrameLocks noGrp="1"/>
          </p:cNvGraphicFramePr>
          <p:nvPr/>
        </p:nvGraphicFramePr>
        <p:xfrm>
          <a:off x="539750" y="1268413"/>
          <a:ext cx="8351838" cy="4935540"/>
        </p:xfrm>
        <a:graphic>
          <a:graphicData uri="http://schemas.openxmlformats.org/drawingml/2006/table">
            <a:tbl>
              <a:tblPr/>
              <a:tblGrid>
                <a:gridCol w="2449513"/>
                <a:gridCol w="215900"/>
                <a:gridCol w="1895475"/>
                <a:gridCol w="1895475"/>
                <a:gridCol w="1895475"/>
              </a:tblGrid>
              <a:tr h="3683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3300"/>
                          </a:solidFill>
                          <a:effectLst/>
                          <a:latin typeface="Calibri" pitchFamily="34" charset="0"/>
                        </a:rPr>
                        <a:t>Public Management:</a:t>
                      </a:r>
                    </a:p>
                  </a:txBody>
                  <a:tcPr anchor="ctr" horzOverflow="overflow">
                    <a:lnL cap="flat">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00"/>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cap="flat">
                      <a:noFill/>
                    </a:lnT>
                    <a:lnB>
                      <a:noFill/>
                    </a:lnB>
                    <a:lnTlToBr>
                      <a:noFill/>
                    </a:lnTlToBr>
                    <a:lnBlToTr>
                      <a:noFill/>
                    </a:lnBlToTr>
                    <a:solidFill>
                      <a:schemeClr val="accent1"/>
                    </a:solidFill>
                  </a:tcPr>
                </a:tc>
              </a:tr>
              <a:tr h="3698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rPr>
                        <a:t>Values/Assumptions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User</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Recipient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Sovereign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Citizen/Consumer</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Professional</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Knight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Knave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Pawn</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Provider</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State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Private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Mixed</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State</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Hands on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Hands off</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Handy</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84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rPr>
                        <a:t>Structures</a:t>
                      </a:r>
                      <a:endParaRPr kumimoji="0" lang="en-GB" sz="1800" b="1" i="0" u="none" strike="noStrike" cap="none" normalizeH="0" baseline="0" dirty="0" smtClean="0">
                        <a:ln>
                          <a:noFill/>
                        </a:ln>
                        <a:solidFill>
                          <a:schemeClr val="tx1"/>
                        </a:solidFill>
                        <a:effectLst/>
                        <a:latin typeface="Calibri" pitchFamily="34" charset="0"/>
                      </a:endParaRP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tx1"/>
                          </a:solidFill>
                          <a:effectLst/>
                          <a:latin typeface="Calibri" pitchFamily="34" charset="0"/>
                        </a:rPr>
                        <a:t/>
                      </a:r>
                      <a:br>
                        <a:rPr kumimoji="0" lang="en-GB" sz="1600" b="1" i="0" u="none" strike="noStrike" cap="none" normalizeH="0" baseline="0" smtClean="0">
                          <a:ln>
                            <a:noFill/>
                          </a:ln>
                          <a:solidFill>
                            <a:schemeClr val="tx1"/>
                          </a:solidFill>
                          <a:effectLst/>
                          <a:latin typeface="Calibri" pitchFamily="34" charset="0"/>
                        </a:rPr>
                      </a:br>
                      <a:endParaRPr kumimoji="0" lang="en-GB"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Hierarchy</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Markets</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Networks</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2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rPr>
                        <a:t>Management</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Public </a:t>
                      </a:r>
                      <a:br>
                        <a:rPr kumimoji="0" lang="en-GB" sz="1800" b="0" i="0" u="none" strike="noStrike" cap="none" normalizeH="0" baseline="0" smtClean="0">
                          <a:ln>
                            <a:noFill/>
                          </a:ln>
                          <a:solidFill>
                            <a:schemeClr val="tx1"/>
                          </a:solidFill>
                          <a:effectLst/>
                          <a:latin typeface="Calibri" pitchFamily="34" charset="0"/>
                        </a:rPr>
                      </a:br>
                      <a:r>
                        <a:rPr kumimoji="0" lang="en-GB" sz="1800" b="0" i="0" u="none" strike="noStrike" cap="none" normalizeH="0" baseline="0" smtClean="0">
                          <a:ln>
                            <a:noFill/>
                          </a:ln>
                          <a:solidFill>
                            <a:schemeClr val="tx1"/>
                          </a:solidFill>
                          <a:effectLst/>
                          <a:latin typeface="Calibri" pitchFamily="34" charset="0"/>
                        </a:rPr>
                        <a:t>Administration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New Public Management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Governance</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3300"/>
                          </a:solidFill>
                          <a:effectLst/>
                          <a:latin typeface="Calibri" pitchFamily="34" charset="0"/>
                        </a:rPr>
                        <a:t>ER:</a:t>
                      </a:r>
                      <a:endParaRPr kumimoji="0" lang="en-GB" sz="1800" b="1" i="0" u="none" strike="noStrike" cap="none" normalizeH="0" baseline="0" dirty="0" smtClean="0">
                        <a:ln>
                          <a:noFill/>
                        </a:ln>
                        <a:solidFill>
                          <a:srgbClr val="FF3300"/>
                        </a:solidFill>
                        <a:effectLst/>
                        <a:latin typeface="Calibri" pitchFamily="34" charset="0"/>
                      </a:endParaRP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3300"/>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No Agenda</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Short Agenda</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Long Agenda (?)</a:t>
                      </a: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Calibri" pitchFamily="34" charset="0"/>
                        </a:rPr>
                        <a:t>Industrial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Calibri" pitchFamily="34" charset="0"/>
                        </a:rPr>
                        <a:t>Work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a:noFill/>
                    </a:lnB>
                    <a:lnTlToBr>
                      <a:noFill/>
                    </a:lnTlToBr>
                    <a:lnBlToTr>
                      <a:noFill/>
                    </a:lnBlToTr>
                    <a:solidFill>
                      <a:schemeClr val="accent1"/>
                    </a:solidFill>
                  </a:tcPr>
                </a:tc>
              </a:tr>
              <a:tr h="3937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dirty="0" smtClean="0">
                          <a:ln>
                            <a:noFill/>
                          </a:ln>
                          <a:solidFill>
                            <a:schemeClr val="tx1"/>
                          </a:solidFill>
                          <a:effectLst/>
                          <a:latin typeface="Calibri" pitchFamily="34" charset="0"/>
                        </a:rPr>
                        <a:t>Employment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cap="flat">
                      <a:noFill/>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cap="flat">
                      <a:noFill/>
                    </a:lnB>
                    <a:lnTlToBr>
                      <a:noFill/>
                    </a:lnTlToBr>
                    <a:lnBlToTr>
                      <a:noFill/>
                    </a:lnBlToTr>
                    <a:solidFill>
                      <a:schemeClr val="accent1"/>
                    </a:solidFill>
                  </a:tcPr>
                </a:tc>
              </a:tr>
            </a:tbl>
          </a:graphicData>
        </a:graphic>
      </p:graphicFrame>
      <p:sp>
        <p:nvSpPr>
          <p:cNvPr id="85936" name="Line 944"/>
          <p:cNvSpPr>
            <a:spLocks noChangeShapeType="1"/>
          </p:cNvSpPr>
          <p:nvPr/>
        </p:nvSpPr>
        <p:spPr bwMode="auto">
          <a:xfrm>
            <a:off x="4140200" y="5589588"/>
            <a:ext cx="3887788" cy="0"/>
          </a:xfrm>
          <a:prstGeom prst="line">
            <a:avLst/>
          </a:prstGeom>
          <a:noFill/>
          <a:ln w="50800">
            <a:solidFill>
              <a:srgbClr val="FF0000"/>
            </a:solidFill>
            <a:round/>
            <a:headEnd type="arrow" w="lg" len="sm"/>
            <a:tailEnd type="arrow" w="lg" len="sm"/>
          </a:ln>
          <a:effectLst/>
        </p:spPr>
        <p:txBody>
          <a:bodyPr/>
          <a:lstStyle/>
          <a:p>
            <a:endParaRPr lang="en-GB"/>
          </a:p>
        </p:txBody>
      </p:sp>
      <p:cxnSp>
        <p:nvCxnSpPr>
          <p:cNvPr id="14" name="Straight Arrow Connector 13"/>
          <p:cNvCxnSpPr/>
          <p:nvPr/>
        </p:nvCxnSpPr>
        <p:spPr>
          <a:xfrm rot="5400000">
            <a:off x="-2303970" y="3896258"/>
            <a:ext cx="4824536" cy="1588"/>
          </a:xfrm>
          <a:prstGeom prst="straightConnector1">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635896" y="764704"/>
            <a:ext cx="4392488" cy="158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91880" y="908720"/>
            <a:ext cx="4955203" cy="369332"/>
          </a:xfrm>
          <a:prstGeom prst="rect">
            <a:avLst/>
          </a:prstGeom>
          <a:noFill/>
        </p:spPr>
        <p:txBody>
          <a:bodyPr wrap="none" rtlCol="0">
            <a:spAutoFit/>
          </a:bodyPr>
          <a:lstStyle/>
          <a:p>
            <a:r>
              <a:rPr lang="en-GB" b="1" dirty="0" smtClean="0"/>
              <a:t>I945-79                     1979-97                     1997- 2010</a:t>
            </a:r>
            <a:endParaRPr lang="en-GB" b="1" dirty="0"/>
          </a:p>
        </p:txBody>
      </p:sp>
      <p:sp>
        <p:nvSpPr>
          <p:cNvPr id="11" name="Left Brace 10"/>
          <p:cNvSpPr/>
          <p:nvPr/>
        </p:nvSpPr>
        <p:spPr>
          <a:xfrm>
            <a:off x="179512" y="2060848"/>
            <a:ext cx="216024" cy="25202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rot="5400000">
            <a:off x="-40868" y="3211722"/>
            <a:ext cx="954107" cy="369332"/>
          </a:xfrm>
          <a:prstGeom prst="rect">
            <a:avLst/>
          </a:prstGeom>
          <a:noFill/>
        </p:spPr>
        <p:txBody>
          <a:bodyPr wrap="none" rtlCol="0">
            <a:spAutoFit/>
          </a:bodyPr>
          <a:lstStyle/>
          <a:p>
            <a:r>
              <a:rPr lang="en-GB" b="1" dirty="0" smtClean="0"/>
              <a:t>Modern</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Blair (2010)</a:t>
            </a:r>
            <a:endParaRPr lang="en-GB" b="1" dirty="0"/>
          </a:p>
        </p:txBody>
      </p:sp>
      <p:sp>
        <p:nvSpPr>
          <p:cNvPr id="3" name="Content Placeholder 2"/>
          <p:cNvSpPr>
            <a:spLocks noGrp="1"/>
          </p:cNvSpPr>
          <p:nvPr>
            <p:ph idx="1"/>
          </p:nvPr>
        </p:nvSpPr>
        <p:spPr/>
        <p:txBody>
          <a:bodyPr/>
          <a:lstStyle/>
          <a:p>
            <a:pPr>
              <a:buNone/>
            </a:pPr>
            <a:r>
              <a:rPr lang="en-GB" dirty="0" smtClean="0"/>
              <a:t>Bureaucracies are run by people. People have interests. And whereas the market compels change, there is no similar compulsion in the public sector...I had worked out the crucial failure of the first term: the mistaken view that raising standards and performance could be separated from structural reform...I was now clear that public service reform need major structural change.</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6000" b="1" dirty="0" smtClean="0">
                <a:solidFill>
                  <a:srgbClr val="0066FF"/>
                </a:solidFill>
              </a:rPr>
              <a:t>Framework in Action</a:t>
            </a:r>
            <a:endParaRPr lang="en-GB" sz="6000" b="1" dirty="0">
              <a:solidFill>
                <a:srgbClr val="0066FF"/>
              </a:solidFill>
            </a:endParaRPr>
          </a:p>
        </p:txBody>
      </p:sp>
      <p:sp>
        <p:nvSpPr>
          <p:cNvPr id="4" name="Content Placeholder 3"/>
          <p:cNvSpPr>
            <a:spLocks noGrp="1"/>
          </p:cNvSpPr>
          <p:nvPr>
            <p:ph idx="1"/>
          </p:nvPr>
        </p:nvSpPr>
        <p:spPr/>
        <p:txBody>
          <a:bodyPr/>
          <a:lstStyle/>
          <a:p>
            <a:r>
              <a:rPr lang="en-GB" dirty="0" smtClean="0"/>
              <a:t>New Labour Government</a:t>
            </a:r>
          </a:p>
          <a:p>
            <a:r>
              <a:rPr lang="en-GB" dirty="0" smtClean="0"/>
              <a:t>Work Relations</a:t>
            </a:r>
          </a:p>
          <a:p>
            <a:r>
              <a:rPr lang="en-GB" dirty="0" smtClean="0"/>
              <a:t>A (Laudable?) Experiment that Failed</a:t>
            </a:r>
          </a:p>
          <a:p>
            <a:r>
              <a:rPr lang="en-GB" dirty="0" smtClean="0"/>
              <a:t>How they tried</a:t>
            </a:r>
          </a:p>
          <a:p>
            <a:r>
              <a:rPr lang="en-GB" dirty="0" smtClean="0"/>
              <a:t>How they failed</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a:ln/>
        </p:spPr>
        <p:txBody>
          <a:bodyPr/>
          <a:lstStyle/>
          <a:p>
            <a:pPr>
              <a:defRPr/>
            </a:pPr>
            <a:fld id="{BF994894-62B1-46EA-B9AE-83A5B9B880AC}" type="slidenum">
              <a:rPr lang="en-GB"/>
              <a:pPr>
                <a:defRPr/>
              </a:pPr>
              <a:t>19</a:t>
            </a:fld>
            <a:endParaRPr lang="en-GB"/>
          </a:p>
        </p:txBody>
      </p:sp>
      <p:sp>
        <p:nvSpPr>
          <p:cNvPr id="67586" name="Rectangle 2"/>
          <p:cNvSpPr>
            <a:spLocks noGrp="1" noChangeArrowheads="1"/>
          </p:cNvSpPr>
          <p:nvPr>
            <p:ph type="title"/>
          </p:nvPr>
        </p:nvSpPr>
        <p:spPr/>
        <p:txBody>
          <a:bodyPr>
            <a:normAutofit fontScale="90000"/>
          </a:bodyPr>
          <a:lstStyle/>
          <a:p>
            <a:r>
              <a:rPr lang="en-GB" b="1" dirty="0" smtClean="0">
                <a:solidFill>
                  <a:srgbClr val="FF0000"/>
                </a:solidFill>
              </a:rPr>
              <a:t>Work Relations as a Key </a:t>
            </a:r>
            <a:r>
              <a:rPr lang="en-GB" b="1" dirty="0" smtClean="0">
                <a:solidFill>
                  <a:srgbClr val="FF0000"/>
                </a:solidFill>
              </a:rPr>
              <a:t>ER </a:t>
            </a:r>
            <a:r>
              <a:rPr lang="en-GB" b="1" dirty="0" smtClean="0">
                <a:solidFill>
                  <a:srgbClr val="FF0000"/>
                </a:solidFill>
              </a:rPr>
              <a:t>Domain</a:t>
            </a:r>
          </a:p>
        </p:txBody>
      </p:sp>
      <p:sp>
        <p:nvSpPr>
          <p:cNvPr id="67587" name="Rectangle 3"/>
          <p:cNvSpPr>
            <a:spLocks noGrp="1" noChangeArrowheads="1"/>
          </p:cNvSpPr>
          <p:nvPr>
            <p:ph type="body" idx="1"/>
          </p:nvPr>
        </p:nvSpPr>
        <p:spPr>
          <a:xfrm>
            <a:off x="954088" y="1438275"/>
            <a:ext cx="7218362" cy="4905375"/>
          </a:xfrm>
        </p:spPr>
        <p:txBody>
          <a:bodyPr/>
          <a:lstStyle/>
          <a:p>
            <a:pPr marL="0" indent="0">
              <a:lnSpc>
                <a:spcPct val="150000"/>
              </a:lnSpc>
              <a:buFontTx/>
              <a:buNone/>
            </a:pPr>
            <a:r>
              <a:rPr lang="en-GB" sz="2400" i="1" smtClean="0">
                <a:latin typeface="Calibri" pitchFamily="34" charset="0"/>
              </a:rPr>
              <a:t>Job regulation relates to the social organisation associated with production processes, including the allocation of tasks and responsibilities, as well as the rules governing the determination of the terms and conditions of employment and their implementation.</a:t>
            </a:r>
            <a:r>
              <a:rPr lang="en-GB" sz="2400" smtClean="0">
                <a:latin typeface="Calibri" pitchFamily="34" charset="0"/>
              </a:rPr>
              <a:t> (Martin, 2003)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c.bmp"/>
          <p:cNvPicPr>
            <a:picLocks noGrp="1" noChangeAspect="1"/>
          </p:cNvPicPr>
          <p:nvPr>
            <p:ph idx="4294967295"/>
          </p:nvPr>
        </p:nvPicPr>
        <p:blipFill>
          <a:blip r:embed="rId2" cstate="print"/>
          <a:stretch>
            <a:fillRect/>
          </a:stretch>
        </p:blipFill>
        <p:spPr>
          <a:xfrm>
            <a:off x="755576" y="548680"/>
            <a:ext cx="3960813" cy="3671888"/>
          </a:xfrm>
        </p:spPr>
      </p:pic>
      <p:pic>
        <p:nvPicPr>
          <p:cNvPr id="5" name="Picture 4" descr="_38094584_injuries300.jpg"/>
          <p:cNvPicPr>
            <a:picLocks noChangeAspect="1"/>
          </p:cNvPicPr>
          <p:nvPr/>
        </p:nvPicPr>
        <p:blipFill>
          <a:blip r:embed="rId3" cstate="print"/>
          <a:stretch>
            <a:fillRect/>
          </a:stretch>
        </p:blipFill>
        <p:spPr>
          <a:xfrm>
            <a:off x="5148064" y="4581128"/>
            <a:ext cx="3577580" cy="21465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1"/>
          </p:nvPr>
        </p:nvSpPr>
        <p:spPr>
          <a:ln/>
        </p:spPr>
        <p:txBody>
          <a:bodyPr/>
          <a:lstStyle/>
          <a:p>
            <a:pPr>
              <a:defRPr/>
            </a:pPr>
            <a:fld id="{8793624E-8BAF-416A-A625-56909FF23C12}" type="slidenum">
              <a:rPr lang="en-GB"/>
              <a:pPr>
                <a:defRPr/>
              </a:pPr>
              <a:t>20</a:t>
            </a:fld>
            <a:endParaRPr lang="en-GB"/>
          </a:p>
        </p:txBody>
      </p:sp>
      <p:sp>
        <p:nvSpPr>
          <p:cNvPr id="78850" name="Rectangle 2"/>
          <p:cNvSpPr>
            <a:spLocks noGrp="1" noChangeArrowheads="1"/>
          </p:cNvSpPr>
          <p:nvPr>
            <p:ph type="title"/>
          </p:nvPr>
        </p:nvSpPr>
        <p:spPr>
          <a:xfrm>
            <a:off x="467544" y="-315416"/>
            <a:ext cx="8229600" cy="1143000"/>
          </a:xfrm>
        </p:spPr>
        <p:txBody>
          <a:bodyPr>
            <a:normAutofit fontScale="90000"/>
          </a:bodyPr>
          <a:lstStyle/>
          <a:p>
            <a:r>
              <a:rPr lang="en-GB" sz="3600" b="1" dirty="0" smtClean="0">
                <a:solidFill>
                  <a:srgbClr val="FF0000"/>
                </a:solidFill>
              </a:rPr>
              <a:t>New Labou</a:t>
            </a:r>
            <a:r>
              <a:rPr lang="en-GB" sz="3600" b="1" dirty="0" smtClean="0">
                <a:solidFill>
                  <a:srgbClr val="FF0000"/>
                </a:solidFill>
              </a:rPr>
              <a:t>r </a:t>
            </a:r>
            <a:r>
              <a:rPr lang="en-GB" sz="3600" b="1" dirty="0" smtClean="0">
                <a:solidFill>
                  <a:srgbClr val="FF0000"/>
                </a:solidFill>
              </a:rPr>
              <a:t>Modernization </a:t>
            </a:r>
            <a:r>
              <a:rPr lang="en-GB" sz="3600" b="1" dirty="0" smtClean="0">
                <a:solidFill>
                  <a:srgbClr val="FF0000"/>
                </a:solidFill>
              </a:rPr>
              <a:t>&amp; Work Relation</a:t>
            </a:r>
            <a:r>
              <a:rPr lang="en-GB" b="1" dirty="0" smtClean="0">
                <a:solidFill>
                  <a:srgbClr val="FF0000"/>
                </a:solidFill>
              </a:rPr>
              <a:t>s</a:t>
            </a:r>
          </a:p>
        </p:txBody>
      </p:sp>
      <p:sp>
        <p:nvSpPr>
          <p:cNvPr id="78851" name="TextBox 2"/>
          <p:cNvSpPr txBox="1">
            <a:spLocks noChangeArrowheads="1"/>
          </p:cNvSpPr>
          <p:nvPr/>
        </p:nvSpPr>
        <p:spPr bwMode="auto">
          <a:xfrm>
            <a:off x="3779838" y="1274763"/>
            <a:ext cx="1584325" cy="641350"/>
          </a:xfrm>
          <a:prstGeom prst="rect">
            <a:avLst/>
          </a:prstGeom>
          <a:solidFill>
            <a:srgbClr val="007AC2"/>
          </a:solidFill>
          <a:ln w="9525">
            <a:noFill/>
            <a:miter lim="800000"/>
            <a:headEnd/>
            <a:tailEnd/>
          </a:ln>
        </p:spPr>
        <p:txBody>
          <a:bodyPr wrap="none" anchor="ctr"/>
          <a:lstStyle/>
          <a:p>
            <a:r>
              <a:rPr lang="en-GB" b="1">
                <a:solidFill>
                  <a:schemeClr val="bg1"/>
                </a:solidFill>
                <a:latin typeface="Calibri" pitchFamily="34" charset="0"/>
              </a:rPr>
              <a:t>New Labour</a:t>
            </a:r>
          </a:p>
          <a:p>
            <a:r>
              <a:rPr lang="en-GB" b="1">
                <a:solidFill>
                  <a:schemeClr val="bg1"/>
                </a:solidFill>
                <a:latin typeface="Calibri" pitchFamily="34" charset="0"/>
              </a:rPr>
              <a:t>Modernization</a:t>
            </a:r>
            <a:endParaRPr lang="en-US" b="1">
              <a:solidFill>
                <a:schemeClr val="bg1"/>
              </a:solidFill>
              <a:latin typeface="Calibri" pitchFamily="34" charset="0"/>
            </a:endParaRPr>
          </a:p>
        </p:txBody>
      </p:sp>
      <p:sp>
        <p:nvSpPr>
          <p:cNvPr id="78853" name="TextBox 8"/>
          <p:cNvSpPr txBox="1">
            <a:spLocks noChangeArrowheads="1"/>
          </p:cNvSpPr>
          <p:nvPr/>
        </p:nvSpPr>
        <p:spPr bwMode="auto">
          <a:xfrm>
            <a:off x="1042988" y="1341438"/>
            <a:ext cx="1293812" cy="1439862"/>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a:t>
            </a:r>
            <a:r>
              <a:rPr lang="en-GB" sz="1600" b="1" dirty="0" smtClean="0">
                <a:latin typeface="Calibri" pitchFamily="34" charset="0"/>
              </a:rPr>
              <a:t>Effectiveness</a:t>
            </a:r>
            <a:endParaRPr lang="en-GB" sz="1600" b="1" dirty="0">
              <a:latin typeface="Calibri" pitchFamily="34" charset="0"/>
            </a:endParaRPr>
          </a:p>
          <a:p>
            <a:pPr algn="l">
              <a:buFont typeface="Arial" charset="0"/>
              <a:buChar char="•"/>
            </a:pPr>
            <a:r>
              <a:rPr lang="en-GB" sz="1600" dirty="0">
                <a:latin typeface="Calibri" pitchFamily="34" charset="0"/>
              </a:rPr>
              <a:t> Choice</a:t>
            </a:r>
          </a:p>
          <a:p>
            <a:pPr algn="l">
              <a:buFont typeface="Arial" charset="0"/>
              <a:buChar char="•"/>
            </a:pPr>
            <a:r>
              <a:rPr lang="en-GB" sz="1600" dirty="0">
                <a:latin typeface="Calibri" pitchFamily="34" charset="0"/>
              </a:rPr>
              <a:t> Voice</a:t>
            </a:r>
          </a:p>
          <a:p>
            <a:pPr algn="l">
              <a:buFont typeface="Arial" charset="0"/>
              <a:buChar char="•"/>
            </a:pPr>
            <a:r>
              <a:rPr lang="en-GB" sz="1600" dirty="0" smtClean="0">
                <a:latin typeface="Calibri" pitchFamily="34" charset="0"/>
              </a:rPr>
              <a:t> Inclusive</a:t>
            </a:r>
            <a:endParaRPr lang="en-GB" sz="1600" dirty="0" smtClean="0">
              <a:latin typeface="Calibri" pitchFamily="34" charset="0"/>
            </a:endParaRPr>
          </a:p>
          <a:p>
            <a:pPr algn="l">
              <a:buFont typeface="Arial" charset="0"/>
              <a:buChar char="•"/>
            </a:pPr>
            <a:r>
              <a:rPr lang="en-GB" sz="1600" dirty="0" smtClean="0">
                <a:latin typeface="Calibri" pitchFamily="34" charset="0"/>
              </a:rPr>
              <a:t> Joined </a:t>
            </a:r>
            <a:r>
              <a:rPr lang="en-GB" sz="1600" dirty="0">
                <a:latin typeface="Calibri" pitchFamily="34" charset="0"/>
              </a:rPr>
              <a:t>up</a:t>
            </a:r>
            <a:endParaRPr lang="en-US" sz="1600" dirty="0">
              <a:latin typeface="Calibri" pitchFamily="34" charset="0"/>
            </a:endParaRPr>
          </a:p>
        </p:txBody>
      </p:sp>
      <p:sp>
        <p:nvSpPr>
          <p:cNvPr id="78854" name="TextBox 9"/>
          <p:cNvSpPr txBox="1">
            <a:spLocks noChangeArrowheads="1"/>
          </p:cNvSpPr>
          <p:nvPr/>
        </p:nvSpPr>
        <p:spPr bwMode="auto">
          <a:xfrm>
            <a:off x="6805613" y="1341438"/>
            <a:ext cx="1295400" cy="1439862"/>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Efficiency</a:t>
            </a:r>
          </a:p>
          <a:p>
            <a:pPr algn="l">
              <a:buFont typeface="Arial" charset="0"/>
              <a:buChar char="•"/>
            </a:pPr>
            <a:r>
              <a:rPr lang="en-GB" sz="1600" dirty="0">
                <a:latin typeface="Calibri" pitchFamily="34" charset="0"/>
              </a:rPr>
              <a:t> Prudent</a:t>
            </a:r>
          </a:p>
          <a:p>
            <a:pPr algn="l">
              <a:buFont typeface="Arial" charset="0"/>
              <a:buChar char="•"/>
            </a:pPr>
            <a:r>
              <a:rPr lang="en-GB" sz="1600" dirty="0">
                <a:latin typeface="Calibri" pitchFamily="34" charset="0"/>
              </a:rPr>
              <a:t> </a:t>
            </a:r>
            <a:r>
              <a:rPr lang="en-GB" sz="1600" dirty="0" smtClean="0">
                <a:latin typeface="Calibri" pitchFamily="34" charset="0"/>
              </a:rPr>
              <a:t>Consensual</a:t>
            </a:r>
            <a:endParaRPr lang="en-GB" sz="1600" dirty="0">
              <a:latin typeface="Calibri" pitchFamily="34" charset="0"/>
            </a:endParaRPr>
          </a:p>
          <a:p>
            <a:pPr algn="l">
              <a:buFont typeface="Arial" charset="0"/>
              <a:buChar char="•"/>
            </a:pPr>
            <a:r>
              <a:rPr lang="en-GB" sz="1600" dirty="0" smtClean="0">
                <a:latin typeface="Calibri" pitchFamily="34" charset="0"/>
              </a:rPr>
              <a:t> Accountable</a:t>
            </a:r>
            <a:endParaRPr lang="en-GB" sz="1600" dirty="0" smtClean="0">
              <a:latin typeface="Calibri" pitchFamily="34" charset="0"/>
            </a:endParaRPr>
          </a:p>
          <a:p>
            <a:pPr algn="l">
              <a:buFont typeface="Arial" charset="0"/>
              <a:buChar char="•"/>
            </a:pPr>
            <a:r>
              <a:rPr lang="en-GB" sz="1600" dirty="0" smtClean="0">
                <a:latin typeface="Calibri" pitchFamily="34" charset="0"/>
              </a:rPr>
              <a:t> Targeted</a:t>
            </a:r>
            <a:endParaRPr lang="en-US" dirty="0">
              <a:latin typeface="Calibri" pitchFamily="34" charset="0"/>
            </a:endParaRPr>
          </a:p>
        </p:txBody>
      </p:sp>
      <p:sp>
        <p:nvSpPr>
          <p:cNvPr id="78855" name="TextBox 12"/>
          <p:cNvSpPr txBox="1">
            <a:spLocks noChangeArrowheads="1"/>
          </p:cNvSpPr>
          <p:nvPr/>
        </p:nvSpPr>
        <p:spPr bwMode="auto">
          <a:xfrm>
            <a:off x="3470275" y="2636838"/>
            <a:ext cx="2201863" cy="1441450"/>
          </a:xfrm>
          <a:prstGeom prst="rect">
            <a:avLst/>
          </a:prstGeom>
          <a:solidFill>
            <a:srgbClr val="007AC2"/>
          </a:solidFill>
          <a:ln w="9525" algn="ctr">
            <a:noFill/>
            <a:miter lim="800000"/>
            <a:headEnd/>
            <a:tailEnd/>
          </a:ln>
          <a:effectLst/>
        </p:spPr>
        <p:txBody>
          <a:bodyPr wrap="none"/>
          <a:lstStyle/>
          <a:p>
            <a:pPr algn="l">
              <a:spcAft>
                <a:spcPct val="30000"/>
              </a:spcAft>
              <a:buFont typeface="Arial" charset="0"/>
              <a:buNone/>
            </a:pPr>
            <a:r>
              <a:rPr lang="en-GB" b="1">
                <a:solidFill>
                  <a:schemeClr val="bg1"/>
                </a:solidFill>
                <a:latin typeface="Calibri" pitchFamily="34" charset="0"/>
              </a:rPr>
              <a:t>Network Governance</a:t>
            </a:r>
          </a:p>
          <a:p>
            <a:pPr algn="l">
              <a:lnSpc>
                <a:spcPct val="90000"/>
              </a:lnSpc>
              <a:buFont typeface="Arial" charset="0"/>
              <a:buChar char="•"/>
            </a:pPr>
            <a:r>
              <a:rPr lang="en-GB" sz="1600">
                <a:solidFill>
                  <a:schemeClr val="bg1"/>
                </a:solidFill>
                <a:latin typeface="Calibri" pitchFamily="34" charset="0"/>
              </a:rPr>
              <a:t> Local Govt </a:t>
            </a:r>
            <a:br>
              <a:rPr lang="en-GB" sz="1600">
                <a:solidFill>
                  <a:schemeClr val="bg1"/>
                </a:solidFill>
                <a:latin typeface="Calibri" pitchFamily="34" charset="0"/>
              </a:rPr>
            </a:br>
            <a:r>
              <a:rPr lang="en-GB" sz="1600">
                <a:solidFill>
                  <a:schemeClr val="bg1"/>
                </a:solidFill>
                <a:latin typeface="Calibri" pitchFamily="34" charset="0"/>
              </a:rPr>
              <a:t>   </a:t>
            </a:r>
            <a:r>
              <a:rPr lang="en-GB" sz="1200">
                <a:solidFill>
                  <a:schemeClr val="bg1"/>
                </a:solidFill>
                <a:latin typeface="Calibri" pitchFamily="34" charset="0"/>
              </a:rPr>
              <a:t>(incl. Social Care/Education)</a:t>
            </a:r>
          </a:p>
          <a:p>
            <a:pPr algn="l">
              <a:buFont typeface="Arial" charset="0"/>
              <a:buChar char="•"/>
            </a:pPr>
            <a:r>
              <a:rPr lang="en-GB" sz="1600">
                <a:solidFill>
                  <a:schemeClr val="bg1"/>
                </a:solidFill>
                <a:latin typeface="Calibri" pitchFamily="34" charset="0"/>
              </a:rPr>
              <a:t> Healthcare</a:t>
            </a:r>
          </a:p>
          <a:p>
            <a:pPr algn="l">
              <a:buFont typeface="Arial" charset="0"/>
              <a:buChar char="•"/>
            </a:pPr>
            <a:r>
              <a:rPr lang="en-GB" sz="1600">
                <a:solidFill>
                  <a:schemeClr val="bg1"/>
                </a:solidFill>
                <a:latin typeface="Calibri" pitchFamily="34" charset="0"/>
              </a:rPr>
              <a:t> Civil Service</a:t>
            </a:r>
          </a:p>
          <a:p>
            <a:pPr algn="l">
              <a:buFont typeface="Arial" charset="0"/>
              <a:buChar char="•"/>
            </a:pPr>
            <a:endParaRPr lang="en-GB" sz="1600">
              <a:solidFill>
                <a:schemeClr val="bg1"/>
              </a:solidFill>
              <a:latin typeface="Calibri" pitchFamily="34" charset="0"/>
            </a:endParaRPr>
          </a:p>
        </p:txBody>
      </p:sp>
      <p:sp>
        <p:nvSpPr>
          <p:cNvPr id="78856" name="TextBox 17"/>
          <p:cNvSpPr txBox="1">
            <a:spLocks noChangeArrowheads="1"/>
          </p:cNvSpPr>
          <p:nvPr/>
        </p:nvSpPr>
        <p:spPr bwMode="auto">
          <a:xfrm>
            <a:off x="3741738" y="4652963"/>
            <a:ext cx="1673225" cy="1655762"/>
          </a:xfrm>
          <a:prstGeom prst="rect">
            <a:avLst/>
          </a:prstGeom>
          <a:solidFill>
            <a:srgbClr val="007AC2"/>
          </a:solidFill>
          <a:ln w="9525">
            <a:noFill/>
            <a:miter lim="800000"/>
            <a:headEnd/>
            <a:tailEnd/>
          </a:ln>
        </p:spPr>
        <p:txBody>
          <a:bodyPr wrap="none"/>
          <a:lstStyle/>
          <a:p>
            <a:pPr algn="l">
              <a:spcAft>
                <a:spcPct val="30000"/>
              </a:spcAft>
            </a:pPr>
            <a:r>
              <a:rPr lang="en-GB" b="1">
                <a:solidFill>
                  <a:schemeClr val="bg1"/>
                </a:solidFill>
                <a:latin typeface="Calibri" pitchFamily="34" charset="0"/>
              </a:rPr>
              <a:t>Work Relations</a:t>
            </a:r>
          </a:p>
          <a:p>
            <a:pPr algn="l">
              <a:buFont typeface="Arial" charset="0"/>
              <a:buChar char="•"/>
            </a:pPr>
            <a:r>
              <a:rPr lang="en-GB" sz="1600">
                <a:solidFill>
                  <a:schemeClr val="bg1"/>
                </a:solidFill>
                <a:latin typeface="Calibri" pitchFamily="34" charset="0"/>
              </a:rPr>
              <a:t> Professions</a:t>
            </a:r>
          </a:p>
          <a:p>
            <a:pPr algn="l">
              <a:buFont typeface="Arial" charset="0"/>
              <a:buChar char="•"/>
            </a:pPr>
            <a:r>
              <a:rPr lang="en-GB" sz="1600">
                <a:solidFill>
                  <a:schemeClr val="bg1"/>
                </a:solidFill>
                <a:latin typeface="Calibri" pitchFamily="34" charset="0"/>
              </a:rPr>
              <a:t> Roles</a:t>
            </a:r>
          </a:p>
          <a:p>
            <a:pPr algn="l">
              <a:buFont typeface="Arial" charset="0"/>
              <a:buChar char="•"/>
            </a:pPr>
            <a:r>
              <a:rPr lang="en-GB" sz="1600">
                <a:solidFill>
                  <a:schemeClr val="bg1"/>
                </a:solidFill>
                <a:latin typeface="Calibri" pitchFamily="34" charset="0"/>
              </a:rPr>
              <a:t> Ways of Working</a:t>
            </a:r>
          </a:p>
          <a:p>
            <a:pPr algn="l">
              <a:buFont typeface="Arial" charset="0"/>
              <a:buChar char="•"/>
            </a:pPr>
            <a:r>
              <a:rPr lang="en-GB" sz="1600">
                <a:solidFill>
                  <a:schemeClr val="bg1"/>
                </a:solidFill>
                <a:latin typeface="Calibri" pitchFamily="34" charset="0"/>
              </a:rPr>
              <a:t> Actors</a:t>
            </a:r>
            <a:endParaRPr lang="en-US" sz="1600">
              <a:solidFill>
                <a:schemeClr val="bg1"/>
              </a:solidFill>
              <a:latin typeface="Calibri" pitchFamily="34" charset="0"/>
            </a:endParaRPr>
          </a:p>
          <a:p>
            <a:pPr algn="l">
              <a:buFont typeface="Arial" charset="0"/>
              <a:buChar char="•"/>
            </a:pPr>
            <a:r>
              <a:rPr lang="en-GB" sz="1600">
                <a:solidFill>
                  <a:schemeClr val="bg1"/>
                </a:solidFill>
                <a:latin typeface="Calibri" pitchFamily="34" charset="0"/>
              </a:rPr>
              <a:t> Infrastructure</a:t>
            </a:r>
            <a:endParaRPr lang="en-US" sz="1600">
              <a:solidFill>
                <a:schemeClr val="bg1"/>
              </a:solidFill>
              <a:latin typeface="Calibri" pitchFamily="34" charset="0"/>
            </a:endParaRPr>
          </a:p>
        </p:txBody>
      </p:sp>
      <p:sp>
        <p:nvSpPr>
          <p:cNvPr id="78864" name="TextBox 28"/>
          <p:cNvSpPr txBox="1">
            <a:spLocks noChangeArrowheads="1"/>
          </p:cNvSpPr>
          <p:nvPr/>
        </p:nvSpPr>
        <p:spPr bwMode="auto">
          <a:xfrm>
            <a:off x="1547813" y="3213100"/>
            <a:ext cx="1312862" cy="696913"/>
          </a:xfrm>
          <a:prstGeom prst="rect">
            <a:avLst/>
          </a:prstGeom>
          <a:solidFill>
            <a:srgbClr val="FFFF00"/>
          </a:solidFill>
          <a:ln w="9525">
            <a:noFill/>
            <a:miter lim="800000"/>
            <a:headEnd/>
            <a:tailEnd/>
          </a:ln>
        </p:spPr>
        <p:txBody>
          <a:bodyPr wrap="none"/>
          <a:lstStyle/>
          <a:p>
            <a:pPr>
              <a:spcAft>
                <a:spcPct val="20000"/>
              </a:spcAft>
            </a:pPr>
            <a:r>
              <a:rPr lang="en-GB" b="1" dirty="0">
                <a:latin typeface="Calibri" pitchFamily="34" charset="0"/>
              </a:rPr>
              <a:t>Diversity</a:t>
            </a:r>
          </a:p>
          <a:p>
            <a:r>
              <a:rPr lang="en-GB" sz="1600" dirty="0">
                <a:latin typeface="Calibri" pitchFamily="34" charset="0"/>
              </a:rPr>
              <a:t>(</a:t>
            </a:r>
            <a:r>
              <a:rPr lang="en-GB" sz="1600" b="1" i="1" u="sng" dirty="0">
                <a:latin typeface="Calibri" pitchFamily="34" charset="0"/>
              </a:rPr>
              <a:t>High</a:t>
            </a:r>
            <a:r>
              <a:rPr lang="en-GB" sz="1600" dirty="0">
                <a:latin typeface="Calibri" pitchFamily="34" charset="0"/>
              </a:rPr>
              <a:t>-Low)</a:t>
            </a:r>
            <a:endParaRPr lang="en-US" sz="1600" dirty="0">
              <a:latin typeface="Calibri" pitchFamily="34" charset="0"/>
            </a:endParaRPr>
          </a:p>
        </p:txBody>
      </p:sp>
      <p:sp>
        <p:nvSpPr>
          <p:cNvPr id="78865" name="TextBox 29"/>
          <p:cNvSpPr txBox="1">
            <a:spLocks noChangeArrowheads="1"/>
          </p:cNvSpPr>
          <p:nvPr/>
        </p:nvSpPr>
        <p:spPr bwMode="auto">
          <a:xfrm>
            <a:off x="6284913" y="3213100"/>
            <a:ext cx="1311275" cy="696913"/>
          </a:xfrm>
          <a:prstGeom prst="rect">
            <a:avLst/>
          </a:prstGeom>
          <a:solidFill>
            <a:srgbClr val="FFFF00"/>
          </a:solidFill>
          <a:ln w="9525">
            <a:noFill/>
            <a:miter lim="800000"/>
            <a:headEnd/>
            <a:tailEnd/>
          </a:ln>
        </p:spPr>
        <p:txBody>
          <a:bodyPr wrap="none"/>
          <a:lstStyle/>
          <a:p>
            <a:pPr>
              <a:spcAft>
                <a:spcPct val="20000"/>
              </a:spcAft>
            </a:pPr>
            <a:r>
              <a:rPr lang="en-GB" b="1" dirty="0">
                <a:latin typeface="Calibri" pitchFamily="34" charset="0"/>
              </a:rPr>
              <a:t>Control</a:t>
            </a:r>
          </a:p>
          <a:p>
            <a:pPr>
              <a:spcAft>
                <a:spcPct val="20000"/>
              </a:spcAft>
            </a:pPr>
            <a:r>
              <a:rPr lang="en-GB" sz="1600" dirty="0">
                <a:latin typeface="Calibri" pitchFamily="34" charset="0"/>
              </a:rPr>
              <a:t>(</a:t>
            </a:r>
            <a:r>
              <a:rPr lang="en-GB" sz="1600" b="1" i="1" u="sng" dirty="0">
                <a:latin typeface="Calibri" pitchFamily="34" charset="0"/>
              </a:rPr>
              <a:t>Tight-</a:t>
            </a:r>
            <a:r>
              <a:rPr lang="en-GB" sz="1600" dirty="0">
                <a:latin typeface="Calibri" pitchFamily="34" charset="0"/>
              </a:rPr>
              <a:t>Loose)</a:t>
            </a:r>
            <a:endParaRPr lang="en-US" sz="1600" dirty="0">
              <a:latin typeface="Calibri" pitchFamily="34" charset="0"/>
            </a:endParaRPr>
          </a:p>
        </p:txBody>
      </p:sp>
      <p:cxnSp>
        <p:nvCxnSpPr>
          <p:cNvPr id="8" name="Straight Arrow Connector 7"/>
          <p:cNvCxnSpPr>
            <a:cxnSpLocks noChangeShapeType="1"/>
            <a:stCxn id="78851" idx="2"/>
            <a:endCxn id="78855" idx="0"/>
          </p:cNvCxnSpPr>
          <p:nvPr/>
        </p:nvCxnSpPr>
        <p:spPr bwMode="auto">
          <a:xfrm>
            <a:off x="4572000" y="1916113"/>
            <a:ext cx="0" cy="720725"/>
          </a:xfrm>
          <a:prstGeom prst="straightConnector1">
            <a:avLst/>
          </a:prstGeom>
          <a:noFill/>
          <a:ln w="50800" algn="ctr">
            <a:solidFill>
              <a:srgbClr val="4A7EBB"/>
            </a:solidFill>
            <a:round/>
            <a:headEnd/>
            <a:tailEnd type="arrow" w="med" len="med"/>
          </a:ln>
        </p:spPr>
      </p:cxnSp>
      <p:cxnSp>
        <p:nvCxnSpPr>
          <p:cNvPr id="2" name="Straight Arrow Connector 7"/>
          <p:cNvCxnSpPr>
            <a:cxnSpLocks noChangeShapeType="1"/>
            <a:stCxn id="78854" idx="3"/>
            <a:endCxn id="78856" idx="3"/>
          </p:cNvCxnSpPr>
          <p:nvPr/>
        </p:nvCxnSpPr>
        <p:spPr bwMode="auto">
          <a:xfrm>
            <a:off x="4572000" y="4078288"/>
            <a:ext cx="6350" cy="574675"/>
          </a:xfrm>
          <a:prstGeom prst="straightConnector1">
            <a:avLst/>
          </a:prstGeom>
          <a:noFill/>
          <a:ln w="50800" algn="ctr">
            <a:solidFill>
              <a:srgbClr val="4A7EBB"/>
            </a:solidFill>
            <a:round/>
            <a:headEnd/>
            <a:tailEnd type="arrow" w="med" len="med"/>
          </a:ln>
        </p:spPr>
      </p:cxnSp>
      <p:cxnSp>
        <p:nvCxnSpPr>
          <p:cNvPr id="3" name="Straight Arrow Connector 7"/>
          <p:cNvCxnSpPr>
            <a:cxnSpLocks noChangeShapeType="1"/>
            <a:stCxn id="78854" idx="3"/>
            <a:endCxn id="78856" idx="3"/>
          </p:cNvCxnSpPr>
          <p:nvPr/>
        </p:nvCxnSpPr>
        <p:spPr bwMode="auto">
          <a:xfrm flipH="1">
            <a:off x="2336800" y="1595438"/>
            <a:ext cx="1443038" cy="466725"/>
          </a:xfrm>
          <a:prstGeom prst="straightConnector1">
            <a:avLst/>
          </a:prstGeom>
          <a:noFill/>
          <a:ln w="25400" algn="ctr">
            <a:solidFill>
              <a:srgbClr val="4A7EBB"/>
            </a:solidFill>
            <a:round/>
            <a:headEnd/>
            <a:tailEnd type="arrow" w="med" len="med"/>
          </a:ln>
        </p:spPr>
      </p:cxnSp>
      <p:cxnSp>
        <p:nvCxnSpPr>
          <p:cNvPr id="4" name="Straight Arrow Connector 7"/>
          <p:cNvCxnSpPr>
            <a:cxnSpLocks noChangeShapeType="1"/>
            <a:stCxn id="78854" idx="3"/>
            <a:endCxn id="78856" idx="3"/>
          </p:cNvCxnSpPr>
          <p:nvPr/>
        </p:nvCxnSpPr>
        <p:spPr bwMode="auto">
          <a:xfrm>
            <a:off x="5364163" y="1595438"/>
            <a:ext cx="1441450" cy="466725"/>
          </a:xfrm>
          <a:prstGeom prst="straightConnector1">
            <a:avLst/>
          </a:prstGeom>
          <a:noFill/>
          <a:ln w="25400" algn="ctr">
            <a:solidFill>
              <a:srgbClr val="4A7EBB"/>
            </a:solidFill>
            <a:round/>
            <a:headEnd/>
            <a:tailEnd type="arrow" w="med" len="med"/>
          </a:ln>
        </p:spPr>
      </p:cxnSp>
      <p:cxnSp>
        <p:nvCxnSpPr>
          <p:cNvPr id="5" name="Straight Arrow Connector 7"/>
          <p:cNvCxnSpPr>
            <a:cxnSpLocks noChangeShapeType="1"/>
            <a:stCxn id="78854" idx="3"/>
            <a:endCxn id="78856" idx="3"/>
          </p:cNvCxnSpPr>
          <p:nvPr/>
        </p:nvCxnSpPr>
        <p:spPr bwMode="auto">
          <a:xfrm flipH="1">
            <a:off x="2860675" y="3357563"/>
            <a:ext cx="609600" cy="204787"/>
          </a:xfrm>
          <a:prstGeom prst="straightConnector1">
            <a:avLst/>
          </a:prstGeom>
          <a:noFill/>
          <a:ln w="25400" algn="ctr">
            <a:solidFill>
              <a:srgbClr val="4A7EBB"/>
            </a:solidFill>
            <a:round/>
            <a:headEnd/>
            <a:tailEnd type="arrow" w="med" len="med"/>
          </a:ln>
        </p:spPr>
      </p:cxnSp>
      <p:cxnSp>
        <p:nvCxnSpPr>
          <p:cNvPr id="6" name="Straight Arrow Connector 7"/>
          <p:cNvCxnSpPr>
            <a:cxnSpLocks noChangeShapeType="1"/>
            <a:stCxn id="78854" idx="3"/>
            <a:endCxn id="78856" idx="3"/>
          </p:cNvCxnSpPr>
          <p:nvPr/>
        </p:nvCxnSpPr>
        <p:spPr bwMode="auto">
          <a:xfrm>
            <a:off x="5672138" y="3357563"/>
            <a:ext cx="612775" cy="204787"/>
          </a:xfrm>
          <a:prstGeom prst="straightConnector1">
            <a:avLst/>
          </a:prstGeom>
          <a:noFill/>
          <a:ln w="25400" algn="ctr">
            <a:solidFill>
              <a:srgbClr val="4A7EBB"/>
            </a:solidFill>
            <a:round/>
            <a:headEnd/>
            <a:tailEnd type="arrow" w="med" len="med"/>
          </a:ln>
        </p:spPr>
      </p:cxnSp>
      <p:cxnSp>
        <p:nvCxnSpPr>
          <p:cNvPr id="22" name="Straight Connector 21"/>
          <p:cNvCxnSpPr/>
          <p:nvPr/>
        </p:nvCxnSpPr>
        <p:spPr>
          <a:xfrm>
            <a:off x="2051720" y="692696"/>
            <a:ext cx="532859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7128284" y="944724"/>
            <a:ext cx="504056" cy="1588"/>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1799692" y="944724"/>
            <a:ext cx="504056" cy="1588"/>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a:off x="395536" y="2060848"/>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620688" y="4077072"/>
            <a:ext cx="40324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95536" y="6093296"/>
            <a:ext cx="28083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8172400" y="1988840"/>
            <a:ext cx="64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6732240" y="4005064"/>
            <a:ext cx="4104456"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0800000">
            <a:off x="5868144" y="6093296"/>
            <a:ext cx="28803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51520" y="1556792"/>
            <a:ext cx="808298" cy="369332"/>
          </a:xfrm>
          <a:prstGeom prst="rect">
            <a:avLst/>
          </a:prstGeom>
          <a:noFill/>
        </p:spPr>
        <p:txBody>
          <a:bodyPr wrap="none" rtlCol="0">
            <a:spAutoFit/>
          </a:bodyPr>
          <a:lstStyle/>
          <a:p>
            <a:r>
              <a:rPr lang="en-GB" b="1" dirty="0" smtClean="0">
                <a:solidFill>
                  <a:srgbClr val="0066FF"/>
                </a:solidFill>
              </a:rPr>
              <a:t>Values</a:t>
            </a:r>
            <a:endParaRPr lang="en-GB" b="1" dirty="0">
              <a:solidFill>
                <a:srgbClr val="0066FF"/>
              </a:solidFill>
            </a:endParaRPr>
          </a:p>
        </p:txBody>
      </p:sp>
      <p:sp>
        <p:nvSpPr>
          <p:cNvPr id="42" name="TextBox 41"/>
          <p:cNvSpPr txBox="1"/>
          <p:nvPr/>
        </p:nvSpPr>
        <p:spPr>
          <a:xfrm>
            <a:off x="0" y="3284984"/>
            <a:ext cx="1464055" cy="646331"/>
          </a:xfrm>
          <a:prstGeom prst="rect">
            <a:avLst/>
          </a:prstGeom>
          <a:noFill/>
        </p:spPr>
        <p:txBody>
          <a:bodyPr wrap="none" rtlCol="0">
            <a:spAutoFit/>
          </a:bodyPr>
          <a:lstStyle/>
          <a:p>
            <a:r>
              <a:rPr lang="en-GB" b="1" dirty="0" smtClean="0">
                <a:solidFill>
                  <a:srgbClr val="0066FF"/>
                </a:solidFill>
              </a:rPr>
              <a:t>Structure/</a:t>
            </a:r>
          </a:p>
          <a:p>
            <a:r>
              <a:rPr lang="en-GB" b="1" dirty="0" smtClean="0">
                <a:solidFill>
                  <a:srgbClr val="0066FF"/>
                </a:solidFill>
              </a:rPr>
              <a:t>Management</a:t>
            </a:r>
            <a:endParaRPr lang="en-GB" b="1" dirty="0">
              <a:solidFill>
                <a:srgbClr val="0066FF"/>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1"/>
          </p:nvPr>
        </p:nvSpPr>
        <p:spPr>
          <a:ln/>
        </p:spPr>
        <p:txBody>
          <a:bodyPr/>
          <a:lstStyle/>
          <a:p>
            <a:pPr>
              <a:defRPr/>
            </a:pPr>
            <a:fld id="{E0FC2970-AFF5-49D4-A130-FDE4E0AD17AF}" type="slidenum">
              <a:rPr lang="en-GB"/>
              <a:pPr>
                <a:defRPr/>
              </a:pPr>
              <a:t>21</a:t>
            </a:fld>
            <a:endParaRPr lang="en-GB"/>
          </a:p>
        </p:txBody>
      </p:sp>
      <p:sp>
        <p:nvSpPr>
          <p:cNvPr id="80898" name="Rectangle 2"/>
          <p:cNvSpPr>
            <a:spLocks noGrp="1" noChangeArrowheads="1"/>
          </p:cNvSpPr>
          <p:nvPr>
            <p:ph type="title"/>
          </p:nvPr>
        </p:nvSpPr>
        <p:spPr>
          <a:xfrm>
            <a:off x="467544" y="0"/>
            <a:ext cx="8229600" cy="1143000"/>
          </a:xfrm>
        </p:spPr>
        <p:txBody>
          <a:bodyPr/>
          <a:lstStyle/>
          <a:p>
            <a:r>
              <a:rPr lang="en-GB" b="1" dirty="0" smtClean="0">
                <a:solidFill>
                  <a:srgbClr val="FF0000"/>
                </a:solidFill>
              </a:rPr>
              <a:t>Professions: From Knave to Pawn?</a:t>
            </a:r>
          </a:p>
        </p:txBody>
      </p:sp>
      <p:sp>
        <p:nvSpPr>
          <p:cNvPr id="80899" name="TextBox 2"/>
          <p:cNvSpPr txBox="1">
            <a:spLocks noChangeArrowheads="1"/>
          </p:cNvSpPr>
          <p:nvPr/>
        </p:nvSpPr>
        <p:spPr bwMode="auto">
          <a:xfrm>
            <a:off x="2355850" y="1254125"/>
            <a:ext cx="4433888" cy="396875"/>
          </a:xfrm>
          <a:prstGeom prst="rect">
            <a:avLst/>
          </a:prstGeom>
          <a:solidFill>
            <a:srgbClr val="007AC2"/>
          </a:solidFill>
          <a:ln w="9525">
            <a:noFill/>
            <a:miter lim="800000"/>
            <a:headEnd/>
            <a:tailEnd/>
          </a:ln>
        </p:spPr>
        <p:txBody>
          <a:bodyPr wrap="none" anchor="ctr">
            <a:spAutoFit/>
          </a:bodyPr>
          <a:lstStyle/>
          <a:p>
            <a:r>
              <a:rPr lang="en-GB" sz="2000" b="1">
                <a:solidFill>
                  <a:schemeClr val="bg1"/>
                </a:solidFill>
                <a:latin typeface="Calibri" pitchFamily="34" charset="0"/>
              </a:rPr>
              <a:t>TEACHER       SOCIAL WORKER       NURSE</a:t>
            </a:r>
            <a:endParaRPr lang="en-US" sz="2000" b="1">
              <a:solidFill>
                <a:schemeClr val="bg1"/>
              </a:solidFill>
              <a:latin typeface="Calibri" pitchFamily="34" charset="0"/>
            </a:endParaRPr>
          </a:p>
        </p:txBody>
      </p:sp>
      <p:sp>
        <p:nvSpPr>
          <p:cNvPr id="80900" name="TextBox 8"/>
          <p:cNvSpPr txBox="1">
            <a:spLocks noChangeArrowheads="1"/>
          </p:cNvSpPr>
          <p:nvPr/>
        </p:nvSpPr>
        <p:spPr bwMode="auto">
          <a:xfrm>
            <a:off x="4067175" y="3213100"/>
            <a:ext cx="1044575" cy="12239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Pawn</a:t>
            </a:r>
          </a:p>
          <a:p>
            <a:pPr algn="l">
              <a:buFont typeface="Arial" charset="0"/>
              <a:buChar char="•"/>
            </a:pPr>
            <a:r>
              <a:rPr lang="en-GB" sz="1600" dirty="0">
                <a:latin typeface="Calibri" pitchFamily="34" charset="0"/>
              </a:rPr>
              <a:t> Choice</a:t>
            </a:r>
          </a:p>
          <a:p>
            <a:pPr algn="l">
              <a:buFont typeface="Arial" charset="0"/>
              <a:buChar char="•"/>
            </a:pPr>
            <a:r>
              <a:rPr lang="en-GB" sz="1600" dirty="0">
                <a:latin typeface="Calibri" pitchFamily="34" charset="0"/>
              </a:rPr>
              <a:t> Voice</a:t>
            </a:r>
          </a:p>
          <a:p>
            <a:pPr algn="l">
              <a:buFont typeface="Arial" charset="0"/>
              <a:buChar char="•"/>
            </a:pPr>
            <a:r>
              <a:rPr lang="en-GB" sz="1600" dirty="0">
                <a:latin typeface="Calibri" pitchFamily="34" charset="0"/>
              </a:rPr>
              <a:t> Control</a:t>
            </a:r>
            <a:endParaRPr lang="en-US" sz="1600" dirty="0">
              <a:latin typeface="Calibri" pitchFamily="34" charset="0"/>
            </a:endParaRPr>
          </a:p>
        </p:txBody>
      </p:sp>
      <p:sp>
        <p:nvSpPr>
          <p:cNvPr id="80901" name="TextBox 9"/>
          <p:cNvSpPr txBox="1">
            <a:spLocks noChangeArrowheads="1"/>
          </p:cNvSpPr>
          <p:nvPr/>
        </p:nvSpPr>
        <p:spPr bwMode="auto">
          <a:xfrm>
            <a:off x="1006475" y="4221163"/>
            <a:ext cx="2016125" cy="1223962"/>
          </a:xfrm>
          <a:prstGeom prst="rect">
            <a:avLst/>
          </a:prstGeom>
          <a:solidFill>
            <a:srgbClr val="FF00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Tough</a:t>
            </a:r>
          </a:p>
          <a:p>
            <a:pPr algn="l">
              <a:buFont typeface="Arial" charset="0"/>
              <a:buChar char="•"/>
            </a:pPr>
            <a:r>
              <a:rPr lang="en-GB" sz="1600" dirty="0">
                <a:latin typeface="Calibri" pitchFamily="34" charset="0"/>
              </a:rPr>
              <a:t> Jurisdictions</a:t>
            </a:r>
          </a:p>
          <a:p>
            <a:pPr algn="l">
              <a:buFont typeface="Arial" charset="0"/>
              <a:buChar char="•"/>
            </a:pPr>
            <a:r>
              <a:rPr lang="en-GB" sz="1600" dirty="0">
                <a:latin typeface="Calibri" pitchFamily="34" charset="0"/>
              </a:rPr>
              <a:t> Capability not Status</a:t>
            </a:r>
          </a:p>
          <a:p>
            <a:pPr algn="l">
              <a:buFont typeface="Arial" charset="0"/>
              <a:buChar char="•"/>
            </a:pPr>
            <a:r>
              <a:rPr lang="en-GB" sz="1600" dirty="0">
                <a:latin typeface="Calibri" pitchFamily="34" charset="0"/>
              </a:rPr>
              <a:t> Diluted Authority</a:t>
            </a:r>
            <a:endParaRPr lang="en-US" dirty="0">
              <a:latin typeface="Calibri" pitchFamily="34" charset="0"/>
            </a:endParaRPr>
          </a:p>
        </p:txBody>
      </p:sp>
      <p:sp>
        <p:nvSpPr>
          <p:cNvPr id="80904" name="TextBox 28"/>
          <p:cNvSpPr txBox="1">
            <a:spLocks noChangeArrowheads="1"/>
          </p:cNvSpPr>
          <p:nvPr/>
        </p:nvSpPr>
        <p:spPr bwMode="auto">
          <a:xfrm>
            <a:off x="3914775" y="2060575"/>
            <a:ext cx="1312863" cy="696913"/>
          </a:xfrm>
          <a:prstGeom prst="rect">
            <a:avLst/>
          </a:prstGeom>
          <a:solidFill>
            <a:srgbClr val="FFFF00"/>
          </a:solidFill>
          <a:ln w="9525">
            <a:noFill/>
            <a:miter lim="800000"/>
            <a:headEnd/>
            <a:tailEnd/>
          </a:ln>
        </p:spPr>
        <p:txBody>
          <a:bodyPr wrap="none" anchor="ctr"/>
          <a:lstStyle/>
          <a:p>
            <a:pPr>
              <a:spcAft>
                <a:spcPct val="20000"/>
              </a:spcAft>
            </a:pPr>
            <a:r>
              <a:rPr lang="en-GB" b="1" dirty="0">
                <a:latin typeface="Calibri" pitchFamily="34" charset="0"/>
              </a:rPr>
              <a:t>Dilemma</a:t>
            </a:r>
            <a:endParaRPr lang="en-US" sz="1600" dirty="0">
              <a:latin typeface="Calibri" pitchFamily="34" charset="0"/>
            </a:endParaRPr>
          </a:p>
        </p:txBody>
      </p:sp>
      <p:cxnSp>
        <p:nvCxnSpPr>
          <p:cNvPr id="8" name="Straight Arrow Connector 7"/>
          <p:cNvCxnSpPr>
            <a:cxnSpLocks noChangeShapeType="1"/>
            <a:stCxn id="80904" idx="1"/>
            <a:endCxn id="80914" idx="0"/>
          </p:cNvCxnSpPr>
          <p:nvPr/>
        </p:nvCxnSpPr>
        <p:spPr bwMode="auto">
          <a:xfrm rot="10800000" flipV="1">
            <a:off x="2205038" y="2409825"/>
            <a:ext cx="1709737" cy="322263"/>
          </a:xfrm>
          <a:prstGeom prst="bentConnector2">
            <a:avLst/>
          </a:prstGeom>
          <a:noFill/>
          <a:ln w="25400" algn="ctr">
            <a:solidFill>
              <a:srgbClr val="4A7EBB"/>
            </a:solidFill>
            <a:miter lim="800000"/>
            <a:headEnd/>
            <a:tailEnd type="arrow" w="med" len="med"/>
          </a:ln>
        </p:spPr>
      </p:cxnSp>
      <p:cxnSp>
        <p:nvCxnSpPr>
          <p:cNvPr id="2" name="Straight Arrow Connector 7"/>
          <p:cNvCxnSpPr>
            <a:cxnSpLocks noChangeShapeType="1"/>
            <a:stCxn id="80917" idx="2"/>
            <a:endCxn id="80918" idx="3"/>
          </p:cNvCxnSpPr>
          <p:nvPr/>
        </p:nvCxnSpPr>
        <p:spPr bwMode="auto">
          <a:xfrm flipH="1">
            <a:off x="4572000" y="1651000"/>
            <a:ext cx="1588" cy="409575"/>
          </a:xfrm>
          <a:prstGeom prst="straightConnector1">
            <a:avLst/>
          </a:prstGeom>
          <a:noFill/>
          <a:ln w="50800" algn="ctr">
            <a:solidFill>
              <a:srgbClr val="4A7EBB"/>
            </a:solidFill>
            <a:round/>
            <a:headEnd/>
            <a:tailEnd type="arrow" w="med" len="med"/>
          </a:ln>
        </p:spPr>
      </p:cxnSp>
      <p:cxnSp>
        <p:nvCxnSpPr>
          <p:cNvPr id="3" name="Straight Arrow Connector 7"/>
          <p:cNvCxnSpPr>
            <a:cxnSpLocks noChangeShapeType="1"/>
            <a:stCxn id="80917" idx="2"/>
            <a:endCxn id="80918" idx="3"/>
          </p:cNvCxnSpPr>
          <p:nvPr/>
        </p:nvCxnSpPr>
        <p:spPr bwMode="auto">
          <a:xfrm rot="16200000" flipH="1">
            <a:off x="2937669" y="2696369"/>
            <a:ext cx="396875" cy="1862137"/>
          </a:xfrm>
          <a:prstGeom prst="bentConnector2">
            <a:avLst/>
          </a:prstGeom>
          <a:noFill/>
          <a:ln w="25400" algn="ctr">
            <a:solidFill>
              <a:srgbClr val="4A7EBB"/>
            </a:solidFill>
            <a:miter lim="800000"/>
            <a:headEnd/>
            <a:tailEnd type="arrow" w="med" len="med"/>
          </a:ln>
        </p:spPr>
      </p:cxnSp>
      <p:cxnSp>
        <p:nvCxnSpPr>
          <p:cNvPr id="4" name="Straight Arrow Connector 7"/>
          <p:cNvCxnSpPr>
            <a:cxnSpLocks noChangeShapeType="1"/>
            <a:stCxn id="80917" idx="2"/>
            <a:endCxn id="80918" idx="3"/>
          </p:cNvCxnSpPr>
          <p:nvPr/>
        </p:nvCxnSpPr>
        <p:spPr bwMode="auto">
          <a:xfrm>
            <a:off x="5227638" y="2409825"/>
            <a:ext cx="1712912" cy="322263"/>
          </a:xfrm>
          <a:prstGeom prst="bentConnector2">
            <a:avLst/>
          </a:prstGeom>
          <a:noFill/>
          <a:ln w="25400" algn="ctr">
            <a:solidFill>
              <a:srgbClr val="4A7EBB"/>
            </a:solidFill>
            <a:miter lim="800000"/>
            <a:headEnd/>
            <a:tailEnd type="arrow" w="med" len="med"/>
          </a:ln>
        </p:spPr>
      </p:cxnSp>
      <p:sp>
        <p:nvSpPr>
          <p:cNvPr id="80914" name="TextBox 28"/>
          <p:cNvSpPr txBox="1">
            <a:spLocks noChangeArrowheads="1"/>
          </p:cNvSpPr>
          <p:nvPr/>
        </p:nvSpPr>
        <p:spPr bwMode="auto">
          <a:xfrm>
            <a:off x="1547813" y="2732088"/>
            <a:ext cx="1312862" cy="696912"/>
          </a:xfrm>
          <a:prstGeom prst="rect">
            <a:avLst/>
          </a:prstGeom>
          <a:solidFill>
            <a:srgbClr val="FFFF00"/>
          </a:solidFill>
          <a:ln w="9525">
            <a:noFill/>
            <a:miter lim="800000"/>
            <a:headEnd/>
            <a:tailEnd/>
          </a:ln>
        </p:spPr>
        <p:txBody>
          <a:bodyPr wrap="none" anchor="ctr"/>
          <a:lstStyle/>
          <a:p>
            <a:pPr>
              <a:spcAft>
                <a:spcPct val="20000"/>
              </a:spcAft>
            </a:pPr>
            <a:r>
              <a:rPr lang="en-GB" b="1" dirty="0">
                <a:latin typeface="Calibri" pitchFamily="34" charset="0"/>
              </a:rPr>
              <a:t>Knave</a:t>
            </a:r>
            <a:endParaRPr lang="en-US" sz="1600" dirty="0">
              <a:latin typeface="Calibri" pitchFamily="34" charset="0"/>
            </a:endParaRPr>
          </a:p>
        </p:txBody>
      </p:sp>
      <p:sp>
        <p:nvSpPr>
          <p:cNvPr id="80915" name="TextBox 28"/>
          <p:cNvSpPr txBox="1">
            <a:spLocks noChangeArrowheads="1"/>
          </p:cNvSpPr>
          <p:nvPr/>
        </p:nvSpPr>
        <p:spPr bwMode="auto">
          <a:xfrm>
            <a:off x="6283325" y="2732088"/>
            <a:ext cx="1312863" cy="696912"/>
          </a:xfrm>
          <a:prstGeom prst="rect">
            <a:avLst/>
          </a:prstGeom>
          <a:solidFill>
            <a:srgbClr val="FFFF00"/>
          </a:solidFill>
          <a:ln w="9525">
            <a:noFill/>
            <a:miter lim="800000"/>
            <a:headEnd/>
            <a:tailEnd/>
          </a:ln>
        </p:spPr>
        <p:txBody>
          <a:bodyPr wrap="none" anchor="ctr"/>
          <a:lstStyle/>
          <a:p>
            <a:pPr>
              <a:spcAft>
                <a:spcPct val="20000"/>
              </a:spcAft>
            </a:pPr>
            <a:r>
              <a:rPr lang="en-GB" b="1">
                <a:latin typeface="Calibri" pitchFamily="34" charset="0"/>
              </a:rPr>
              <a:t>Knight</a:t>
            </a:r>
            <a:endParaRPr lang="en-US" sz="1600">
              <a:latin typeface="Calibri" pitchFamily="34" charset="0"/>
            </a:endParaRPr>
          </a:p>
        </p:txBody>
      </p:sp>
      <p:sp>
        <p:nvSpPr>
          <p:cNvPr id="80917" name="TextBox 9"/>
          <p:cNvSpPr txBox="1">
            <a:spLocks noChangeArrowheads="1"/>
          </p:cNvSpPr>
          <p:nvPr/>
        </p:nvSpPr>
        <p:spPr bwMode="auto">
          <a:xfrm>
            <a:off x="6156325" y="4221163"/>
            <a:ext cx="2663825" cy="1223962"/>
          </a:xfrm>
          <a:prstGeom prst="rect">
            <a:avLst/>
          </a:prstGeom>
          <a:solidFill>
            <a:srgbClr val="FF00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Love</a:t>
            </a:r>
          </a:p>
          <a:p>
            <a:pPr algn="l">
              <a:buFont typeface="Arial" charset="0"/>
              <a:buChar char="•"/>
            </a:pPr>
            <a:r>
              <a:rPr lang="en-GB" sz="1600" dirty="0">
                <a:latin typeface="Calibri" pitchFamily="34" charset="0"/>
              </a:rPr>
              <a:t> Reward</a:t>
            </a:r>
          </a:p>
          <a:p>
            <a:pPr algn="l">
              <a:buFont typeface="Arial" charset="0"/>
              <a:buChar char="•"/>
            </a:pPr>
            <a:r>
              <a:rPr lang="en-GB" sz="1600" dirty="0">
                <a:latin typeface="Calibri" pitchFamily="34" charset="0"/>
              </a:rPr>
              <a:t> Return to Core: Re-Modelling</a:t>
            </a:r>
          </a:p>
          <a:p>
            <a:pPr algn="l">
              <a:buFont typeface="Arial" charset="0"/>
              <a:buChar char="•"/>
            </a:pPr>
            <a:r>
              <a:rPr lang="en-GB" sz="1600" dirty="0">
                <a:latin typeface="Calibri" pitchFamily="34" charset="0"/>
              </a:rPr>
              <a:t> Deepen Professionalization</a:t>
            </a:r>
            <a:endParaRPr lang="en-US" dirty="0">
              <a:latin typeface="Calibri" pitchFamily="34" charset="0"/>
            </a:endParaRPr>
          </a:p>
        </p:txBody>
      </p:sp>
      <p:sp>
        <p:nvSpPr>
          <p:cNvPr id="80918" name="TextBox 9"/>
          <p:cNvSpPr txBox="1">
            <a:spLocks noChangeArrowheads="1"/>
          </p:cNvSpPr>
          <p:nvPr/>
        </p:nvSpPr>
        <p:spPr bwMode="auto">
          <a:xfrm>
            <a:off x="3779838" y="5157788"/>
            <a:ext cx="1655762" cy="1223962"/>
          </a:xfrm>
          <a:prstGeom prst="rect">
            <a:avLst/>
          </a:prstGeom>
          <a:solidFill>
            <a:srgbClr val="00B0F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a:t>
            </a:r>
            <a:r>
              <a:rPr lang="en-GB" b="1" dirty="0" smtClean="0">
                <a:latin typeface="Calibri" pitchFamily="34" charset="0"/>
              </a:rPr>
              <a:t> Outcomes</a:t>
            </a:r>
            <a:endParaRPr lang="en-GB" b="1" dirty="0">
              <a:latin typeface="Calibri" pitchFamily="34" charset="0"/>
            </a:endParaRPr>
          </a:p>
          <a:p>
            <a:pPr algn="l">
              <a:buFont typeface="Arial" charset="0"/>
              <a:buChar char="•"/>
            </a:pPr>
            <a:r>
              <a:rPr lang="en-GB" sz="1600" dirty="0">
                <a:latin typeface="Calibri" pitchFamily="34" charset="0"/>
              </a:rPr>
              <a:t> Crisis of Identity</a:t>
            </a:r>
          </a:p>
          <a:p>
            <a:pPr algn="l">
              <a:buFont typeface="Arial" charset="0"/>
              <a:buChar char="•"/>
            </a:pPr>
            <a:r>
              <a:rPr lang="en-GB" sz="1600" dirty="0">
                <a:latin typeface="Calibri" pitchFamily="34" charset="0"/>
              </a:rPr>
              <a:t> Removed</a:t>
            </a:r>
          </a:p>
          <a:p>
            <a:pPr algn="l">
              <a:buFont typeface="Arial" charset="0"/>
              <a:buChar char="•"/>
            </a:pPr>
            <a:r>
              <a:rPr lang="en-GB" sz="1600" dirty="0">
                <a:latin typeface="Calibri" pitchFamily="34" charset="0"/>
              </a:rPr>
              <a:t> </a:t>
            </a:r>
            <a:r>
              <a:rPr lang="en-GB" sz="1600" dirty="0" smtClean="0">
                <a:latin typeface="Calibri" pitchFamily="34" charset="0"/>
              </a:rPr>
              <a:t>Neutered</a:t>
            </a:r>
            <a:endParaRPr lang="en-US" dirty="0">
              <a:latin typeface="Calibri" pitchFamily="34" charset="0"/>
            </a:endParaRPr>
          </a:p>
        </p:txBody>
      </p:sp>
      <p:cxnSp>
        <p:nvCxnSpPr>
          <p:cNvPr id="5" name="Straight Arrow Connector 7"/>
          <p:cNvCxnSpPr>
            <a:cxnSpLocks noChangeShapeType="1"/>
            <a:stCxn id="80917" idx="2"/>
            <a:endCxn id="80918" idx="3"/>
          </p:cNvCxnSpPr>
          <p:nvPr/>
        </p:nvCxnSpPr>
        <p:spPr bwMode="auto">
          <a:xfrm rot="5400000">
            <a:off x="5827712" y="2713038"/>
            <a:ext cx="396875" cy="1828800"/>
          </a:xfrm>
          <a:prstGeom prst="bentConnector2">
            <a:avLst/>
          </a:prstGeom>
          <a:noFill/>
          <a:ln w="25400" algn="ctr">
            <a:solidFill>
              <a:srgbClr val="4A7EBB"/>
            </a:solidFill>
            <a:miter lim="800000"/>
            <a:headEnd/>
            <a:tailEnd type="arrow" w="med" len="med"/>
          </a:ln>
        </p:spPr>
      </p:cxnSp>
      <p:cxnSp>
        <p:nvCxnSpPr>
          <p:cNvPr id="6" name="Straight Arrow Connector 7"/>
          <p:cNvCxnSpPr>
            <a:cxnSpLocks noChangeShapeType="1"/>
            <a:stCxn id="80917" idx="2"/>
            <a:endCxn id="80918" idx="3"/>
          </p:cNvCxnSpPr>
          <p:nvPr/>
        </p:nvCxnSpPr>
        <p:spPr bwMode="auto">
          <a:xfrm flipH="1">
            <a:off x="3022600" y="4437063"/>
            <a:ext cx="1566863" cy="396875"/>
          </a:xfrm>
          <a:prstGeom prst="straightConnector1">
            <a:avLst/>
          </a:prstGeom>
          <a:noFill/>
          <a:ln w="25400" algn="ctr">
            <a:solidFill>
              <a:srgbClr val="4A7EBB"/>
            </a:solidFill>
            <a:round/>
            <a:headEnd/>
            <a:tailEnd type="arrow" w="med" len="med"/>
          </a:ln>
        </p:spPr>
      </p:cxnSp>
      <p:cxnSp>
        <p:nvCxnSpPr>
          <p:cNvPr id="7" name="Straight Arrow Connector 7"/>
          <p:cNvCxnSpPr>
            <a:cxnSpLocks noChangeShapeType="1"/>
            <a:stCxn id="80917" idx="2"/>
            <a:endCxn id="80918" idx="3"/>
          </p:cNvCxnSpPr>
          <p:nvPr/>
        </p:nvCxnSpPr>
        <p:spPr bwMode="auto">
          <a:xfrm>
            <a:off x="4589463" y="4437063"/>
            <a:ext cx="1566862" cy="396875"/>
          </a:xfrm>
          <a:prstGeom prst="straightConnector1">
            <a:avLst/>
          </a:prstGeom>
          <a:noFill/>
          <a:ln w="25400" algn="ctr">
            <a:solidFill>
              <a:srgbClr val="4A7EBB"/>
            </a:solidFill>
            <a:round/>
            <a:headEnd/>
            <a:tailEnd type="arrow" w="med" len="med"/>
          </a:ln>
        </p:spPr>
      </p:cxnSp>
      <p:cxnSp>
        <p:nvCxnSpPr>
          <p:cNvPr id="9" name="Straight Arrow Connector 7"/>
          <p:cNvCxnSpPr>
            <a:cxnSpLocks noChangeShapeType="1"/>
            <a:stCxn id="80917" idx="2"/>
            <a:endCxn id="80918" idx="3"/>
          </p:cNvCxnSpPr>
          <p:nvPr/>
        </p:nvCxnSpPr>
        <p:spPr bwMode="auto">
          <a:xfrm rot="16200000" flipH="1">
            <a:off x="2734469" y="4725194"/>
            <a:ext cx="325438" cy="1765300"/>
          </a:xfrm>
          <a:prstGeom prst="bentConnector2">
            <a:avLst/>
          </a:prstGeom>
          <a:noFill/>
          <a:ln w="25400" algn="ctr">
            <a:solidFill>
              <a:srgbClr val="4A7EBB"/>
            </a:solidFill>
            <a:miter lim="800000"/>
            <a:headEnd/>
            <a:tailEnd type="arrow" w="med" len="med"/>
          </a:ln>
        </p:spPr>
      </p:cxnSp>
      <p:cxnSp>
        <p:nvCxnSpPr>
          <p:cNvPr id="10" name="Straight Arrow Connector 7"/>
          <p:cNvCxnSpPr>
            <a:cxnSpLocks noChangeShapeType="1"/>
            <a:stCxn id="80917" idx="2"/>
            <a:endCxn id="80918" idx="3"/>
          </p:cNvCxnSpPr>
          <p:nvPr/>
        </p:nvCxnSpPr>
        <p:spPr bwMode="auto">
          <a:xfrm rot="5400000">
            <a:off x="6299200" y="4581525"/>
            <a:ext cx="325438" cy="2052638"/>
          </a:xfrm>
          <a:prstGeom prst="bentConnector2">
            <a:avLst/>
          </a:prstGeom>
          <a:noFill/>
          <a:ln w="25400" algn="ctr">
            <a:solidFill>
              <a:srgbClr val="4A7EBB"/>
            </a:solidFill>
            <a:miter lim="800000"/>
            <a:headEnd/>
            <a:tailEnd type="arrow" w="med" len="med"/>
          </a:ln>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1"/>
          </p:nvPr>
        </p:nvSpPr>
        <p:spPr>
          <a:ln/>
        </p:spPr>
        <p:txBody>
          <a:bodyPr/>
          <a:lstStyle/>
          <a:p>
            <a:pPr>
              <a:defRPr/>
            </a:pPr>
            <a:fld id="{94FD75DC-499F-4DEE-A352-B91724621A8A}" type="slidenum">
              <a:rPr lang="en-GB"/>
              <a:pPr>
                <a:defRPr/>
              </a:pPr>
              <a:t>22</a:t>
            </a:fld>
            <a:endParaRPr lang="en-GB"/>
          </a:p>
        </p:txBody>
      </p:sp>
      <p:sp>
        <p:nvSpPr>
          <p:cNvPr id="69634" name="Rectangle 2"/>
          <p:cNvSpPr>
            <a:spLocks noGrp="1" noChangeArrowheads="1"/>
          </p:cNvSpPr>
          <p:nvPr>
            <p:ph type="title"/>
          </p:nvPr>
        </p:nvSpPr>
        <p:spPr/>
        <p:txBody>
          <a:bodyPr/>
          <a:lstStyle/>
          <a:p>
            <a:r>
              <a:rPr lang="en-GB" b="1" dirty="0" smtClean="0">
                <a:solidFill>
                  <a:srgbClr val="FF0000"/>
                </a:solidFill>
              </a:rPr>
              <a:t>Work Roles</a:t>
            </a:r>
          </a:p>
        </p:txBody>
      </p:sp>
      <p:sp>
        <p:nvSpPr>
          <p:cNvPr id="69637" name="TextBox 2"/>
          <p:cNvSpPr txBox="1">
            <a:spLocks noChangeArrowheads="1"/>
          </p:cNvSpPr>
          <p:nvPr/>
        </p:nvSpPr>
        <p:spPr bwMode="auto">
          <a:xfrm>
            <a:off x="3792538" y="3248025"/>
            <a:ext cx="1428750" cy="396875"/>
          </a:xfrm>
          <a:prstGeom prst="rect">
            <a:avLst/>
          </a:prstGeom>
          <a:solidFill>
            <a:srgbClr val="007AC2"/>
          </a:solidFill>
          <a:ln w="9525">
            <a:noFill/>
            <a:miter lim="800000"/>
            <a:headEnd/>
            <a:tailEnd/>
          </a:ln>
        </p:spPr>
        <p:txBody>
          <a:bodyPr wrap="none">
            <a:spAutoFit/>
          </a:bodyPr>
          <a:lstStyle/>
          <a:p>
            <a:pPr algn="l"/>
            <a:r>
              <a:rPr lang="en-GB" sz="2000" b="1">
                <a:solidFill>
                  <a:schemeClr val="bg1"/>
                </a:solidFill>
                <a:latin typeface="Calibri" pitchFamily="34" charset="0"/>
              </a:rPr>
              <a:t>NEW ROLES</a:t>
            </a:r>
            <a:endParaRPr lang="en-US" sz="2000" b="1">
              <a:solidFill>
                <a:schemeClr val="bg1"/>
              </a:solidFill>
              <a:latin typeface="Calibri" pitchFamily="34" charset="0"/>
            </a:endParaRPr>
          </a:p>
        </p:txBody>
      </p:sp>
      <p:cxnSp>
        <p:nvCxnSpPr>
          <p:cNvPr id="8" name="Straight Arrow Connector 7"/>
          <p:cNvCxnSpPr>
            <a:cxnSpLocks noChangeShapeType="1"/>
            <a:stCxn id="69637" idx="2"/>
            <a:endCxn id="69648" idx="1"/>
          </p:cNvCxnSpPr>
          <p:nvPr/>
        </p:nvCxnSpPr>
        <p:spPr bwMode="auto">
          <a:xfrm rot="16200000" flipH="1">
            <a:off x="4430713" y="3721100"/>
            <a:ext cx="1009650" cy="857250"/>
          </a:xfrm>
          <a:prstGeom prst="curvedConnector2">
            <a:avLst/>
          </a:prstGeom>
          <a:noFill/>
          <a:ln w="50800" algn="ctr">
            <a:solidFill>
              <a:srgbClr val="4A7EBB"/>
            </a:solidFill>
            <a:round/>
            <a:headEnd/>
            <a:tailEnd type="arrow" w="med" len="med"/>
          </a:ln>
        </p:spPr>
      </p:cxnSp>
      <p:cxnSp>
        <p:nvCxnSpPr>
          <p:cNvPr id="10" name="Straight Arrow Connector 9"/>
          <p:cNvCxnSpPr>
            <a:cxnSpLocks noChangeShapeType="1"/>
            <a:stCxn id="69645" idx="2"/>
            <a:endCxn id="69637" idx="0"/>
          </p:cNvCxnSpPr>
          <p:nvPr/>
        </p:nvCxnSpPr>
        <p:spPr bwMode="auto">
          <a:xfrm rot="16200000" flipH="1">
            <a:off x="3542420" y="2283531"/>
            <a:ext cx="1066329" cy="862657"/>
          </a:xfrm>
          <a:prstGeom prst="curvedConnector3">
            <a:avLst>
              <a:gd name="adj1" fmla="val 50000"/>
            </a:avLst>
          </a:prstGeom>
          <a:noFill/>
          <a:ln w="50800" algn="ctr">
            <a:solidFill>
              <a:srgbClr val="4A7EBB"/>
            </a:solidFill>
            <a:round/>
            <a:headEnd/>
            <a:tailEnd type="arrow" w="med" len="med"/>
          </a:ln>
        </p:spPr>
      </p:cxnSp>
      <p:cxnSp>
        <p:nvCxnSpPr>
          <p:cNvPr id="12" name="Straight Arrow Connector 11"/>
          <p:cNvCxnSpPr>
            <a:cxnSpLocks noChangeShapeType="1"/>
            <a:stCxn id="69637" idx="2"/>
            <a:endCxn id="69647" idx="3"/>
          </p:cNvCxnSpPr>
          <p:nvPr/>
        </p:nvCxnSpPr>
        <p:spPr bwMode="auto">
          <a:xfrm rot="5400000">
            <a:off x="3548857" y="3696493"/>
            <a:ext cx="1009650" cy="906463"/>
          </a:xfrm>
          <a:prstGeom prst="curvedConnector2">
            <a:avLst/>
          </a:prstGeom>
          <a:noFill/>
          <a:ln w="50800" algn="ctr">
            <a:solidFill>
              <a:srgbClr val="4A7EBB"/>
            </a:solidFill>
            <a:round/>
            <a:headEnd/>
            <a:tailEnd type="arrow" w="med" len="med"/>
          </a:ln>
        </p:spPr>
      </p:cxnSp>
      <p:cxnSp>
        <p:nvCxnSpPr>
          <p:cNvPr id="14" name="Straight Arrow Connector 13"/>
          <p:cNvCxnSpPr>
            <a:cxnSpLocks noChangeShapeType="1"/>
            <a:stCxn id="69646" idx="2"/>
            <a:endCxn id="69637" idx="0"/>
          </p:cNvCxnSpPr>
          <p:nvPr/>
        </p:nvCxnSpPr>
        <p:spPr bwMode="auto">
          <a:xfrm rot="5400000">
            <a:off x="4406901" y="2281237"/>
            <a:ext cx="1066800" cy="866775"/>
          </a:xfrm>
          <a:prstGeom prst="curvedConnector3">
            <a:avLst>
              <a:gd name="adj1" fmla="val 49852"/>
            </a:avLst>
          </a:prstGeom>
          <a:noFill/>
          <a:ln w="50800" algn="ctr">
            <a:solidFill>
              <a:srgbClr val="4A7EBB"/>
            </a:solidFill>
            <a:round/>
            <a:headEnd/>
            <a:tailEnd type="arrow" w="med" len="med"/>
          </a:ln>
        </p:spPr>
      </p:cxnSp>
      <p:sp>
        <p:nvSpPr>
          <p:cNvPr id="69645" name="TextBox 28"/>
          <p:cNvSpPr txBox="1">
            <a:spLocks noChangeArrowheads="1"/>
          </p:cNvSpPr>
          <p:nvPr/>
        </p:nvSpPr>
        <p:spPr bwMode="auto">
          <a:xfrm>
            <a:off x="2987824" y="1484784"/>
            <a:ext cx="1312863" cy="696912"/>
          </a:xfrm>
          <a:prstGeom prst="rect">
            <a:avLst/>
          </a:prstGeom>
          <a:solidFill>
            <a:schemeClr val="tx2">
              <a:lumMod val="20000"/>
              <a:lumOff val="80000"/>
            </a:schemeClr>
          </a:solidFill>
          <a:ln w="9525">
            <a:noFill/>
            <a:miter lim="800000"/>
            <a:headEnd/>
            <a:tailEnd/>
          </a:ln>
        </p:spPr>
        <p:txBody>
          <a:bodyPr wrap="none" anchor="ctr"/>
          <a:lstStyle/>
          <a:p>
            <a:pPr>
              <a:spcAft>
                <a:spcPct val="20000"/>
              </a:spcAft>
            </a:pPr>
            <a:r>
              <a:rPr lang="en-GB" sz="1600" b="1" dirty="0" smtClean="0">
                <a:latin typeface="Calibri" pitchFamily="34" charset="0"/>
              </a:rPr>
              <a:t>Effectiveness</a:t>
            </a:r>
            <a:endParaRPr lang="en-US" sz="1600" dirty="0">
              <a:latin typeface="Calibri" pitchFamily="34" charset="0"/>
            </a:endParaRPr>
          </a:p>
        </p:txBody>
      </p:sp>
      <p:sp>
        <p:nvSpPr>
          <p:cNvPr id="69646" name="TextBox 28"/>
          <p:cNvSpPr txBox="1">
            <a:spLocks noChangeArrowheads="1"/>
          </p:cNvSpPr>
          <p:nvPr/>
        </p:nvSpPr>
        <p:spPr bwMode="auto">
          <a:xfrm>
            <a:off x="4716463" y="1484313"/>
            <a:ext cx="1312862" cy="696912"/>
          </a:xfrm>
          <a:prstGeom prst="rect">
            <a:avLst/>
          </a:prstGeom>
          <a:solidFill>
            <a:srgbClr val="92D050"/>
          </a:solidFill>
          <a:ln w="9525">
            <a:noFill/>
            <a:miter lim="800000"/>
            <a:headEnd/>
            <a:tailEnd/>
          </a:ln>
        </p:spPr>
        <p:txBody>
          <a:bodyPr wrap="none" anchor="ctr"/>
          <a:lstStyle/>
          <a:p>
            <a:pPr>
              <a:spcAft>
                <a:spcPct val="20000"/>
              </a:spcAft>
            </a:pPr>
            <a:r>
              <a:rPr lang="en-GB" sz="1600" b="1" dirty="0">
                <a:latin typeface="Calibri" pitchFamily="34" charset="0"/>
              </a:rPr>
              <a:t>Efficiency</a:t>
            </a:r>
            <a:endParaRPr lang="en-US" sz="1600" dirty="0">
              <a:latin typeface="Calibri" pitchFamily="34" charset="0"/>
            </a:endParaRPr>
          </a:p>
        </p:txBody>
      </p:sp>
      <p:sp>
        <p:nvSpPr>
          <p:cNvPr id="69647" name="TextBox 9"/>
          <p:cNvSpPr txBox="1">
            <a:spLocks noChangeArrowheads="1"/>
          </p:cNvSpPr>
          <p:nvPr/>
        </p:nvSpPr>
        <p:spPr bwMode="auto">
          <a:xfrm>
            <a:off x="1763713" y="3933825"/>
            <a:ext cx="1836737" cy="1439863"/>
          </a:xfrm>
          <a:prstGeom prst="rect">
            <a:avLst/>
          </a:prstGeom>
          <a:solidFill>
            <a:srgbClr val="FFFF00"/>
          </a:solidFill>
          <a:ln w="9525">
            <a:solidFill>
              <a:srgbClr val="FFFF00"/>
            </a:solidFill>
            <a:miter lim="800000"/>
            <a:headEnd/>
            <a:tailEnd/>
          </a:ln>
        </p:spPr>
        <p:txBody>
          <a:bodyPr wrap="none"/>
          <a:lstStyle/>
          <a:p>
            <a:pPr algn="l">
              <a:spcAft>
                <a:spcPct val="30000"/>
              </a:spcAft>
              <a:buFont typeface="Arial" charset="0"/>
              <a:buNone/>
            </a:pPr>
            <a:r>
              <a:rPr lang="en-GB" b="1" dirty="0">
                <a:latin typeface="Calibri" pitchFamily="34" charset="0"/>
              </a:rPr>
              <a:t>  Recast</a:t>
            </a:r>
          </a:p>
          <a:p>
            <a:pPr algn="l">
              <a:buFont typeface="Arial" charset="0"/>
              <a:buChar char="•"/>
            </a:pPr>
            <a:r>
              <a:rPr lang="en-GB" sz="1600" dirty="0">
                <a:latin typeface="Calibri" pitchFamily="34" charset="0"/>
              </a:rPr>
              <a:t> Teaching Assistant</a:t>
            </a:r>
          </a:p>
          <a:p>
            <a:pPr algn="l">
              <a:buFont typeface="Arial" charset="0"/>
              <a:buChar char="•"/>
            </a:pPr>
            <a:r>
              <a:rPr lang="en-GB" sz="1600" dirty="0">
                <a:latin typeface="Calibri" pitchFamily="34" charset="0"/>
              </a:rPr>
              <a:t> HCA</a:t>
            </a:r>
          </a:p>
          <a:p>
            <a:pPr algn="l">
              <a:buFont typeface="Arial" charset="0"/>
              <a:buChar char="•"/>
            </a:pPr>
            <a:r>
              <a:rPr lang="en-GB" sz="1600" dirty="0">
                <a:latin typeface="Calibri" pitchFamily="34" charset="0"/>
              </a:rPr>
              <a:t> CSO</a:t>
            </a:r>
          </a:p>
          <a:p>
            <a:pPr algn="l">
              <a:buFont typeface="Arial" charset="0"/>
              <a:buChar char="•"/>
            </a:pPr>
            <a:r>
              <a:rPr lang="en-GB" sz="1600" dirty="0">
                <a:latin typeface="Calibri" pitchFamily="34" charset="0"/>
              </a:rPr>
              <a:t> Gateway Workers</a:t>
            </a:r>
            <a:endParaRPr lang="en-US" dirty="0">
              <a:latin typeface="Calibri" pitchFamily="34" charset="0"/>
            </a:endParaRPr>
          </a:p>
        </p:txBody>
      </p:sp>
      <p:sp>
        <p:nvSpPr>
          <p:cNvPr id="69648" name="TextBox 9"/>
          <p:cNvSpPr txBox="1">
            <a:spLocks noChangeArrowheads="1"/>
          </p:cNvSpPr>
          <p:nvPr/>
        </p:nvSpPr>
        <p:spPr bwMode="auto">
          <a:xfrm>
            <a:off x="5364163" y="3933825"/>
            <a:ext cx="3095625" cy="14398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Novel</a:t>
            </a:r>
          </a:p>
          <a:p>
            <a:pPr algn="l">
              <a:buFont typeface="Arial" charset="0"/>
              <a:buChar char="•"/>
            </a:pPr>
            <a:r>
              <a:rPr lang="en-GB" sz="1600" dirty="0">
                <a:latin typeface="Calibri" pitchFamily="34" charset="0"/>
              </a:rPr>
              <a:t> Support, Time &amp; Recovery</a:t>
            </a:r>
          </a:p>
          <a:p>
            <a:pPr algn="l">
              <a:buFont typeface="Arial" charset="0"/>
              <a:buChar char="•"/>
            </a:pPr>
            <a:r>
              <a:rPr lang="en-GB" sz="1600" dirty="0">
                <a:latin typeface="Calibri" pitchFamily="34" charset="0"/>
              </a:rPr>
              <a:t> Emergency Care Practitioner</a:t>
            </a:r>
          </a:p>
          <a:p>
            <a:pPr algn="l">
              <a:buFont typeface="Arial" charset="0"/>
              <a:buChar char="•"/>
            </a:pPr>
            <a:r>
              <a:rPr lang="en-GB" sz="1600" dirty="0">
                <a:latin typeface="Calibri" pitchFamily="34" charset="0"/>
              </a:rPr>
              <a:t> Parent Support Advisor</a:t>
            </a:r>
          </a:p>
          <a:p>
            <a:pPr algn="l">
              <a:buFont typeface="Arial" charset="0"/>
              <a:buChar char="•"/>
            </a:pPr>
            <a:r>
              <a:rPr lang="en-GB" sz="1600" dirty="0">
                <a:latin typeface="Calibri" pitchFamily="34" charset="0"/>
              </a:rPr>
              <a:t> Community Development Worker</a:t>
            </a:r>
            <a:endParaRPr lang="en-US" dirty="0">
              <a:latin typeface="Calibri" pitchFamily="34" charset="0"/>
            </a:endParaRPr>
          </a:p>
        </p:txBody>
      </p:sp>
      <p:sp>
        <p:nvSpPr>
          <p:cNvPr id="13" name="TextBox 12"/>
          <p:cNvSpPr txBox="1"/>
          <p:nvPr/>
        </p:nvSpPr>
        <p:spPr>
          <a:xfrm>
            <a:off x="3851920" y="5733256"/>
            <a:ext cx="1247521" cy="369332"/>
          </a:xfrm>
          <a:prstGeom prst="rect">
            <a:avLst/>
          </a:prstGeom>
          <a:noFill/>
        </p:spPr>
        <p:txBody>
          <a:bodyPr wrap="none" rtlCol="0">
            <a:spAutoFit/>
          </a:bodyPr>
          <a:lstStyle/>
          <a:p>
            <a:r>
              <a:rPr lang="en-GB" dirty="0" smtClean="0"/>
              <a:t>Outcomes?</a:t>
            </a:r>
            <a:endParaRPr lang="en-GB" dirty="0"/>
          </a:p>
        </p:txBody>
      </p:sp>
      <p:sp>
        <p:nvSpPr>
          <p:cNvPr id="16" name="Rectangle 15"/>
          <p:cNvSpPr/>
          <p:nvPr/>
        </p:nvSpPr>
        <p:spPr>
          <a:xfrm>
            <a:off x="3851920" y="5661248"/>
            <a:ext cx="1368152"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Arrow Connector 17"/>
          <p:cNvCxnSpPr/>
          <p:nvPr/>
        </p:nvCxnSpPr>
        <p:spPr>
          <a:xfrm>
            <a:off x="3275856" y="5517232"/>
            <a:ext cx="36004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5436096" y="5517232"/>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899592" y="1844824"/>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99592" y="5949280"/>
            <a:ext cx="201622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228184" y="1772816"/>
            <a:ext cx="26642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804248" y="3861048"/>
            <a:ext cx="41764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a:off x="5868144" y="5949280"/>
            <a:ext cx="30243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152636" y="3897052"/>
            <a:ext cx="410445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a:ln/>
        </p:spPr>
        <p:txBody>
          <a:bodyPr/>
          <a:lstStyle/>
          <a:p>
            <a:pPr>
              <a:defRPr/>
            </a:pPr>
            <a:fld id="{B5E22905-181E-44EC-BEB7-306B997FEAD4}" type="slidenum">
              <a:rPr lang="en-GB"/>
              <a:pPr>
                <a:defRPr/>
              </a:pPr>
              <a:t>23</a:t>
            </a:fld>
            <a:endParaRPr lang="en-GB"/>
          </a:p>
        </p:txBody>
      </p:sp>
      <p:sp>
        <p:nvSpPr>
          <p:cNvPr id="70658" name="Rectangle 2"/>
          <p:cNvSpPr>
            <a:spLocks noGrp="1" noChangeArrowheads="1"/>
          </p:cNvSpPr>
          <p:nvPr>
            <p:ph type="title"/>
          </p:nvPr>
        </p:nvSpPr>
        <p:spPr/>
        <p:txBody>
          <a:bodyPr/>
          <a:lstStyle/>
          <a:p>
            <a:r>
              <a:rPr lang="en-GB" b="1" dirty="0" smtClean="0">
                <a:solidFill>
                  <a:srgbClr val="FF0000"/>
                </a:solidFill>
              </a:rPr>
              <a:t>New Ways of Working</a:t>
            </a:r>
          </a:p>
        </p:txBody>
      </p:sp>
      <p:sp>
        <p:nvSpPr>
          <p:cNvPr id="70659" name="Rectangle 3"/>
          <p:cNvSpPr>
            <a:spLocks noGrp="1" noChangeArrowheads="1"/>
          </p:cNvSpPr>
          <p:nvPr>
            <p:ph type="body" idx="1"/>
          </p:nvPr>
        </p:nvSpPr>
        <p:spPr/>
        <p:txBody>
          <a:bodyPr>
            <a:normAutofit fontScale="70000" lnSpcReduction="20000"/>
          </a:bodyPr>
          <a:lstStyle/>
          <a:p>
            <a:pPr>
              <a:spcAft>
                <a:spcPct val="50000"/>
              </a:spcAft>
            </a:pPr>
            <a:r>
              <a:rPr lang="en-GB" dirty="0" smtClean="0">
                <a:latin typeface="Calibri" pitchFamily="34" charset="0"/>
              </a:rPr>
              <a:t> </a:t>
            </a:r>
            <a:r>
              <a:rPr lang="en-GB" b="1" dirty="0" smtClean="0">
                <a:solidFill>
                  <a:srgbClr val="0066FF"/>
                </a:solidFill>
                <a:latin typeface="Calibri" pitchFamily="34" charset="0"/>
              </a:rPr>
              <a:t>Community Engagement</a:t>
            </a:r>
          </a:p>
          <a:p>
            <a:pPr lvl="1">
              <a:lnSpc>
                <a:spcPct val="70000"/>
              </a:lnSpc>
              <a:spcBef>
                <a:spcPct val="0"/>
              </a:spcBef>
              <a:spcAft>
                <a:spcPct val="50000"/>
              </a:spcAft>
            </a:pPr>
            <a:r>
              <a:rPr lang="en-GB" dirty="0" smtClean="0">
                <a:latin typeface="Calibri" pitchFamily="34" charset="0"/>
              </a:rPr>
              <a:t> Outreach</a:t>
            </a:r>
          </a:p>
          <a:p>
            <a:pPr lvl="1">
              <a:lnSpc>
                <a:spcPct val="70000"/>
              </a:lnSpc>
              <a:spcBef>
                <a:spcPct val="0"/>
              </a:spcBef>
              <a:spcAft>
                <a:spcPct val="50000"/>
              </a:spcAft>
            </a:pPr>
            <a:r>
              <a:rPr lang="en-GB" dirty="0" smtClean="0">
                <a:latin typeface="Calibri" pitchFamily="34" charset="0"/>
              </a:rPr>
              <a:t> Crisis Resolution</a:t>
            </a:r>
          </a:p>
          <a:p>
            <a:pPr lvl="1">
              <a:lnSpc>
                <a:spcPct val="70000"/>
              </a:lnSpc>
              <a:spcBef>
                <a:spcPct val="0"/>
              </a:spcBef>
              <a:spcAft>
                <a:spcPct val="100000"/>
              </a:spcAft>
            </a:pPr>
            <a:r>
              <a:rPr lang="en-GB" dirty="0" smtClean="0">
                <a:latin typeface="Calibri" pitchFamily="34" charset="0"/>
              </a:rPr>
              <a:t> Family-Nurse Practitioner</a:t>
            </a:r>
          </a:p>
          <a:p>
            <a:pPr>
              <a:spcAft>
                <a:spcPct val="50000"/>
              </a:spcAft>
            </a:pPr>
            <a:r>
              <a:rPr lang="en-GB" dirty="0" smtClean="0">
                <a:latin typeface="Calibri" pitchFamily="34" charset="0"/>
              </a:rPr>
              <a:t> </a:t>
            </a:r>
            <a:r>
              <a:rPr lang="en-GB" b="1" dirty="0" smtClean="0">
                <a:solidFill>
                  <a:srgbClr val="0066FF"/>
                </a:solidFill>
                <a:latin typeface="Calibri" pitchFamily="34" charset="0"/>
              </a:rPr>
              <a:t>Integration</a:t>
            </a:r>
          </a:p>
          <a:p>
            <a:pPr lvl="1">
              <a:lnSpc>
                <a:spcPct val="70000"/>
              </a:lnSpc>
              <a:spcBef>
                <a:spcPct val="0"/>
              </a:spcBef>
              <a:spcAft>
                <a:spcPct val="50000"/>
              </a:spcAft>
            </a:pPr>
            <a:r>
              <a:rPr lang="en-GB" dirty="0" smtClean="0">
                <a:latin typeface="Calibri" pitchFamily="34" charset="0"/>
              </a:rPr>
              <a:t> Every Child Matters</a:t>
            </a:r>
          </a:p>
          <a:p>
            <a:pPr lvl="1">
              <a:lnSpc>
                <a:spcPct val="70000"/>
              </a:lnSpc>
              <a:spcBef>
                <a:spcPct val="0"/>
              </a:spcBef>
              <a:spcAft>
                <a:spcPct val="50000"/>
              </a:spcAft>
            </a:pPr>
            <a:r>
              <a:rPr lang="en-GB" dirty="0" smtClean="0">
                <a:latin typeface="Calibri" pitchFamily="34" charset="0"/>
              </a:rPr>
              <a:t> Team Work</a:t>
            </a:r>
          </a:p>
          <a:p>
            <a:pPr lvl="1">
              <a:lnSpc>
                <a:spcPct val="70000"/>
              </a:lnSpc>
              <a:spcBef>
                <a:spcPct val="0"/>
              </a:spcBef>
              <a:spcAft>
                <a:spcPct val="50000"/>
              </a:spcAft>
            </a:pPr>
            <a:r>
              <a:rPr lang="en-GB" dirty="0" smtClean="0">
                <a:latin typeface="Calibri" pitchFamily="34" charset="0"/>
              </a:rPr>
              <a:t> Multi disciplinary</a:t>
            </a:r>
          </a:p>
          <a:p>
            <a:pPr lvl="1">
              <a:lnSpc>
                <a:spcPct val="70000"/>
              </a:lnSpc>
              <a:spcBef>
                <a:spcPct val="0"/>
              </a:spcBef>
              <a:spcAft>
                <a:spcPct val="100000"/>
              </a:spcAft>
            </a:pPr>
            <a:r>
              <a:rPr lang="en-GB" dirty="0" smtClean="0">
                <a:latin typeface="Calibri" pitchFamily="34" charset="0"/>
              </a:rPr>
              <a:t> Cross Agency</a:t>
            </a:r>
          </a:p>
          <a:p>
            <a:pPr>
              <a:spcAft>
                <a:spcPct val="50000"/>
              </a:spcAft>
            </a:pPr>
            <a:r>
              <a:rPr lang="en-GB" b="1" dirty="0" smtClean="0">
                <a:latin typeface="Calibri" pitchFamily="34" charset="0"/>
              </a:rPr>
              <a:t> </a:t>
            </a:r>
            <a:r>
              <a:rPr lang="en-GB" b="1" dirty="0" smtClean="0">
                <a:solidFill>
                  <a:srgbClr val="0066FF"/>
                </a:solidFill>
                <a:latin typeface="Calibri" pitchFamily="34" charset="0"/>
              </a:rPr>
              <a:t>Efficiency</a:t>
            </a:r>
          </a:p>
          <a:p>
            <a:pPr lvl="1">
              <a:lnSpc>
                <a:spcPct val="70000"/>
              </a:lnSpc>
              <a:spcBef>
                <a:spcPct val="0"/>
              </a:spcBef>
              <a:spcAft>
                <a:spcPct val="50000"/>
              </a:spcAft>
            </a:pPr>
            <a:r>
              <a:rPr lang="en-GB" dirty="0" smtClean="0">
                <a:latin typeface="Calibri" pitchFamily="34" charset="0"/>
              </a:rPr>
              <a:t> Lean Production</a:t>
            </a:r>
          </a:p>
          <a:p>
            <a:pPr lvl="1">
              <a:lnSpc>
                <a:spcPct val="70000"/>
              </a:lnSpc>
              <a:spcBef>
                <a:spcPct val="0"/>
              </a:spcBef>
              <a:spcAft>
                <a:spcPct val="50000"/>
              </a:spcAft>
            </a:pPr>
            <a:r>
              <a:rPr lang="en-GB" dirty="0" smtClean="0">
                <a:latin typeface="Calibri" pitchFamily="34" charset="0"/>
              </a:rPr>
              <a:t> Outsourcing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1"/>
          </p:nvPr>
        </p:nvSpPr>
        <p:spPr>
          <a:ln/>
        </p:spPr>
        <p:txBody>
          <a:bodyPr/>
          <a:lstStyle/>
          <a:p>
            <a:pPr>
              <a:defRPr/>
            </a:pPr>
            <a:fld id="{6BECE9C8-E32E-4701-807E-C292F2A5DE74}" type="slidenum">
              <a:rPr lang="en-GB"/>
              <a:pPr>
                <a:defRPr/>
              </a:pPr>
              <a:t>24</a:t>
            </a:fld>
            <a:endParaRPr lang="en-GB"/>
          </a:p>
        </p:txBody>
      </p:sp>
      <p:sp>
        <p:nvSpPr>
          <p:cNvPr id="81922" name="Rectangle 2"/>
          <p:cNvSpPr>
            <a:spLocks noGrp="1" noChangeArrowheads="1"/>
          </p:cNvSpPr>
          <p:nvPr>
            <p:ph type="title"/>
          </p:nvPr>
        </p:nvSpPr>
        <p:spPr/>
        <p:txBody>
          <a:bodyPr/>
          <a:lstStyle/>
          <a:p>
            <a:r>
              <a:rPr lang="en-GB" b="1" dirty="0" smtClean="0">
                <a:solidFill>
                  <a:srgbClr val="FF0000"/>
                </a:solidFill>
              </a:rPr>
              <a:t>New Actors: Service Users</a:t>
            </a:r>
          </a:p>
        </p:txBody>
      </p:sp>
      <p:sp>
        <p:nvSpPr>
          <p:cNvPr id="81925" name="TextBox 9"/>
          <p:cNvSpPr txBox="1">
            <a:spLocks noChangeArrowheads="1"/>
          </p:cNvSpPr>
          <p:nvPr/>
        </p:nvSpPr>
        <p:spPr bwMode="auto">
          <a:xfrm>
            <a:off x="3924300" y="5013325"/>
            <a:ext cx="1295400" cy="12239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Users as:</a:t>
            </a:r>
          </a:p>
          <a:p>
            <a:pPr algn="l">
              <a:buFont typeface="Arial" charset="0"/>
              <a:buChar char="•"/>
            </a:pPr>
            <a:r>
              <a:rPr lang="en-GB" sz="1600" dirty="0">
                <a:latin typeface="Calibri" pitchFamily="34" charset="0"/>
              </a:rPr>
              <a:t> Employer</a:t>
            </a:r>
          </a:p>
          <a:p>
            <a:pPr algn="l">
              <a:buFont typeface="Arial" charset="0"/>
              <a:buChar char="•"/>
            </a:pPr>
            <a:r>
              <a:rPr lang="en-GB" sz="1600" dirty="0">
                <a:latin typeface="Calibri" pitchFamily="34" charset="0"/>
              </a:rPr>
              <a:t> Worker</a:t>
            </a:r>
          </a:p>
          <a:p>
            <a:pPr algn="l">
              <a:buFont typeface="Arial" charset="0"/>
              <a:buChar char="•"/>
            </a:pPr>
            <a:r>
              <a:rPr lang="en-GB" sz="1600" dirty="0">
                <a:latin typeface="Calibri" pitchFamily="34" charset="0"/>
              </a:rPr>
              <a:t> Partner</a:t>
            </a:r>
            <a:endParaRPr lang="en-US" dirty="0">
              <a:latin typeface="Calibri" pitchFamily="34" charset="0"/>
            </a:endParaRPr>
          </a:p>
        </p:txBody>
      </p:sp>
      <p:sp>
        <p:nvSpPr>
          <p:cNvPr id="81928" name="TextBox 28"/>
          <p:cNvSpPr txBox="1">
            <a:spLocks noChangeArrowheads="1"/>
          </p:cNvSpPr>
          <p:nvPr/>
        </p:nvSpPr>
        <p:spPr bwMode="auto">
          <a:xfrm>
            <a:off x="3513138" y="2349500"/>
            <a:ext cx="2116137" cy="576263"/>
          </a:xfrm>
          <a:prstGeom prst="rect">
            <a:avLst/>
          </a:prstGeom>
          <a:solidFill>
            <a:srgbClr val="92D050"/>
          </a:solidFill>
          <a:ln w="9525">
            <a:noFill/>
            <a:miter lim="800000"/>
            <a:headEnd/>
            <a:tailEnd/>
          </a:ln>
        </p:spPr>
        <p:txBody>
          <a:bodyPr wrap="none" anchor="ctr"/>
          <a:lstStyle/>
          <a:p>
            <a:pPr>
              <a:spcAft>
                <a:spcPct val="20000"/>
              </a:spcAft>
            </a:pPr>
            <a:r>
              <a:rPr lang="en-GB" b="1">
                <a:latin typeface="Calibri" pitchFamily="34" charset="0"/>
              </a:rPr>
              <a:t>User Driven Services</a:t>
            </a:r>
            <a:endParaRPr lang="en-US" sz="1600">
              <a:latin typeface="Calibri" pitchFamily="34" charset="0"/>
            </a:endParaRPr>
          </a:p>
        </p:txBody>
      </p:sp>
      <p:sp>
        <p:nvSpPr>
          <p:cNvPr id="81929" name="TextBox 29"/>
          <p:cNvSpPr txBox="1">
            <a:spLocks noChangeArrowheads="1"/>
          </p:cNvSpPr>
          <p:nvPr/>
        </p:nvSpPr>
        <p:spPr bwMode="auto">
          <a:xfrm>
            <a:off x="1547813" y="3716338"/>
            <a:ext cx="1598612" cy="576262"/>
          </a:xfrm>
          <a:prstGeom prst="rect">
            <a:avLst/>
          </a:prstGeom>
          <a:solidFill>
            <a:srgbClr val="FFC000"/>
          </a:solidFill>
          <a:ln w="9525">
            <a:noFill/>
            <a:miter lim="800000"/>
            <a:headEnd/>
            <a:tailEnd/>
          </a:ln>
        </p:spPr>
        <p:txBody>
          <a:bodyPr wrap="none" anchor="ctr"/>
          <a:lstStyle/>
          <a:p>
            <a:pPr>
              <a:spcAft>
                <a:spcPct val="20000"/>
              </a:spcAft>
            </a:pPr>
            <a:r>
              <a:rPr lang="en-GB" b="1">
                <a:latin typeface="Calibri" pitchFamily="34" charset="0"/>
              </a:rPr>
              <a:t>Co-Design</a:t>
            </a:r>
            <a:endParaRPr lang="en-US" sz="1600">
              <a:latin typeface="Calibri" pitchFamily="34" charset="0"/>
            </a:endParaRPr>
          </a:p>
        </p:txBody>
      </p:sp>
      <p:cxnSp>
        <p:nvCxnSpPr>
          <p:cNvPr id="8" name="Straight Arrow Connector 7"/>
          <p:cNvCxnSpPr>
            <a:cxnSpLocks noChangeShapeType="1"/>
            <a:stCxn id="81938" idx="2"/>
            <a:endCxn id="81928" idx="0"/>
          </p:cNvCxnSpPr>
          <p:nvPr/>
        </p:nvCxnSpPr>
        <p:spPr bwMode="auto">
          <a:xfrm flipH="1">
            <a:off x="4572000" y="1844675"/>
            <a:ext cx="4763" cy="504825"/>
          </a:xfrm>
          <a:prstGeom prst="straightConnector1">
            <a:avLst/>
          </a:prstGeom>
          <a:noFill/>
          <a:ln w="25400" algn="ctr">
            <a:solidFill>
              <a:srgbClr val="4A7EBB"/>
            </a:solidFill>
            <a:round/>
            <a:headEnd/>
            <a:tailEnd type="arrow" w="med" len="med"/>
          </a:ln>
        </p:spPr>
      </p:cxnSp>
      <p:sp>
        <p:nvSpPr>
          <p:cNvPr id="81938" name="TextBox 2"/>
          <p:cNvSpPr txBox="1">
            <a:spLocks noChangeArrowheads="1"/>
          </p:cNvSpPr>
          <p:nvPr/>
        </p:nvSpPr>
        <p:spPr bwMode="auto">
          <a:xfrm>
            <a:off x="2881313" y="1447800"/>
            <a:ext cx="3390900" cy="396875"/>
          </a:xfrm>
          <a:prstGeom prst="rect">
            <a:avLst/>
          </a:prstGeom>
          <a:solidFill>
            <a:srgbClr val="007AC2"/>
          </a:solidFill>
          <a:ln w="9525">
            <a:noFill/>
            <a:miter lim="800000"/>
            <a:headEnd/>
            <a:tailEnd/>
          </a:ln>
        </p:spPr>
        <p:txBody>
          <a:bodyPr wrap="none" anchor="ctr">
            <a:spAutoFit/>
          </a:bodyPr>
          <a:lstStyle/>
          <a:p>
            <a:r>
              <a:rPr lang="en-GB" sz="2000" b="1" dirty="0">
                <a:solidFill>
                  <a:schemeClr val="bg1"/>
                </a:solidFill>
                <a:latin typeface="Calibri" pitchFamily="34" charset="0"/>
              </a:rPr>
              <a:t>CHOICE        VOICE     CONTROL</a:t>
            </a:r>
            <a:endParaRPr lang="en-US" sz="2000" b="1" dirty="0">
              <a:solidFill>
                <a:schemeClr val="bg1"/>
              </a:solidFill>
              <a:latin typeface="Calibri" pitchFamily="34" charset="0"/>
            </a:endParaRPr>
          </a:p>
        </p:txBody>
      </p:sp>
      <p:sp>
        <p:nvSpPr>
          <p:cNvPr id="81939" name="TextBox 29"/>
          <p:cNvSpPr txBox="1">
            <a:spLocks noChangeArrowheads="1"/>
          </p:cNvSpPr>
          <p:nvPr/>
        </p:nvSpPr>
        <p:spPr bwMode="auto">
          <a:xfrm>
            <a:off x="3771900" y="3716338"/>
            <a:ext cx="1598613" cy="576262"/>
          </a:xfrm>
          <a:prstGeom prst="rect">
            <a:avLst/>
          </a:prstGeom>
          <a:solidFill>
            <a:srgbClr val="FFC000"/>
          </a:solidFill>
          <a:ln w="9525">
            <a:noFill/>
            <a:miter lim="800000"/>
            <a:headEnd/>
            <a:tailEnd/>
          </a:ln>
        </p:spPr>
        <p:txBody>
          <a:bodyPr wrap="none" anchor="ctr"/>
          <a:lstStyle/>
          <a:p>
            <a:pPr>
              <a:spcAft>
                <a:spcPct val="20000"/>
              </a:spcAft>
            </a:pPr>
            <a:r>
              <a:rPr lang="en-GB" b="1" dirty="0">
                <a:latin typeface="Calibri" pitchFamily="34" charset="0"/>
              </a:rPr>
              <a:t>Co-Production</a:t>
            </a:r>
            <a:endParaRPr lang="en-US" sz="1600" dirty="0">
              <a:latin typeface="Calibri" pitchFamily="34" charset="0"/>
            </a:endParaRPr>
          </a:p>
        </p:txBody>
      </p:sp>
      <p:sp>
        <p:nvSpPr>
          <p:cNvPr id="81940" name="TextBox 29"/>
          <p:cNvSpPr txBox="1">
            <a:spLocks noChangeArrowheads="1"/>
          </p:cNvSpPr>
          <p:nvPr/>
        </p:nvSpPr>
        <p:spPr bwMode="auto">
          <a:xfrm>
            <a:off x="6011863" y="3716338"/>
            <a:ext cx="1598612" cy="576262"/>
          </a:xfrm>
          <a:prstGeom prst="rect">
            <a:avLst/>
          </a:prstGeom>
          <a:solidFill>
            <a:srgbClr val="FFC000"/>
          </a:solidFill>
          <a:ln w="9525">
            <a:noFill/>
            <a:miter lim="800000"/>
            <a:headEnd/>
            <a:tailEnd/>
          </a:ln>
        </p:spPr>
        <p:txBody>
          <a:bodyPr wrap="none" anchor="ctr"/>
          <a:lstStyle/>
          <a:p>
            <a:pPr>
              <a:spcAft>
                <a:spcPct val="20000"/>
              </a:spcAft>
            </a:pPr>
            <a:r>
              <a:rPr lang="en-GB" b="1" dirty="0">
                <a:latin typeface="Calibri" pitchFamily="34" charset="0"/>
              </a:rPr>
              <a:t>Co-Supervision</a:t>
            </a:r>
            <a:endParaRPr lang="en-US" sz="1600" dirty="0">
              <a:latin typeface="Calibri" pitchFamily="34" charset="0"/>
            </a:endParaRPr>
          </a:p>
        </p:txBody>
      </p:sp>
      <p:cxnSp>
        <p:nvCxnSpPr>
          <p:cNvPr id="2" name="Straight Arrow Connector 7"/>
          <p:cNvCxnSpPr>
            <a:cxnSpLocks noChangeShapeType="1"/>
            <a:stCxn id="81929" idx="2"/>
            <a:endCxn id="81925" idx="0"/>
          </p:cNvCxnSpPr>
          <p:nvPr/>
        </p:nvCxnSpPr>
        <p:spPr bwMode="auto">
          <a:xfrm>
            <a:off x="4572000" y="2925763"/>
            <a:ext cx="0" cy="790575"/>
          </a:xfrm>
          <a:prstGeom prst="straightConnector1">
            <a:avLst/>
          </a:prstGeom>
          <a:noFill/>
          <a:ln w="25400" algn="ctr">
            <a:solidFill>
              <a:srgbClr val="4A7EBB"/>
            </a:solidFill>
            <a:round/>
            <a:headEnd/>
            <a:tailEnd type="arrow" w="med" len="med"/>
          </a:ln>
        </p:spPr>
      </p:cxnSp>
      <p:cxnSp>
        <p:nvCxnSpPr>
          <p:cNvPr id="3" name="Straight Arrow Connector 7"/>
          <p:cNvCxnSpPr>
            <a:cxnSpLocks noChangeShapeType="1"/>
            <a:stCxn id="81929" idx="2"/>
            <a:endCxn id="81925" idx="0"/>
          </p:cNvCxnSpPr>
          <p:nvPr/>
        </p:nvCxnSpPr>
        <p:spPr bwMode="auto">
          <a:xfrm rot="16200000" flipH="1">
            <a:off x="5296694" y="2201069"/>
            <a:ext cx="790575" cy="2239963"/>
          </a:xfrm>
          <a:prstGeom prst="bentConnector3">
            <a:avLst>
              <a:gd name="adj1" fmla="val 49801"/>
            </a:avLst>
          </a:prstGeom>
          <a:noFill/>
          <a:ln w="25400" algn="ctr">
            <a:solidFill>
              <a:srgbClr val="4A7EBB"/>
            </a:solidFill>
            <a:miter lim="800000"/>
            <a:headEnd/>
            <a:tailEnd type="arrow" w="med" len="med"/>
          </a:ln>
        </p:spPr>
      </p:cxnSp>
      <p:cxnSp>
        <p:nvCxnSpPr>
          <p:cNvPr id="4" name="Straight Arrow Connector 7"/>
          <p:cNvCxnSpPr>
            <a:cxnSpLocks noChangeShapeType="1"/>
            <a:stCxn id="81929" idx="2"/>
            <a:endCxn id="81925" idx="0"/>
          </p:cNvCxnSpPr>
          <p:nvPr/>
        </p:nvCxnSpPr>
        <p:spPr bwMode="auto">
          <a:xfrm rot="5400000">
            <a:off x="3064669" y="2209007"/>
            <a:ext cx="790575" cy="2224087"/>
          </a:xfrm>
          <a:prstGeom prst="bentConnector3">
            <a:avLst>
              <a:gd name="adj1" fmla="val 49801"/>
            </a:avLst>
          </a:prstGeom>
          <a:noFill/>
          <a:ln w="25400" algn="ctr">
            <a:solidFill>
              <a:srgbClr val="4A7EBB"/>
            </a:solidFill>
            <a:miter lim="800000"/>
            <a:headEnd/>
            <a:tailEnd type="arrow" w="med" len="med"/>
          </a:ln>
        </p:spPr>
      </p:cxnSp>
      <p:cxnSp>
        <p:nvCxnSpPr>
          <p:cNvPr id="5" name="Straight Arrow Connector 7"/>
          <p:cNvCxnSpPr>
            <a:cxnSpLocks noChangeShapeType="1"/>
            <a:stCxn id="81929" idx="2"/>
            <a:endCxn id="81925" idx="0"/>
          </p:cNvCxnSpPr>
          <p:nvPr/>
        </p:nvCxnSpPr>
        <p:spPr bwMode="auto">
          <a:xfrm rot="5400000">
            <a:off x="5331619" y="3532981"/>
            <a:ext cx="720725" cy="2239963"/>
          </a:xfrm>
          <a:prstGeom prst="bentConnector3">
            <a:avLst>
              <a:gd name="adj1" fmla="val 49778"/>
            </a:avLst>
          </a:prstGeom>
          <a:noFill/>
          <a:ln w="25400" algn="ctr">
            <a:solidFill>
              <a:srgbClr val="4A7EBB"/>
            </a:solidFill>
            <a:miter lim="800000"/>
            <a:headEnd/>
            <a:tailEnd type="arrow" w="med" len="med"/>
          </a:ln>
        </p:spPr>
      </p:cxnSp>
      <p:cxnSp>
        <p:nvCxnSpPr>
          <p:cNvPr id="6" name="Straight Arrow Connector 7"/>
          <p:cNvCxnSpPr>
            <a:cxnSpLocks noChangeShapeType="1"/>
            <a:stCxn id="81929" idx="2"/>
            <a:endCxn id="81925" idx="0"/>
          </p:cNvCxnSpPr>
          <p:nvPr/>
        </p:nvCxnSpPr>
        <p:spPr bwMode="auto">
          <a:xfrm rot="5400000">
            <a:off x="4211637" y="4652963"/>
            <a:ext cx="720725" cy="0"/>
          </a:xfrm>
          <a:prstGeom prst="straightConnector1">
            <a:avLst/>
          </a:prstGeom>
          <a:noFill/>
          <a:ln w="25400" algn="ctr">
            <a:solidFill>
              <a:srgbClr val="4A7EBB"/>
            </a:solidFill>
            <a:round/>
            <a:headEnd/>
            <a:tailEnd type="arrow" w="med" len="med"/>
          </a:ln>
        </p:spPr>
      </p:cxnSp>
      <p:cxnSp>
        <p:nvCxnSpPr>
          <p:cNvPr id="7" name="Straight Arrow Connector 7"/>
          <p:cNvCxnSpPr>
            <a:cxnSpLocks noChangeShapeType="1"/>
            <a:stCxn id="81929" idx="2"/>
            <a:endCxn id="81925" idx="0"/>
          </p:cNvCxnSpPr>
          <p:nvPr/>
        </p:nvCxnSpPr>
        <p:spPr bwMode="auto">
          <a:xfrm rot="16200000" flipH="1">
            <a:off x="3099594" y="3540919"/>
            <a:ext cx="720725" cy="2224087"/>
          </a:xfrm>
          <a:prstGeom prst="bentConnector3">
            <a:avLst>
              <a:gd name="adj1" fmla="val 49778"/>
            </a:avLst>
          </a:prstGeom>
          <a:noFill/>
          <a:ln w="25400" algn="ctr">
            <a:solidFill>
              <a:srgbClr val="4A7EBB"/>
            </a:solidFill>
            <a:miter lim="800000"/>
            <a:headEnd/>
            <a:tailEnd type="arrow" w="med" len="med"/>
          </a:ln>
        </p:spPr>
      </p:cxnSp>
      <p:cxnSp>
        <p:nvCxnSpPr>
          <p:cNvPr id="19" name="Straight Connector 18"/>
          <p:cNvCxnSpPr/>
          <p:nvPr/>
        </p:nvCxnSpPr>
        <p:spPr>
          <a:xfrm rot="10800000">
            <a:off x="827584" y="1628800"/>
            <a:ext cx="187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372200" y="1628800"/>
            <a:ext cx="18722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368660" y="3825044"/>
            <a:ext cx="43924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6048164" y="3825044"/>
            <a:ext cx="4392488"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83568" y="6165304"/>
            <a:ext cx="292068" cy="646331"/>
          </a:xfrm>
          <a:prstGeom prst="rect">
            <a:avLst/>
          </a:prstGeom>
          <a:noFill/>
        </p:spPr>
        <p:txBody>
          <a:bodyPr wrap="square" rtlCol="0">
            <a:spAutoFit/>
          </a:bodyPr>
          <a:lstStyle/>
          <a:p>
            <a:r>
              <a:rPr lang="en-GB" sz="3600" dirty="0" smtClean="0"/>
              <a:t>?</a:t>
            </a:r>
            <a:endParaRPr lang="en-GB" sz="3600" dirty="0"/>
          </a:p>
        </p:txBody>
      </p:sp>
      <p:sp>
        <p:nvSpPr>
          <p:cNvPr id="27" name="TextBox 26"/>
          <p:cNvSpPr txBox="1"/>
          <p:nvPr/>
        </p:nvSpPr>
        <p:spPr>
          <a:xfrm>
            <a:off x="8172400" y="6237312"/>
            <a:ext cx="288032" cy="646331"/>
          </a:xfrm>
          <a:prstGeom prst="rect">
            <a:avLst/>
          </a:prstGeom>
          <a:noFill/>
        </p:spPr>
        <p:txBody>
          <a:bodyPr wrap="square" rtlCol="0">
            <a:spAutoFit/>
          </a:bodyPr>
          <a:lstStyle/>
          <a:p>
            <a:r>
              <a:rPr lang="en-GB" sz="3600" dirty="0" smtClean="0"/>
              <a:t>?</a:t>
            </a:r>
            <a:endParaRPr lang="en-GB" sz="3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5"/>
          <p:cNvSpPr>
            <a:spLocks noGrp="1"/>
          </p:cNvSpPr>
          <p:nvPr>
            <p:ph type="sldNum" sz="quarter" idx="11"/>
          </p:nvPr>
        </p:nvSpPr>
        <p:spPr>
          <a:ln/>
        </p:spPr>
        <p:txBody>
          <a:bodyPr/>
          <a:lstStyle/>
          <a:p>
            <a:pPr>
              <a:defRPr/>
            </a:pPr>
            <a:fld id="{F68AA1AA-227E-4533-96BF-EFB7BBA637D4}" type="slidenum">
              <a:rPr lang="en-GB"/>
              <a:pPr>
                <a:defRPr/>
              </a:pPr>
              <a:t>25</a:t>
            </a:fld>
            <a:endParaRPr lang="en-GB"/>
          </a:p>
        </p:txBody>
      </p:sp>
      <p:sp>
        <p:nvSpPr>
          <p:cNvPr id="83970" name="Rectangle 2"/>
          <p:cNvSpPr>
            <a:spLocks noGrp="1" noChangeArrowheads="1"/>
          </p:cNvSpPr>
          <p:nvPr>
            <p:ph type="title"/>
          </p:nvPr>
        </p:nvSpPr>
        <p:spPr/>
        <p:txBody>
          <a:bodyPr/>
          <a:lstStyle/>
          <a:p>
            <a:r>
              <a:rPr lang="en-GB" b="1" dirty="0" smtClean="0">
                <a:solidFill>
                  <a:srgbClr val="FF0000"/>
                </a:solidFill>
              </a:rPr>
              <a:t>Supportive Infrastructure</a:t>
            </a:r>
          </a:p>
        </p:txBody>
      </p:sp>
      <p:sp>
        <p:nvSpPr>
          <p:cNvPr id="83971" name="TextBox 9"/>
          <p:cNvSpPr txBox="1">
            <a:spLocks noChangeArrowheads="1"/>
          </p:cNvSpPr>
          <p:nvPr/>
        </p:nvSpPr>
        <p:spPr bwMode="auto">
          <a:xfrm>
            <a:off x="1115616" y="4221088"/>
            <a:ext cx="1598612" cy="14398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Capabilities</a:t>
            </a:r>
          </a:p>
          <a:p>
            <a:pPr algn="l">
              <a:buFont typeface="Arial" charset="0"/>
              <a:buChar char="•"/>
            </a:pPr>
            <a:r>
              <a:rPr lang="en-GB" sz="1600" dirty="0">
                <a:latin typeface="Calibri" pitchFamily="34" charset="0"/>
              </a:rPr>
              <a:t> Formal</a:t>
            </a:r>
          </a:p>
          <a:p>
            <a:pPr algn="l">
              <a:buFont typeface="Arial" charset="0"/>
              <a:buChar char="•"/>
            </a:pPr>
            <a:r>
              <a:rPr lang="en-GB" sz="1600" dirty="0">
                <a:latin typeface="Calibri" pitchFamily="34" charset="0"/>
              </a:rPr>
              <a:t> Flexible</a:t>
            </a:r>
          </a:p>
          <a:p>
            <a:pPr algn="l">
              <a:buFont typeface="Arial" charset="0"/>
              <a:buChar char="•"/>
            </a:pPr>
            <a:r>
              <a:rPr lang="en-GB" sz="1600" dirty="0">
                <a:latin typeface="Calibri" pitchFamily="34" charset="0"/>
              </a:rPr>
              <a:t> Generic</a:t>
            </a:r>
          </a:p>
          <a:p>
            <a:pPr algn="l">
              <a:buFont typeface="Arial" charset="0"/>
              <a:buChar char="•"/>
            </a:pPr>
            <a:r>
              <a:rPr lang="en-GB" sz="1600" dirty="0">
                <a:latin typeface="Calibri" pitchFamily="34" charset="0"/>
              </a:rPr>
              <a:t> Transferable</a:t>
            </a:r>
            <a:endParaRPr lang="en-US" dirty="0">
              <a:latin typeface="Calibri" pitchFamily="34" charset="0"/>
            </a:endParaRPr>
          </a:p>
        </p:txBody>
      </p:sp>
      <p:sp>
        <p:nvSpPr>
          <p:cNvPr id="83973" name="TextBox 29"/>
          <p:cNvSpPr txBox="1">
            <a:spLocks noChangeArrowheads="1"/>
          </p:cNvSpPr>
          <p:nvPr/>
        </p:nvSpPr>
        <p:spPr bwMode="auto">
          <a:xfrm>
            <a:off x="2627313" y="1557338"/>
            <a:ext cx="1598612" cy="576262"/>
          </a:xfrm>
          <a:prstGeom prst="rect">
            <a:avLst/>
          </a:prstGeom>
          <a:solidFill>
            <a:srgbClr val="00B0F0"/>
          </a:solidFill>
          <a:ln w="9525">
            <a:noFill/>
            <a:miter lim="800000"/>
            <a:headEnd/>
            <a:tailEnd/>
          </a:ln>
        </p:spPr>
        <p:txBody>
          <a:bodyPr wrap="none" anchor="ctr"/>
          <a:lstStyle/>
          <a:p>
            <a:pPr>
              <a:spcAft>
                <a:spcPct val="20000"/>
              </a:spcAft>
            </a:pPr>
            <a:r>
              <a:rPr lang="en-GB" b="1">
                <a:latin typeface="Calibri" pitchFamily="34" charset="0"/>
              </a:rPr>
              <a:t>New Roles</a:t>
            </a:r>
            <a:endParaRPr lang="en-US" sz="1600">
              <a:latin typeface="Calibri" pitchFamily="34" charset="0"/>
            </a:endParaRPr>
          </a:p>
        </p:txBody>
      </p:sp>
      <p:sp>
        <p:nvSpPr>
          <p:cNvPr id="83976" name="TextBox 29"/>
          <p:cNvSpPr txBox="1">
            <a:spLocks noChangeArrowheads="1"/>
          </p:cNvSpPr>
          <p:nvPr/>
        </p:nvSpPr>
        <p:spPr bwMode="auto">
          <a:xfrm>
            <a:off x="4851400" y="1557338"/>
            <a:ext cx="1598613" cy="576262"/>
          </a:xfrm>
          <a:prstGeom prst="rect">
            <a:avLst/>
          </a:prstGeom>
          <a:solidFill>
            <a:srgbClr val="00B0F0"/>
          </a:solidFill>
          <a:ln w="9525">
            <a:noFill/>
            <a:miter lim="800000"/>
            <a:headEnd/>
            <a:tailEnd/>
          </a:ln>
        </p:spPr>
        <p:txBody>
          <a:bodyPr wrap="none" anchor="ctr"/>
          <a:lstStyle/>
          <a:p>
            <a:r>
              <a:rPr lang="en-GB" b="1" dirty="0">
                <a:latin typeface="Calibri" pitchFamily="34" charset="0"/>
              </a:rPr>
              <a:t>New Ways of</a:t>
            </a:r>
          </a:p>
          <a:p>
            <a:pPr>
              <a:spcAft>
                <a:spcPct val="20000"/>
              </a:spcAft>
            </a:pPr>
            <a:r>
              <a:rPr lang="en-GB" b="1" dirty="0">
                <a:latin typeface="Calibri" pitchFamily="34" charset="0"/>
              </a:rPr>
              <a:t>Working</a:t>
            </a:r>
            <a:endParaRPr lang="en-US" sz="1600" dirty="0">
              <a:latin typeface="Calibri" pitchFamily="34" charset="0"/>
            </a:endParaRPr>
          </a:p>
        </p:txBody>
      </p:sp>
      <p:sp>
        <p:nvSpPr>
          <p:cNvPr id="83977" name="TextBox 29"/>
          <p:cNvSpPr txBox="1">
            <a:spLocks noChangeArrowheads="1"/>
          </p:cNvSpPr>
          <p:nvPr/>
        </p:nvSpPr>
        <p:spPr bwMode="auto">
          <a:xfrm>
            <a:off x="7091363" y="1557338"/>
            <a:ext cx="1598612" cy="576262"/>
          </a:xfrm>
          <a:prstGeom prst="rect">
            <a:avLst/>
          </a:prstGeom>
          <a:solidFill>
            <a:srgbClr val="00B0F0"/>
          </a:solidFill>
          <a:ln w="9525">
            <a:noFill/>
            <a:miter lim="800000"/>
            <a:headEnd/>
            <a:tailEnd/>
          </a:ln>
        </p:spPr>
        <p:txBody>
          <a:bodyPr wrap="none" anchor="ctr"/>
          <a:lstStyle/>
          <a:p>
            <a:pPr>
              <a:spcAft>
                <a:spcPct val="20000"/>
              </a:spcAft>
            </a:pPr>
            <a:r>
              <a:rPr lang="en-GB" b="1" dirty="0">
                <a:latin typeface="Calibri" pitchFamily="34" charset="0"/>
              </a:rPr>
              <a:t>New Actors</a:t>
            </a:r>
            <a:endParaRPr lang="en-US" sz="1600" dirty="0">
              <a:latin typeface="Calibri" pitchFamily="34" charset="0"/>
            </a:endParaRPr>
          </a:p>
        </p:txBody>
      </p:sp>
      <p:cxnSp>
        <p:nvCxnSpPr>
          <p:cNvPr id="8" name="Straight Arrow Connector 7"/>
          <p:cNvCxnSpPr>
            <a:cxnSpLocks noChangeShapeType="1"/>
            <a:stCxn id="83977" idx="2"/>
            <a:endCxn id="83986" idx="0"/>
          </p:cNvCxnSpPr>
          <p:nvPr/>
        </p:nvCxnSpPr>
        <p:spPr bwMode="auto">
          <a:xfrm rot="5400000">
            <a:off x="5803901" y="903287"/>
            <a:ext cx="857250" cy="3317875"/>
          </a:xfrm>
          <a:prstGeom prst="bentConnector3">
            <a:avLst>
              <a:gd name="adj1" fmla="val 49815"/>
            </a:avLst>
          </a:prstGeom>
          <a:noFill/>
          <a:ln w="25400" algn="ctr">
            <a:solidFill>
              <a:srgbClr val="4A7EBB"/>
            </a:solidFill>
            <a:miter lim="800000"/>
            <a:headEnd/>
            <a:tailEnd/>
          </a:ln>
        </p:spPr>
      </p:cxnSp>
      <p:cxnSp>
        <p:nvCxnSpPr>
          <p:cNvPr id="2" name="Straight Arrow Connector 7"/>
          <p:cNvCxnSpPr>
            <a:cxnSpLocks noChangeShapeType="1"/>
            <a:stCxn id="83986" idx="2"/>
            <a:endCxn id="83989" idx="0"/>
          </p:cNvCxnSpPr>
          <p:nvPr/>
        </p:nvCxnSpPr>
        <p:spPr bwMode="auto">
          <a:xfrm rot="5400000">
            <a:off x="4683919" y="2023269"/>
            <a:ext cx="857250" cy="1077912"/>
          </a:xfrm>
          <a:prstGeom prst="bentConnector3">
            <a:avLst>
              <a:gd name="adj1" fmla="val 49815"/>
            </a:avLst>
          </a:prstGeom>
          <a:noFill/>
          <a:ln w="25400" algn="ctr">
            <a:solidFill>
              <a:srgbClr val="4A7EBB"/>
            </a:solidFill>
            <a:miter lim="800000"/>
            <a:headEnd/>
            <a:tailEnd/>
          </a:ln>
        </p:spPr>
      </p:cxnSp>
      <p:cxnSp>
        <p:nvCxnSpPr>
          <p:cNvPr id="3" name="Straight Arrow Connector 7"/>
          <p:cNvCxnSpPr>
            <a:cxnSpLocks noChangeShapeType="1"/>
            <a:stCxn id="83986" idx="2"/>
            <a:endCxn id="83989" idx="0"/>
          </p:cNvCxnSpPr>
          <p:nvPr/>
        </p:nvCxnSpPr>
        <p:spPr bwMode="auto">
          <a:xfrm rot="16200000" flipH="1">
            <a:off x="3571876" y="1989137"/>
            <a:ext cx="857250" cy="1146175"/>
          </a:xfrm>
          <a:prstGeom prst="bentConnector3">
            <a:avLst>
              <a:gd name="adj1" fmla="val 49815"/>
            </a:avLst>
          </a:prstGeom>
          <a:noFill/>
          <a:ln w="25400" algn="ctr">
            <a:solidFill>
              <a:srgbClr val="4A7EBB"/>
            </a:solidFill>
            <a:miter lim="800000"/>
            <a:headEnd/>
            <a:tailEnd/>
          </a:ln>
        </p:spPr>
      </p:cxnSp>
      <p:sp>
        <p:nvSpPr>
          <p:cNvPr id="83984" name="TextBox 29"/>
          <p:cNvSpPr txBox="1">
            <a:spLocks noChangeArrowheads="1"/>
          </p:cNvSpPr>
          <p:nvPr/>
        </p:nvSpPr>
        <p:spPr bwMode="auto">
          <a:xfrm>
            <a:off x="452438" y="1557338"/>
            <a:ext cx="1598612" cy="576262"/>
          </a:xfrm>
          <a:prstGeom prst="rect">
            <a:avLst/>
          </a:prstGeom>
          <a:solidFill>
            <a:srgbClr val="00B0F0"/>
          </a:solidFill>
          <a:ln w="9525">
            <a:noFill/>
            <a:miter lim="800000"/>
            <a:headEnd/>
            <a:tailEnd/>
          </a:ln>
        </p:spPr>
        <p:txBody>
          <a:bodyPr wrap="none" anchor="ctr"/>
          <a:lstStyle/>
          <a:p>
            <a:pPr>
              <a:spcAft>
                <a:spcPct val="20000"/>
              </a:spcAft>
            </a:pPr>
            <a:r>
              <a:rPr lang="en-GB" sz="1600" b="1" dirty="0">
                <a:latin typeface="Calibri" pitchFamily="34" charset="0"/>
              </a:rPr>
              <a:t>New Professions</a:t>
            </a:r>
            <a:endParaRPr lang="en-US" sz="1600" dirty="0">
              <a:latin typeface="Calibri" pitchFamily="34" charset="0"/>
            </a:endParaRPr>
          </a:p>
        </p:txBody>
      </p:sp>
      <p:cxnSp>
        <p:nvCxnSpPr>
          <p:cNvPr id="4" name="Straight Arrow Connector 7"/>
          <p:cNvCxnSpPr>
            <a:cxnSpLocks noChangeShapeType="1"/>
            <a:stCxn id="83986" idx="2"/>
            <a:endCxn id="83989" idx="0"/>
          </p:cNvCxnSpPr>
          <p:nvPr/>
        </p:nvCxnSpPr>
        <p:spPr bwMode="auto">
          <a:xfrm rot="16200000" flipH="1">
            <a:off x="2484438" y="901700"/>
            <a:ext cx="857250" cy="3321050"/>
          </a:xfrm>
          <a:prstGeom prst="bentConnector3">
            <a:avLst>
              <a:gd name="adj1" fmla="val 49815"/>
            </a:avLst>
          </a:prstGeom>
          <a:noFill/>
          <a:ln w="25400" algn="ctr">
            <a:solidFill>
              <a:srgbClr val="4A7EBB"/>
            </a:solidFill>
            <a:miter lim="800000"/>
            <a:headEnd/>
            <a:tailEnd/>
          </a:ln>
        </p:spPr>
      </p:cxnSp>
      <p:sp>
        <p:nvSpPr>
          <p:cNvPr id="83986" name="TextBox 2"/>
          <p:cNvSpPr txBox="1">
            <a:spLocks noChangeArrowheads="1"/>
          </p:cNvSpPr>
          <p:nvPr/>
        </p:nvSpPr>
        <p:spPr bwMode="auto">
          <a:xfrm>
            <a:off x="3629025" y="2990850"/>
            <a:ext cx="1887538" cy="366713"/>
          </a:xfrm>
          <a:prstGeom prst="rect">
            <a:avLst/>
          </a:prstGeom>
          <a:solidFill>
            <a:srgbClr val="007AC2"/>
          </a:solidFill>
          <a:ln w="9525">
            <a:noFill/>
            <a:miter lim="800000"/>
            <a:headEnd/>
            <a:tailEnd/>
          </a:ln>
        </p:spPr>
        <p:txBody>
          <a:bodyPr wrap="none" anchor="ctr">
            <a:spAutoFit/>
          </a:bodyPr>
          <a:lstStyle/>
          <a:p>
            <a:r>
              <a:rPr lang="en-GB" b="1">
                <a:solidFill>
                  <a:schemeClr val="bg1"/>
                </a:solidFill>
                <a:latin typeface="Calibri" pitchFamily="34" charset="0"/>
              </a:rPr>
              <a:t>INFRASTRUCTURE</a:t>
            </a:r>
            <a:endParaRPr lang="en-US" b="1">
              <a:solidFill>
                <a:schemeClr val="bg1"/>
              </a:solidFill>
              <a:latin typeface="Calibri" pitchFamily="34" charset="0"/>
            </a:endParaRPr>
          </a:p>
        </p:txBody>
      </p:sp>
      <p:sp>
        <p:nvSpPr>
          <p:cNvPr id="83988" name="TextBox 9"/>
          <p:cNvSpPr txBox="1">
            <a:spLocks noChangeArrowheads="1"/>
          </p:cNvSpPr>
          <p:nvPr/>
        </p:nvSpPr>
        <p:spPr bwMode="auto">
          <a:xfrm>
            <a:off x="3995936" y="4149080"/>
            <a:ext cx="1598612" cy="16557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Planning</a:t>
            </a:r>
          </a:p>
          <a:p>
            <a:pPr algn="l">
              <a:buFont typeface="Arial" charset="0"/>
              <a:buChar char="•"/>
            </a:pPr>
            <a:r>
              <a:rPr lang="en-GB" sz="1600" dirty="0">
                <a:latin typeface="Calibri" pitchFamily="34" charset="0"/>
              </a:rPr>
              <a:t> Demand/Supply</a:t>
            </a:r>
          </a:p>
          <a:p>
            <a:pPr algn="l">
              <a:buFont typeface="Arial" charset="0"/>
              <a:buChar char="•"/>
            </a:pPr>
            <a:r>
              <a:rPr lang="en-GB" sz="1600" dirty="0">
                <a:latin typeface="Calibri" pitchFamily="34" charset="0"/>
              </a:rPr>
              <a:t> Sector skills </a:t>
            </a:r>
            <a:br>
              <a:rPr lang="en-GB" sz="1600" dirty="0">
                <a:latin typeface="Calibri" pitchFamily="34" charset="0"/>
              </a:rPr>
            </a:br>
            <a:r>
              <a:rPr lang="en-GB" sz="1600" dirty="0">
                <a:latin typeface="Calibri" pitchFamily="34" charset="0"/>
              </a:rPr>
              <a:t>   agreement</a:t>
            </a:r>
          </a:p>
          <a:p>
            <a:pPr algn="l">
              <a:buFont typeface="Arial" charset="0"/>
              <a:buChar char="•"/>
            </a:pPr>
            <a:r>
              <a:rPr lang="en-GB" sz="1600" dirty="0">
                <a:latin typeface="Calibri" pitchFamily="34" charset="0"/>
              </a:rPr>
              <a:t> Training</a:t>
            </a:r>
          </a:p>
          <a:p>
            <a:pPr algn="l">
              <a:buFont typeface="Arial" charset="0"/>
              <a:buChar char="•"/>
            </a:pPr>
            <a:r>
              <a:rPr lang="en-GB" sz="1600" dirty="0">
                <a:latin typeface="Calibri" pitchFamily="34" charset="0"/>
              </a:rPr>
              <a:t> Accreditation</a:t>
            </a:r>
            <a:endParaRPr lang="en-US" dirty="0">
              <a:latin typeface="Calibri" pitchFamily="34" charset="0"/>
            </a:endParaRPr>
          </a:p>
        </p:txBody>
      </p:sp>
      <p:sp>
        <p:nvSpPr>
          <p:cNvPr id="83989" name="TextBox 9"/>
          <p:cNvSpPr txBox="1">
            <a:spLocks noChangeArrowheads="1"/>
          </p:cNvSpPr>
          <p:nvPr/>
        </p:nvSpPr>
        <p:spPr bwMode="auto">
          <a:xfrm>
            <a:off x="7088188" y="4210050"/>
            <a:ext cx="1598612" cy="1008063"/>
          </a:xfrm>
          <a:prstGeom prst="rect">
            <a:avLst/>
          </a:prstGeom>
          <a:solidFill>
            <a:srgbClr val="FFFF00"/>
          </a:solidFill>
          <a:ln w="9525">
            <a:noFill/>
            <a:miter lim="800000"/>
            <a:headEnd/>
            <a:tailEnd/>
          </a:ln>
        </p:spPr>
        <p:txBody>
          <a:bodyPr wrap="none"/>
          <a:lstStyle/>
          <a:p>
            <a:pPr algn="l">
              <a:spcAft>
                <a:spcPct val="30000"/>
              </a:spcAft>
              <a:buFont typeface="Arial" charset="0"/>
              <a:buNone/>
            </a:pPr>
            <a:r>
              <a:rPr lang="en-GB" b="1" dirty="0">
                <a:latin typeface="Calibri" pitchFamily="34" charset="0"/>
              </a:rPr>
              <a:t> Regulation</a:t>
            </a:r>
          </a:p>
          <a:p>
            <a:pPr algn="l">
              <a:buFont typeface="Arial" charset="0"/>
              <a:buChar char="•"/>
            </a:pPr>
            <a:r>
              <a:rPr lang="en-GB" sz="1600" dirty="0">
                <a:latin typeface="Calibri" pitchFamily="34" charset="0"/>
              </a:rPr>
              <a:t> Safety</a:t>
            </a:r>
          </a:p>
          <a:p>
            <a:pPr algn="l">
              <a:buFont typeface="Arial" charset="0"/>
              <a:buChar char="•"/>
            </a:pPr>
            <a:r>
              <a:rPr lang="en-GB" sz="1600" dirty="0">
                <a:latin typeface="Calibri" pitchFamily="34" charset="0"/>
              </a:rPr>
              <a:t> Registration</a:t>
            </a:r>
            <a:endParaRPr lang="en-US" dirty="0">
              <a:latin typeface="Calibri" pitchFamily="34" charset="0"/>
            </a:endParaRPr>
          </a:p>
        </p:txBody>
      </p:sp>
      <p:cxnSp>
        <p:nvCxnSpPr>
          <p:cNvPr id="26" name="Straight Connector 25"/>
          <p:cNvCxnSpPr>
            <a:stCxn id="83986" idx="2"/>
          </p:cNvCxnSpPr>
          <p:nvPr/>
        </p:nvCxnSpPr>
        <p:spPr>
          <a:xfrm rot="5400000">
            <a:off x="4428667" y="3500896"/>
            <a:ext cx="287461" cy="7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763688" y="3645024"/>
            <a:ext cx="5976664"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1547664" y="3861048"/>
            <a:ext cx="43204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427984" y="3789040"/>
            <a:ext cx="288032"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7560332" y="3825044"/>
            <a:ext cx="36004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lide Number Placeholder 5"/>
          <p:cNvSpPr>
            <a:spLocks noGrp="1"/>
          </p:cNvSpPr>
          <p:nvPr>
            <p:ph type="sldNum" sz="quarter" idx="11"/>
          </p:nvPr>
        </p:nvSpPr>
        <p:spPr>
          <a:ln/>
        </p:spPr>
        <p:txBody>
          <a:bodyPr/>
          <a:lstStyle/>
          <a:p>
            <a:pPr>
              <a:defRPr/>
            </a:pPr>
            <a:fld id="{2580F3E9-0D95-4BF1-922E-50284D33F7B0}" type="slidenum">
              <a:rPr lang="en-GB"/>
              <a:pPr>
                <a:defRPr/>
              </a:pPr>
              <a:t>26</a:t>
            </a:fld>
            <a:endParaRPr lang="en-GB"/>
          </a:p>
        </p:txBody>
      </p:sp>
      <p:sp>
        <p:nvSpPr>
          <p:cNvPr id="84994" name="Rectangle 2"/>
          <p:cNvSpPr>
            <a:spLocks noGrp="1" noChangeArrowheads="1"/>
          </p:cNvSpPr>
          <p:nvPr>
            <p:ph type="title"/>
          </p:nvPr>
        </p:nvSpPr>
        <p:spPr>
          <a:xfrm>
            <a:off x="467544" y="-315416"/>
            <a:ext cx="8229600" cy="1143000"/>
          </a:xfrm>
        </p:spPr>
        <p:txBody>
          <a:bodyPr>
            <a:normAutofit/>
          </a:bodyPr>
          <a:lstStyle/>
          <a:p>
            <a:r>
              <a:rPr lang="en-GB" sz="2800" b="1" dirty="0" smtClean="0">
                <a:solidFill>
                  <a:srgbClr val="FF0000"/>
                </a:solidFill>
              </a:rPr>
              <a:t>ER &amp; Public Management</a:t>
            </a:r>
          </a:p>
        </p:txBody>
      </p:sp>
      <p:graphicFrame>
        <p:nvGraphicFramePr>
          <p:cNvPr id="86088" name="Group 1096"/>
          <p:cNvGraphicFramePr>
            <a:graphicFrameLocks noGrp="1"/>
          </p:cNvGraphicFramePr>
          <p:nvPr/>
        </p:nvGraphicFramePr>
        <p:xfrm>
          <a:off x="72008" y="885976"/>
          <a:ext cx="8964489" cy="5749292"/>
        </p:xfrm>
        <a:graphic>
          <a:graphicData uri="http://schemas.openxmlformats.org/drawingml/2006/table">
            <a:tbl>
              <a:tblPr/>
              <a:tblGrid>
                <a:gridCol w="2287613"/>
                <a:gridCol w="225063"/>
                <a:gridCol w="1725485"/>
                <a:gridCol w="1500422"/>
                <a:gridCol w="1857753"/>
                <a:gridCol w="1368153"/>
              </a:tblGrid>
              <a:tr h="3683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3300"/>
                          </a:solidFill>
                          <a:effectLst/>
                          <a:latin typeface="Calibri" pitchFamily="34" charset="0"/>
                        </a:rPr>
                        <a:t>Public Management:</a:t>
                      </a:r>
                    </a:p>
                  </a:txBody>
                  <a:tcPr anchor="ctr" horzOverflow="overflow">
                    <a:lnL cap="flat">
                      <a:noFill/>
                    </a:lnL>
                    <a:lnR>
                      <a:noFill/>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rgbClr val="FF3300"/>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cap="fla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cap="fla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cap="flat">
                      <a:noFill/>
                    </a:lnT>
                    <a:lnB>
                      <a:noFill/>
                    </a:lnB>
                    <a:lnTlToBr>
                      <a:noFill/>
                    </a:lnTlToBr>
                    <a:lnBlToTr>
                      <a:noFill/>
                    </a:lnBlToTr>
                    <a:solidFill>
                      <a:schemeClr val="accent1"/>
                    </a:solidFill>
                  </a:tcPr>
                </a:tc>
              </a:tr>
              <a:tr h="3698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Calibri" pitchFamily="34" charset="0"/>
                        </a:rPr>
                        <a:t>Values/Assumptions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rPr>
                        <a:t>Coalition?</a:t>
                      </a:r>
                      <a:endParaRPr kumimoji="0" lang="en-US" sz="1600" b="1"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User</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Recipient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Sovereign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Citizen/Consumer</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chemeClr val="tx1"/>
                          </a:solidFill>
                          <a:effectLst/>
                          <a:latin typeface="Calibri" pitchFamily="34" charset="0"/>
                        </a:rPr>
                        <a:t>Citizen/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chemeClr val="tx1"/>
                          </a:solidFill>
                          <a:effectLst/>
                          <a:latin typeface="Calibri" pitchFamily="34" charset="0"/>
                        </a:rPr>
                        <a:t>Consumer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Professional</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Knight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Knave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Pawn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rPr>
                        <a:t>Knight (?)</a:t>
                      </a: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Provider</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State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Private</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Mixed</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rPr>
                        <a:t>Open: Any Qualified</a:t>
                      </a: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800" b="0" i="1" u="none" strike="noStrike" cap="none" normalizeH="0" baseline="0" smtClean="0">
                          <a:ln>
                            <a:noFill/>
                          </a:ln>
                          <a:solidFill>
                            <a:schemeClr val="tx1"/>
                          </a:solidFill>
                          <a:effectLst/>
                          <a:latin typeface="Calibri" pitchFamily="34" charset="0"/>
                        </a:rPr>
                        <a:t>State</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Hands on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Hands off</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Handy</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rPr>
                        <a:t>Hands-Off</a:t>
                      </a: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984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rPr>
                        <a:t>Structures</a:t>
                      </a:r>
                      <a:endParaRPr kumimoji="0" lang="en-GB" sz="1800" b="1" i="0" u="none" strike="noStrike" cap="none" normalizeH="0" baseline="0" dirty="0" smtClean="0">
                        <a:ln>
                          <a:noFill/>
                        </a:ln>
                        <a:solidFill>
                          <a:schemeClr val="tx1"/>
                        </a:solidFill>
                        <a:effectLst/>
                        <a:latin typeface="Calibri" pitchFamily="34" charset="0"/>
                      </a:endParaRP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smtClean="0">
                          <a:ln>
                            <a:noFill/>
                          </a:ln>
                          <a:solidFill>
                            <a:schemeClr val="tx1"/>
                          </a:solidFill>
                          <a:effectLst/>
                          <a:latin typeface="Calibri" pitchFamily="34" charset="0"/>
                        </a:rPr>
                        <a:t/>
                      </a:r>
                      <a:br>
                        <a:rPr kumimoji="0" lang="en-GB" sz="1600" b="1" i="0" u="none" strike="noStrike" cap="none" normalizeH="0" baseline="0" smtClean="0">
                          <a:ln>
                            <a:noFill/>
                          </a:ln>
                          <a:solidFill>
                            <a:schemeClr val="tx1"/>
                          </a:solidFill>
                          <a:effectLst/>
                          <a:latin typeface="Calibri" pitchFamily="34" charset="0"/>
                        </a:rPr>
                      </a:br>
                      <a:endParaRPr kumimoji="0" lang="en-GB"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Hierarchy</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Markets</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Networks (Top Down)</a:t>
                      </a:r>
                      <a:endParaRPr kumimoji="0" lang="en-GB" sz="18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chemeClr val="tx1"/>
                          </a:solidFill>
                          <a:effectLst/>
                          <a:latin typeface="Calibri" pitchFamily="34" charset="0"/>
                        </a:rPr>
                        <a:t>Networks (Bottom Down)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2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Calibri" pitchFamily="34" charset="0"/>
                        </a:rPr>
                        <a:t>Management</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Public </a:t>
                      </a:r>
                      <a:br>
                        <a:rPr kumimoji="0" lang="en-GB" sz="1800" b="0" i="0" u="none" strike="noStrike" cap="none" normalizeH="0" baseline="0" smtClean="0">
                          <a:ln>
                            <a:noFill/>
                          </a:ln>
                          <a:solidFill>
                            <a:schemeClr val="tx1"/>
                          </a:solidFill>
                          <a:effectLst/>
                          <a:latin typeface="Calibri" pitchFamily="34" charset="0"/>
                        </a:rPr>
                      </a:br>
                      <a:r>
                        <a:rPr kumimoji="0" lang="en-GB" sz="1800" b="0" i="0" u="none" strike="noStrike" cap="none" normalizeH="0" baseline="0" smtClean="0">
                          <a:ln>
                            <a:noFill/>
                          </a:ln>
                          <a:solidFill>
                            <a:schemeClr val="tx1"/>
                          </a:solidFill>
                          <a:effectLst/>
                          <a:latin typeface="Calibri" pitchFamily="34" charset="0"/>
                        </a:rPr>
                        <a:t>Administration</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New Public Management</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Governance (1)</a:t>
                      </a:r>
                      <a:endParaRPr kumimoji="0" lang="en-GB" sz="18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rPr>
                        <a:t>Governance (2)</a:t>
                      </a: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83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3300"/>
                          </a:solidFill>
                          <a:effectLst/>
                          <a:latin typeface="Calibri" pitchFamily="34" charset="0"/>
                        </a:rPr>
                        <a:t>ER:</a:t>
                      </a:r>
                      <a:endParaRPr kumimoji="0" lang="en-GB" sz="1800" b="1" i="0" u="none" strike="noStrike" cap="none" normalizeH="0" baseline="0" dirty="0" smtClean="0">
                        <a:ln>
                          <a:noFill/>
                        </a:ln>
                        <a:solidFill>
                          <a:srgbClr val="FF3300"/>
                        </a:solidFill>
                        <a:effectLst/>
                        <a:latin typeface="Calibri" pitchFamily="34" charset="0"/>
                      </a:endParaRP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3300"/>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No Agenda</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Calibri" pitchFamily="34" charset="0"/>
                        </a:rPr>
                        <a:t>Short Agenda</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Calibri" pitchFamily="34" charset="0"/>
                        </a:rPr>
                        <a:t>Long Agenda (?)</a:t>
                      </a: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rPr>
                        <a:t>Confused Agenda</a:t>
                      </a:r>
                      <a:endParaRPr kumimoji="0" lang="en-GB"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Calibri" pitchFamily="34" charset="0"/>
                        </a:rPr>
                        <a:t>Industrial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369888">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Calibri" pitchFamily="34" charset="0"/>
                        </a:rPr>
                        <a:t>Work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a:noFill/>
                    </a:lnB>
                    <a:lnTlToBr>
                      <a:noFill/>
                    </a:lnTlToBr>
                    <a:lnBlToTr>
                      <a:noFill/>
                    </a:lnBlToTr>
                    <a:solidFill>
                      <a:schemeClr val="accent1"/>
                    </a:solidFill>
                  </a:tcPr>
                </a:tc>
              </a:tr>
              <a:tr h="393700">
                <a:tc>
                  <a:txBody>
                    <a:bodyPr/>
                    <a:lstStyle/>
                    <a:p>
                      <a:pPr marL="88900" marR="0" lvl="0" indent="0" algn="l" defTabSz="914400" rtl="0" eaLnBrk="0" fontAlgn="base" latinLnBrk="0" hangingPunct="0">
                        <a:lnSpc>
                          <a:spcPct val="100000"/>
                        </a:lnSpc>
                        <a:spcBef>
                          <a:spcPct val="0"/>
                        </a:spcBef>
                        <a:spcAft>
                          <a:spcPct val="0"/>
                        </a:spcAft>
                        <a:buClrTx/>
                        <a:buSzTx/>
                        <a:buFontTx/>
                        <a:buNone/>
                        <a:tabLst/>
                      </a:pPr>
                      <a:r>
                        <a:rPr kumimoji="0" lang="en-GB" sz="1600" b="0" i="1" u="none" strike="noStrike" cap="none" normalizeH="0" baseline="0" smtClean="0">
                          <a:ln>
                            <a:noFill/>
                          </a:ln>
                          <a:solidFill>
                            <a:schemeClr val="tx1"/>
                          </a:solidFill>
                          <a:effectLst/>
                          <a:latin typeface="Calibri" pitchFamily="34" charset="0"/>
                        </a:rPr>
                        <a:t>Employment Relations</a:t>
                      </a:r>
                    </a:p>
                  </a:txBody>
                  <a:tcPr anchor="ctr" horzOverflow="overflow">
                    <a:lnL cap="flat">
                      <a:noFill/>
                    </a:lnL>
                    <a:lnR>
                      <a:noFill/>
                    </a:lnR>
                    <a:lnT w="12700" cap="flat" cmpd="sng" algn="ctr">
                      <a:solidFill>
                        <a:schemeClr val="bg1"/>
                      </a:solidFill>
                      <a:prstDash val="solid"/>
                      <a:round/>
                      <a:headEnd type="none" w="med" len="med"/>
                      <a:tailEnd type="none" w="med" len="med"/>
                    </a:lnT>
                    <a:lnB cap="flat">
                      <a:noFill/>
                    </a:lnB>
                    <a:lnTlToBr>
                      <a:noFill/>
                    </a:lnTlToBr>
                    <a:lnBlToTr>
                      <a:noFill/>
                    </a:lnBlToTr>
                    <a:solidFill>
                      <a:schemeClr val="accent1"/>
                    </a:solidFill>
                  </a:tcPr>
                </a:tc>
                <a:tc>
                  <a:txBody>
                    <a:bodyPr/>
                    <a:lstStyle/>
                    <a:p>
                      <a:pPr marL="177800" marR="0" lvl="0" indent="0" algn="l" defTabSz="914400" rtl="0" eaLnBrk="0" fontAlgn="base" latinLnBrk="0" hangingPunct="0">
                        <a:lnSpc>
                          <a:spcPct val="100000"/>
                        </a:lnSpc>
                        <a:spcBef>
                          <a:spcPct val="0"/>
                        </a:spcBef>
                        <a:spcAft>
                          <a:spcPct val="0"/>
                        </a:spcAft>
                        <a:buClrTx/>
                        <a:buSzTx/>
                        <a:buFontTx/>
                        <a:buNone/>
                        <a:tabLst/>
                      </a:pPr>
                      <a:endParaRPr kumimoji="0" lang="en-US" sz="1600" b="0" i="1" u="none" strike="noStrike" cap="none" normalizeH="0" baseline="0" smtClean="0">
                        <a:ln>
                          <a:noFill/>
                        </a:ln>
                        <a:solidFill>
                          <a:schemeClr val="tx1"/>
                        </a:solidFill>
                        <a:effectLst/>
                        <a:latin typeface="Calibri" pitchFamily="34" charset="0"/>
                      </a:endParaRPr>
                    </a:p>
                  </a:txBody>
                  <a:tcPr anchor="ctr" horzOverflow="overflow">
                    <a:lnL>
                      <a:noFill/>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a:noFill/>
                    </a:lnT>
                    <a:lnB cap="flat">
                      <a:noFill/>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ndParaRPr>
                    </a:p>
                  </a:txBody>
                  <a:tcPr anchor="ctr" horzOverflow="overflow">
                    <a:lnL w="28575" cap="flat" cmpd="sng" algn="ctr">
                      <a:solidFill>
                        <a:schemeClr val="bg1"/>
                      </a:solidFill>
                      <a:prstDash val="solid"/>
                      <a:round/>
                      <a:headEnd type="none" w="med" len="med"/>
                      <a:tailEnd type="none" w="med" len="med"/>
                    </a:lnL>
                    <a:lnR cap="flat">
                      <a:noFill/>
                    </a:lnR>
                    <a:lnT>
                      <a:noFill/>
                    </a:lnT>
                    <a:lnB cap="flat">
                      <a:noFill/>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Summary</a:t>
            </a:r>
            <a:endParaRPr lang="en-GB"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GB" b="1" dirty="0" smtClean="0">
                <a:solidFill>
                  <a:srgbClr val="0066FF"/>
                </a:solidFill>
              </a:rPr>
              <a:t>What is meant by ‘modern (public services)?</a:t>
            </a:r>
          </a:p>
          <a:p>
            <a:pPr>
              <a:buNone/>
            </a:pPr>
            <a:endParaRPr lang="en-GB" b="1" dirty="0" smtClean="0">
              <a:solidFill>
                <a:srgbClr val="0066FF"/>
              </a:solidFill>
            </a:endParaRPr>
          </a:p>
          <a:p>
            <a:pPr>
              <a:buFontTx/>
              <a:buChar char="-"/>
            </a:pPr>
            <a:r>
              <a:rPr lang="en-GB" dirty="0" smtClean="0"/>
              <a:t>Of the time</a:t>
            </a:r>
          </a:p>
          <a:p>
            <a:pPr>
              <a:buFontTx/>
              <a:buChar char="-"/>
            </a:pPr>
            <a:r>
              <a:rPr lang="en-GB" dirty="0" smtClean="0"/>
              <a:t>Different times</a:t>
            </a:r>
          </a:p>
          <a:p>
            <a:pPr>
              <a:buNone/>
            </a:pPr>
            <a:endParaRPr lang="en-GB" dirty="0" smtClean="0"/>
          </a:p>
          <a:p>
            <a:r>
              <a:rPr lang="en-GB" b="1" dirty="0" smtClean="0">
                <a:solidFill>
                  <a:srgbClr val="0066FF"/>
                </a:solidFill>
              </a:rPr>
              <a:t>How might the modern connect to employment relations?</a:t>
            </a:r>
          </a:p>
          <a:p>
            <a:pPr>
              <a:buNone/>
            </a:pPr>
            <a:endParaRPr lang="en-GB" b="1" dirty="0" smtClean="0">
              <a:solidFill>
                <a:srgbClr val="0066FF"/>
              </a:solidFill>
            </a:endParaRPr>
          </a:p>
          <a:p>
            <a:pPr>
              <a:buFontTx/>
              <a:buChar char="-"/>
            </a:pPr>
            <a:r>
              <a:rPr lang="en-GB" dirty="0" smtClean="0"/>
              <a:t>Interface between ER/PM</a:t>
            </a:r>
          </a:p>
          <a:p>
            <a:pPr>
              <a:buFontTx/>
              <a:buChar char="-"/>
            </a:pPr>
            <a:r>
              <a:rPr lang="en-GB" dirty="0" smtClean="0"/>
              <a:t>Closer links between disciplines</a:t>
            </a:r>
          </a:p>
          <a:p>
            <a:pPr>
              <a:buNone/>
            </a:pPr>
            <a:endParaRPr lang="en-GB" dirty="0" smtClean="0"/>
          </a:p>
          <a:p>
            <a:r>
              <a:rPr lang="en-GB" b="1" dirty="0" smtClean="0">
                <a:solidFill>
                  <a:srgbClr val="0066FF"/>
                </a:solidFill>
              </a:rPr>
              <a:t>How has this connection played itself out in practice?</a:t>
            </a:r>
          </a:p>
          <a:p>
            <a:pPr>
              <a:buNone/>
            </a:pPr>
            <a:endParaRPr lang="en-GB" b="1" dirty="0" smtClean="0">
              <a:solidFill>
                <a:srgbClr val="0066FF"/>
              </a:solidFill>
            </a:endParaRPr>
          </a:p>
          <a:p>
            <a:pPr>
              <a:buNone/>
            </a:pPr>
            <a:r>
              <a:rPr lang="en-GB" b="1" dirty="0" smtClean="0">
                <a:solidFill>
                  <a:srgbClr val="0066FF"/>
                </a:solidFill>
              </a:rPr>
              <a:t>- </a:t>
            </a:r>
            <a:r>
              <a:rPr lang="en-GB" dirty="0" smtClean="0"/>
              <a:t>New Labour and Work Relations: A Failed Experiment?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Lamming (2003): LB Brent Social Services</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Recruitment Difficulties</a:t>
            </a:r>
          </a:p>
          <a:p>
            <a:r>
              <a:rPr lang="en-GB" dirty="0" smtClean="0"/>
              <a:t>Uncompetitive Salaries</a:t>
            </a:r>
          </a:p>
          <a:p>
            <a:r>
              <a:rPr lang="en-GB" dirty="0" smtClean="0"/>
              <a:t>Agency Staff</a:t>
            </a:r>
          </a:p>
          <a:p>
            <a:r>
              <a:rPr lang="en-GB" dirty="0" smtClean="0"/>
              <a:t>Poor Inductions</a:t>
            </a:r>
          </a:p>
          <a:p>
            <a:r>
              <a:rPr lang="en-GB" dirty="0" smtClean="0"/>
              <a:t>Supervision and Monitoring</a:t>
            </a:r>
          </a:p>
          <a:p>
            <a:r>
              <a:rPr lang="en-GB" dirty="0" smtClean="0"/>
              <a:t>Workload</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New Labour: Modernising Government, Cabinet Office, 1999</a:t>
            </a:r>
            <a:endParaRPr lang="en-GB" b="1" dirty="0">
              <a:solidFill>
                <a:srgbClr val="FF0000"/>
              </a:solidFill>
            </a:endParaRPr>
          </a:p>
        </p:txBody>
      </p:sp>
      <p:sp>
        <p:nvSpPr>
          <p:cNvPr id="3" name="Content Placeholder 2"/>
          <p:cNvSpPr>
            <a:spLocks noGrp="1"/>
          </p:cNvSpPr>
          <p:nvPr>
            <p:ph idx="1"/>
          </p:nvPr>
        </p:nvSpPr>
        <p:spPr>
          <a:xfrm>
            <a:off x="395536" y="1916832"/>
            <a:ext cx="8229600" cy="4525963"/>
          </a:xfrm>
        </p:spPr>
        <p:txBody>
          <a:bodyPr/>
          <a:lstStyle/>
          <a:p>
            <a:pPr>
              <a:buNone/>
            </a:pPr>
            <a:r>
              <a:rPr lang="en-GB" dirty="0" smtClean="0"/>
              <a:t>Government matters. We all want it to deliver policies, programmes and services that will make us more healthy, more secure and better equipped to tackle the challenges we face. Government should improve the quality of our lives. Modernisation of government is vital if the government is to achieve this ambition.</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David Cameron, Speech of Modern Public Service, Jan. 2011</a:t>
            </a:r>
            <a:endParaRPr lang="en-GB" b="1" dirty="0">
              <a:solidFill>
                <a:srgbClr val="FF0000"/>
              </a:solidFill>
            </a:endParaRPr>
          </a:p>
        </p:txBody>
      </p:sp>
      <p:sp>
        <p:nvSpPr>
          <p:cNvPr id="4" name="TextBox 3"/>
          <p:cNvSpPr txBox="1"/>
          <p:nvPr/>
        </p:nvSpPr>
        <p:spPr>
          <a:xfrm>
            <a:off x="467544" y="2420888"/>
            <a:ext cx="8173841" cy="1569660"/>
          </a:xfrm>
          <a:prstGeom prst="rect">
            <a:avLst/>
          </a:prstGeom>
          <a:noFill/>
        </p:spPr>
        <p:txBody>
          <a:bodyPr wrap="none" rtlCol="0">
            <a:spAutoFit/>
          </a:bodyPr>
          <a:lstStyle/>
          <a:p>
            <a:r>
              <a:rPr lang="en-GB" sz="3200" dirty="0" smtClean="0"/>
              <a:t>I want one of the great achievements of this</a:t>
            </a:r>
          </a:p>
          <a:p>
            <a:r>
              <a:rPr lang="en-GB" sz="3200" dirty="0" smtClean="0"/>
              <a:t>Government to be the complete modernisation</a:t>
            </a:r>
          </a:p>
          <a:p>
            <a:r>
              <a:rPr lang="en-GB" sz="3200" dirty="0" smtClean="0"/>
              <a:t>of our public services</a:t>
            </a:r>
            <a:endParaRPr lang="en-GB"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Questions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What is meant by ‘modern (public services)’?</a:t>
            </a:r>
          </a:p>
          <a:p>
            <a:endParaRPr lang="en-GB" dirty="0" smtClean="0"/>
          </a:p>
          <a:p>
            <a:r>
              <a:rPr lang="en-GB" dirty="0" smtClean="0"/>
              <a:t>How might the modern connect to employment relations?</a:t>
            </a:r>
          </a:p>
          <a:p>
            <a:endParaRPr lang="en-GB" dirty="0" smtClean="0"/>
          </a:p>
          <a:p>
            <a:r>
              <a:rPr lang="en-GB" dirty="0" smtClean="0"/>
              <a:t>How has this connection played itself out in practice?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Structure</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A Traditional Approach</a:t>
            </a:r>
          </a:p>
          <a:p>
            <a:endParaRPr lang="en-GB" dirty="0" smtClean="0"/>
          </a:p>
          <a:p>
            <a:r>
              <a:rPr lang="en-GB" dirty="0" smtClean="0"/>
              <a:t>A ‘New’ Framework</a:t>
            </a:r>
          </a:p>
          <a:p>
            <a:endParaRPr lang="en-GB" dirty="0" smtClean="0"/>
          </a:p>
          <a:p>
            <a:r>
              <a:rPr lang="en-GB" dirty="0" smtClean="0"/>
              <a:t>The Framework in Action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noAutofit/>
          </a:bodyPr>
          <a:lstStyle/>
          <a:p>
            <a:r>
              <a:rPr lang="en-GB" sz="6000" b="1" dirty="0" smtClean="0"/>
              <a:t>A Traditional Approach</a:t>
            </a:r>
            <a:endParaRPr lang="en-GB" sz="6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8229600" cy="1143000"/>
          </a:xfrm>
        </p:spPr>
        <p:txBody>
          <a:bodyPr/>
          <a:lstStyle/>
          <a:p>
            <a:r>
              <a:rPr lang="en-GB" b="1" dirty="0" smtClean="0">
                <a:solidFill>
                  <a:srgbClr val="FF0000"/>
                </a:solidFill>
              </a:rPr>
              <a:t>The Public Sector</a:t>
            </a:r>
            <a:endParaRPr lang="en-GB" b="1" dirty="0">
              <a:solidFill>
                <a:srgbClr val="FF0000"/>
              </a:solidFill>
            </a:endParaRPr>
          </a:p>
        </p:txBody>
      </p:sp>
      <p:sp>
        <p:nvSpPr>
          <p:cNvPr id="4" name="TextBox 3"/>
          <p:cNvSpPr txBox="1"/>
          <p:nvPr/>
        </p:nvSpPr>
        <p:spPr>
          <a:xfrm>
            <a:off x="3491880" y="836712"/>
            <a:ext cx="2069797" cy="923330"/>
          </a:xfrm>
          <a:prstGeom prst="rect">
            <a:avLst/>
          </a:prstGeom>
          <a:noFill/>
        </p:spPr>
        <p:txBody>
          <a:bodyPr wrap="none" rtlCol="0">
            <a:spAutoFit/>
          </a:bodyPr>
          <a:lstStyle/>
          <a:p>
            <a:r>
              <a:rPr lang="en-GB" b="1" dirty="0" smtClean="0">
                <a:solidFill>
                  <a:srgbClr val="0000FF"/>
                </a:solidFill>
              </a:rPr>
              <a:t>Role of government</a:t>
            </a:r>
          </a:p>
          <a:p>
            <a:r>
              <a:rPr lang="en-GB" b="1" dirty="0" smtClean="0">
                <a:solidFill>
                  <a:srgbClr val="0000FF"/>
                </a:solidFill>
              </a:rPr>
              <a:t>in delivering good </a:t>
            </a:r>
          </a:p>
          <a:p>
            <a:r>
              <a:rPr lang="en-GB" b="1" dirty="0" smtClean="0">
                <a:solidFill>
                  <a:srgbClr val="0000FF"/>
                </a:solidFill>
              </a:rPr>
              <a:t>&amp; services</a:t>
            </a:r>
            <a:endParaRPr lang="en-GB" b="1" dirty="0">
              <a:solidFill>
                <a:srgbClr val="0000FF"/>
              </a:solidFill>
            </a:endParaRPr>
          </a:p>
        </p:txBody>
      </p:sp>
      <p:sp>
        <p:nvSpPr>
          <p:cNvPr id="5" name="TextBox 4"/>
          <p:cNvSpPr txBox="1"/>
          <p:nvPr/>
        </p:nvSpPr>
        <p:spPr>
          <a:xfrm>
            <a:off x="0" y="3501008"/>
            <a:ext cx="2789866" cy="923330"/>
          </a:xfrm>
          <a:prstGeom prst="rect">
            <a:avLst/>
          </a:prstGeom>
          <a:noFill/>
        </p:spPr>
        <p:txBody>
          <a:bodyPr wrap="none" rtlCol="0">
            <a:spAutoFit/>
          </a:bodyPr>
          <a:lstStyle/>
          <a:p>
            <a:r>
              <a:rPr lang="en-GB" b="1" dirty="0" smtClean="0"/>
              <a:t>Directly funded&amp; provided:</a:t>
            </a:r>
            <a:endParaRPr lang="en-GB" b="1" dirty="0" smtClean="0"/>
          </a:p>
          <a:p>
            <a:pPr>
              <a:buFont typeface="Arial" charset="0"/>
              <a:buChar char="•"/>
            </a:pPr>
            <a:r>
              <a:rPr lang="en-GB" b="1" dirty="0" smtClean="0"/>
              <a:t>Public sector</a:t>
            </a:r>
          </a:p>
          <a:p>
            <a:endParaRPr lang="en-GB" dirty="0"/>
          </a:p>
        </p:txBody>
      </p:sp>
      <p:sp>
        <p:nvSpPr>
          <p:cNvPr id="6" name="TextBox 5"/>
          <p:cNvSpPr txBox="1"/>
          <p:nvPr/>
        </p:nvSpPr>
        <p:spPr>
          <a:xfrm>
            <a:off x="3995936" y="3501008"/>
            <a:ext cx="2129557" cy="923330"/>
          </a:xfrm>
          <a:prstGeom prst="rect">
            <a:avLst/>
          </a:prstGeom>
          <a:noFill/>
        </p:spPr>
        <p:txBody>
          <a:bodyPr wrap="none" rtlCol="0">
            <a:spAutoFit/>
          </a:bodyPr>
          <a:lstStyle/>
          <a:p>
            <a:r>
              <a:rPr lang="en-GB" b="1" dirty="0" smtClean="0"/>
              <a:t>Directly </a:t>
            </a:r>
            <a:r>
              <a:rPr lang="en-GB" b="1" dirty="0" smtClean="0"/>
              <a:t>funded</a:t>
            </a:r>
            <a:endParaRPr lang="en-GB" b="1" dirty="0" smtClean="0"/>
          </a:p>
          <a:p>
            <a:pPr>
              <a:buFont typeface="Arial" charset="0"/>
              <a:buChar char="•"/>
            </a:pPr>
            <a:r>
              <a:rPr lang="en-GB" b="1" dirty="0" smtClean="0"/>
              <a:t>Private sector</a:t>
            </a:r>
          </a:p>
          <a:p>
            <a:pPr>
              <a:buFont typeface="Arial" charset="0"/>
              <a:buChar char="•"/>
            </a:pPr>
            <a:r>
              <a:rPr lang="en-GB" b="1" dirty="0" smtClean="0"/>
              <a:t>Independent sector</a:t>
            </a:r>
            <a:endParaRPr lang="en-GB" b="1" dirty="0"/>
          </a:p>
        </p:txBody>
      </p:sp>
      <p:sp>
        <p:nvSpPr>
          <p:cNvPr id="7" name="TextBox 6"/>
          <p:cNvSpPr txBox="1"/>
          <p:nvPr/>
        </p:nvSpPr>
        <p:spPr>
          <a:xfrm>
            <a:off x="6948264" y="3645024"/>
            <a:ext cx="2154436" cy="646331"/>
          </a:xfrm>
          <a:prstGeom prst="rect">
            <a:avLst/>
          </a:prstGeom>
          <a:noFill/>
        </p:spPr>
        <p:txBody>
          <a:bodyPr wrap="none" rtlCol="0">
            <a:spAutoFit/>
          </a:bodyPr>
          <a:lstStyle/>
          <a:p>
            <a:r>
              <a:rPr lang="en-GB" b="1" dirty="0" smtClean="0"/>
              <a:t>Neither directly</a:t>
            </a:r>
          </a:p>
          <a:p>
            <a:r>
              <a:rPr lang="en-GB" b="1" dirty="0" smtClean="0"/>
              <a:t>f</a:t>
            </a:r>
            <a:r>
              <a:rPr lang="en-GB" b="1" dirty="0" smtClean="0"/>
              <a:t>unded nor provided</a:t>
            </a:r>
            <a:endParaRPr lang="en-GB" b="1" dirty="0" smtClean="0"/>
          </a:p>
        </p:txBody>
      </p:sp>
      <p:sp>
        <p:nvSpPr>
          <p:cNvPr id="12" name="TextBox 11"/>
          <p:cNvSpPr txBox="1"/>
          <p:nvPr/>
        </p:nvSpPr>
        <p:spPr>
          <a:xfrm>
            <a:off x="6444208" y="2204864"/>
            <a:ext cx="1217256" cy="369332"/>
          </a:xfrm>
          <a:prstGeom prst="rect">
            <a:avLst/>
          </a:prstGeom>
          <a:noFill/>
        </p:spPr>
        <p:txBody>
          <a:bodyPr wrap="none" rtlCol="0">
            <a:spAutoFit/>
          </a:bodyPr>
          <a:lstStyle/>
          <a:p>
            <a:r>
              <a:rPr lang="en-GB" b="1" dirty="0" smtClean="0"/>
              <a:t>Ideological</a:t>
            </a:r>
            <a:endParaRPr lang="en-GB" b="1" dirty="0"/>
          </a:p>
        </p:txBody>
      </p:sp>
      <p:sp>
        <p:nvSpPr>
          <p:cNvPr id="13" name="TextBox 12"/>
          <p:cNvSpPr txBox="1"/>
          <p:nvPr/>
        </p:nvSpPr>
        <p:spPr>
          <a:xfrm>
            <a:off x="1115616" y="2276872"/>
            <a:ext cx="979242" cy="369332"/>
          </a:xfrm>
          <a:prstGeom prst="rect">
            <a:avLst/>
          </a:prstGeom>
          <a:noFill/>
        </p:spPr>
        <p:txBody>
          <a:bodyPr wrap="none" rtlCol="0">
            <a:spAutoFit/>
          </a:bodyPr>
          <a:lstStyle/>
          <a:p>
            <a:r>
              <a:rPr lang="en-GB" b="1" dirty="0" smtClean="0"/>
              <a:t>Rational</a:t>
            </a:r>
            <a:endParaRPr lang="en-GB" b="1" dirty="0"/>
          </a:p>
        </p:txBody>
      </p:sp>
      <p:cxnSp>
        <p:nvCxnSpPr>
          <p:cNvPr id="15" name="Straight Arrow Connector 14"/>
          <p:cNvCxnSpPr/>
          <p:nvPr/>
        </p:nvCxnSpPr>
        <p:spPr>
          <a:xfrm rot="10800000" flipV="1">
            <a:off x="2411760" y="1772816"/>
            <a:ext cx="936104" cy="36004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36096" y="1700808"/>
            <a:ext cx="864096" cy="50405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131840" y="2420888"/>
            <a:ext cx="2592288" cy="1588"/>
          </a:xfrm>
          <a:prstGeom prst="straightConnector1">
            <a:avLst/>
          </a:prstGeom>
          <a:ln>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51520" y="2996952"/>
            <a:ext cx="1125693" cy="369332"/>
          </a:xfrm>
          <a:prstGeom prst="rect">
            <a:avLst/>
          </a:prstGeom>
          <a:noFill/>
        </p:spPr>
        <p:txBody>
          <a:bodyPr wrap="none" rtlCol="0">
            <a:spAutoFit/>
          </a:bodyPr>
          <a:lstStyle/>
          <a:p>
            <a:r>
              <a:rPr lang="en-GB" b="1" i="1" dirty="0" smtClean="0"/>
              <a:t>BIG STATE</a:t>
            </a:r>
            <a:endParaRPr lang="en-GB" b="1" i="1" dirty="0"/>
          </a:p>
        </p:txBody>
      </p:sp>
      <p:sp>
        <p:nvSpPr>
          <p:cNvPr id="24" name="TextBox 23"/>
          <p:cNvSpPr txBox="1"/>
          <p:nvPr/>
        </p:nvSpPr>
        <p:spPr>
          <a:xfrm>
            <a:off x="7236296" y="2996952"/>
            <a:ext cx="1433469" cy="369332"/>
          </a:xfrm>
          <a:prstGeom prst="rect">
            <a:avLst/>
          </a:prstGeom>
          <a:noFill/>
        </p:spPr>
        <p:txBody>
          <a:bodyPr wrap="none" rtlCol="0">
            <a:spAutoFit/>
          </a:bodyPr>
          <a:lstStyle/>
          <a:p>
            <a:r>
              <a:rPr lang="en-GB" b="1" i="1" dirty="0" smtClean="0"/>
              <a:t>SMALL STATE</a:t>
            </a:r>
            <a:endParaRPr lang="en-GB" b="1" i="1" dirty="0"/>
          </a:p>
        </p:txBody>
      </p:sp>
      <p:cxnSp>
        <p:nvCxnSpPr>
          <p:cNvPr id="26" name="Straight Connector 25"/>
          <p:cNvCxnSpPr/>
          <p:nvPr/>
        </p:nvCxnSpPr>
        <p:spPr>
          <a:xfrm rot="5400000">
            <a:off x="4283968" y="2852936"/>
            <a:ext cx="57606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403648" y="3140968"/>
            <a:ext cx="5760640" cy="1588"/>
          </a:xfrm>
          <a:prstGeom prst="straightConnector1">
            <a:avLst/>
          </a:prstGeom>
          <a:ln w="38100">
            <a:solidFill>
              <a:schemeClr val="accent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67544" y="5380672"/>
            <a:ext cx="4572000" cy="1477328"/>
          </a:xfrm>
          <a:prstGeom prst="rect">
            <a:avLst/>
          </a:prstGeom>
        </p:spPr>
        <p:txBody>
          <a:bodyPr>
            <a:spAutoFit/>
          </a:bodyPr>
          <a:lstStyle/>
          <a:p>
            <a:r>
              <a:rPr lang="en-GB" b="1" dirty="0" smtClean="0">
                <a:solidFill>
                  <a:srgbClr val="00B050"/>
                </a:solidFill>
              </a:rPr>
              <a:t>Law making</a:t>
            </a:r>
          </a:p>
          <a:p>
            <a:r>
              <a:rPr lang="en-GB" b="1" dirty="0" smtClean="0">
                <a:solidFill>
                  <a:srgbClr val="00B050"/>
                </a:solidFill>
              </a:rPr>
              <a:t>Enforcement</a:t>
            </a:r>
          </a:p>
          <a:p>
            <a:r>
              <a:rPr lang="en-GB" b="1" dirty="0" smtClean="0">
                <a:solidFill>
                  <a:srgbClr val="00B050"/>
                </a:solidFill>
              </a:rPr>
              <a:t>Defence</a:t>
            </a:r>
          </a:p>
          <a:p>
            <a:r>
              <a:rPr lang="en-GB" b="1" dirty="0" smtClean="0">
                <a:solidFill>
                  <a:srgbClr val="00B050"/>
                </a:solidFill>
              </a:rPr>
              <a:t>Emergency </a:t>
            </a:r>
          </a:p>
          <a:p>
            <a:endParaRPr lang="en-GB" dirty="0"/>
          </a:p>
        </p:txBody>
      </p:sp>
      <p:sp>
        <p:nvSpPr>
          <p:cNvPr id="20" name="Rectangle 19"/>
          <p:cNvSpPr/>
          <p:nvPr/>
        </p:nvSpPr>
        <p:spPr>
          <a:xfrm>
            <a:off x="2555776" y="5589240"/>
            <a:ext cx="4572000" cy="923330"/>
          </a:xfrm>
          <a:prstGeom prst="rect">
            <a:avLst/>
          </a:prstGeom>
        </p:spPr>
        <p:txBody>
          <a:bodyPr>
            <a:spAutoFit/>
          </a:bodyPr>
          <a:lstStyle/>
          <a:p>
            <a:r>
              <a:rPr lang="en-GB" b="1" dirty="0" smtClean="0">
                <a:solidFill>
                  <a:srgbClr val="00B050"/>
                </a:solidFill>
              </a:rPr>
              <a:t>Welfare benefits</a:t>
            </a:r>
          </a:p>
          <a:p>
            <a:r>
              <a:rPr lang="en-GB" b="1" dirty="0" smtClean="0">
                <a:solidFill>
                  <a:srgbClr val="00B050"/>
                </a:solidFill>
              </a:rPr>
              <a:t>Education</a:t>
            </a:r>
          </a:p>
          <a:p>
            <a:r>
              <a:rPr lang="en-GB" b="1" dirty="0" smtClean="0">
                <a:solidFill>
                  <a:srgbClr val="00B050"/>
                </a:solidFill>
              </a:rPr>
              <a:t>Environment</a:t>
            </a:r>
            <a:endParaRPr lang="en-GB" b="1" dirty="0">
              <a:solidFill>
                <a:srgbClr val="00B050"/>
              </a:solidFill>
            </a:endParaRPr>
          </a:p>
        </p:txBody>
      </p:sp>
      <p:sp>
        <p:nvSpPr>
          <p:cNvPr id="21" name="Rectangle 20"/>
          <p:cNvSpPr/>
          <p:nvPr/>
        </p:nvSpPr>
        <p:spPr>
          <a:xfrm>
            <a:off x="4572000" y="5661248"/>
            <a:ext cx="4572000" cy="646331"/>
          </a:xfrm>
          <a:prstGeom prst="rect">
            <a:avLst/>
          </a:prstGeom>
        </p:spPr>
        <p:txBody>
          <a:bodyPr>
            <a:spAutoFit/>
          </a:bodyPr>
          <a:lstStyle/>
          <a:p>
            <a:r>
              <a:rPr lang="en-GB" b="1" dirty="0" smtClean="0">
                <a:solidFill>
                  <a:srgbClr val="00B050"/>
                </a:solidFill>
              </a:rPr>
              <a:t>Health</a:t>
            </a:r>
          </a:p>
          <a:p>
            <a:r>
              <a:rPr lang="en-GB" b="1" dirty="0" smtClean="0">
                <a:solidFill>
                  <a:srgbClr val="00B050"/>
                </a:solidFill>
              </a:rPr>
              <a:t>Social Care</a:t>
            </a:r>
            <a:endParaRPr lang="en-GB" b="1" dirty="0">
              <a:solidFill>
                <a:srgbClr val="00B050"/>
              </a:solidFill>
            </a:endParaRPr>
          </a:p>
        </p:txBody>
      </p:sp>
      <p:sp>
        <p:nvSpPr>
          <p:cNvPr id="23" name="Rectangle 22"/>
          <p:cNvSpPr/>
          <p:nvPr/>
        </p:nvSpPr>
        <p:spPr>
          <a:xfrm>
            <a:off x="6084168" y="5589240"/>
            <a:ext cx="4572000" cy="923330"/>
          </a:xfrm>
          <a:prstGeom prst="rect">
            <a:avLst/>
          </a:prstGeom>
        </p:spPr>
        <p:txBody>
          <a:bodyPr>
            <a:spAutoFit/>
          </a:bodyPr>
          <a:lstStyle/>
          <a:p>
            <a:r>
              <a:rPr lang="en-GB" b="1" dirty="0" smtClean="0">
                <a:solidFill>
                  <a:srgbClr val="00B050"/>
                </a:solidFill>
              </a:rPr>
              <a:t>Rail</a:t>
            </a:r>
          </a:p>
          <a:p>
            <a:r>
              <a:rPr lang="en-GB" b="1" dirty="0" smtClean="0">
                <a:solidFill>
                  <a:srgbClr val="00B050"/>
                </a:solidFill>
              </a:rPr>
              <a:t>Utilities</a:t>
            </a:r>
          </a:p>
          <a:p>
            <a:r>
              <a:rPr lang="en-GB" b="1" dirty="0" smtClean="0">
                <a:solidFill>
                  <a:srgbClr val="00B050"/>
                </a:solidFill>
              </a:rPr>
              <a:t>Housing</a:t>
            </a:r>
            <a:endParaRPr lang="en-GB" b="1" dirty="0">
              <a:solidFill>
                <a:srgbClr val="00B050"/>
              </a:solidFill>
            </a:endParaRPr>
          </a:p>
        </p:txBody>
      </p:sp>
      <p:sp>
        <p:nvSpPr>
          <p:cNvPr id="25" name="Rectangle 24"/>
          <p:cNvSpPr/>
          <p:nvPr/>
        </p:nvSpPr>
        <p:spPr>
          <a:xfrm>
            <a:off x="7668344" y="5805264"/>
            <a:ext cx="989758" cy="369332"/>
          </a:xfrm>
          <a:prstGeom prst="rect">
            <a:avLst/>
          </a:prstGeom>
        </p:spPr>
        <p:txBody>
          <a:bodyPr wrap="none">
            <a:spAutoFit/>
          </a:bodyPr>
          <a:lstStyle/>
          <a:p>
            <a:r>
              <a:rPr lang="en-GB" b="1" dirty="0" smtClean="0">
                <a:solidFill>
                  <a:srgbClr val="00B050"/>
                </a:solidFill>
              </a:rPr>
              <a:t>Others ?</a:t>
            </a:r>
            <a:endParaRPr lang="en-GB" b="1" dirty="0">
              <a:solidFill>
                <a:srgbClr val="00B050"/>
              </a:solidFill>
            </a:endParaRPr>
          </a:p>
        </p:txBody>
      </p:sp>
      <p:sp>
        <p:nvSpPr>
          <p:cNvPr id="28" name="Rounded Rectangle 27"/>
          <p:cNvSpPr/>
          <p:nvPr/>
        </p:nvSpPr>
        <p:spPr>
          <a:xfrm>
            <a:off x="395536" y="5373216"/>
            <a:ext cx="8568952" cy="14401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ight Arrow 30"/>
          <p:cNvSpPr/>
          <p:nvPr/>
        </p:nvSpPr>
        <p:spPr>
          <a:xfrm rot="13605190">
            <a:off x="2684537" y="4637857"/>
            <a:ext cx="76067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ight Arrow 31"/>
          <p:cNvSpPr/>
          <p:nvPr/>
        </p:nvSpPr>
        <p:spPr>
          <a:xfrm rot="16200000">
            <a:off x="4505989" y="4575131"/>
            <a:ext cx="76067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ight Arrow 33"/>
          <p:cNvSpPr/>
          <p:nvPr/>
        </p:nvSpPr>
        <p:spPr>
          <a:xfrm rot="18475369">
            <a:off x="6632791" y="4643746"/>
            <a:ext cx="76067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0" y="2708920"/>
            <a:ext cx="2880320" cy="21602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3563888" y="2636912"/>
            <a:ext cx="3168352" cy="23042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Left-Right Arrow 32"/>
          <p:cNvSpPr/>
          <p:nvPr/>
        </p:nvSpPr>
        <p:spPr>
          <a:xfrm>
            <a:off x="2555776" y="3573016"/>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7" grpId="0" animBg="1"/>
      <p:bldP spid="3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1215</Words>
  <Application>Microsoft Office PowerPoint</Application>
  <PresentationFormat>On-screen Show (4:3)</PresentationFormat>
  <Paragraphs>443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The Modernisation of the Public Services and Employment Relations</vt:lpstr>
      <vt:lpstr>Slide 2</vt:lpstr>
      <vt:lpstr>Lamming (2003): LB Brent Social Services</vt:lpstr>
      <vt:lpstr>New Labour: Modernising Government, Cabinet Office, 1999</vt:lpstr>
      <vt:lpstr>David Cameron, Speech of Modern Public Service, Jan. 2011</vt:lpstr>
      <vt:lpstr>Questions</vt:lpstr>
      <vt:lpstr>Structure</vt:lpstr>
      <vt:lpstr>A Traditional Approach</vt:lpstr>
      <vt:lpstr>The Public Sector</vt:lpstr>
      <vt:lpstr>UK Public Sector Employment (‘000)</vt:lpstr>
      <vt:lpstr>The Public Sector Employer: Distinctive?</vt:lpstr>
      <vt:lpstr>Profiles of Public and Private Sector Workers (Audit Commission, 2001)</vt:lpstr>
      <vt:lpstr>The Public Sector Employer: Distinctive?</vt:lpstr>
      <vt:lpstr>A ‘New’ Framework</vt:lpstr>
      <vt:lpstr>Slide 15</vt:lpstr>
      <vt:lpstr>ER &amp; Public Management</vt:lpstr>
      <vt:lpstr>Blair (2010)</vt:lpstr>
      <vt:lpstr>Framework in Action</vt:lpstr>
      <vt:lpstr>Work Relations as a Key ER Domain</vt:lpstr>
      <vt:lpstr>New Labour Modernization &amp; Work Relations</vt:lpstr>
      <vt:lpstr>Professions: From Knave to Pawn?</vt:lpstr>
      <vt:lpstr>Work Roles</vt:lpstr>
      <vt:lpstr>New Ways of Working</vt:lpstr>
      <vt:lpstr>New Actors: Service Users</vt:lpstr>
      <vt:lpstr>Supportive Infrastructure</vt:lpstr>
      <vt:lpstr>ER &amp; Public Management</vt:lpstr>
      <vt:lpstr>Summary</vt:lpstr>
    </vt:vector>
  </TitlesOfParts>
  <Company>King's College London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Modernisation of the Public Services and Employment Relations</dc:title>
  <dc:creator>K1211048</dc:creator>
  <cp:lastModifiedBy>K1211048</cp:lastModifiedBy>
  <cp:revision>46</cp:revision>
  <dcterms:created xsi:type="dcterms:W3CDTF">2013-01-17T08:59:23Z</dcterms:created>
  <dcterms:modified xsi:type="dcterms:W3CDTF">2013-01-24T12:15:06Z</dcterms:modified>
</cp:coreProperties>
</file>