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256" r:id="rId2"/>
    <p:sldId id="342" r:id="rId3"/>
    <p:sldId id="361" r:id="rId4"/>
    <p:sldId id="317" r:id="rId5"/>
    <p:sldId id="359" r:id="rId6"/>
    <p:sldId id="337" r:id="rId7"/>
    <p:sldId id="265" r:id="rId8"/>
    <p:sldId id="266" r:id="rId9"/>
    <p:sldId id="268" r:id="rId10"/>
    <p:sldId id="300" r:id="rId11"/>
    <p:sldId id="358" r:id="rId12"/>
    <p:sldId id="269" r:id="rId13"/>
    <p:sldId id="343" r:id="rId14"/>
    <p:sldId id="273" r:id="rId15"/>
    <p:sldId id="283" r:id="rId16"/>
    <p:sldId id="346" r:id="rId17"/>
    <p:sldId id="360" r:id="rId18"/>
    <p:sldId id="275" r:id="rId19"/>
    <p:sldId id="357" r:id="rId20"/>
    <p:sldId id="356" r:id="rId21"/>
    <p:sldId id="276" r:id="rId22"/>
    <p:sldId id="320" r:id="rId23"/>
    <p:sldId id="348" r:id="rId24"/>
    <p:sldId id="280" r:id="rId25"/>
    <p:sldId id="349" r:id="rId26"/>
    <p:sldId id="347" r:id="rId27"/>
    <p:sldId id="363" r:id="rId28"/>
    <p:sldId id="364" r:id="rId29"/>
  </p:sldIdLst>
  <p:sldSz cx="9144000" cy="6858000" type="screen4x3"/>
  <p:notesSz cx="6735763" cy="9866313"/>
  <p:defaultTextStyle>
    <a:defPPr>
      <a:defRPr lang="en-GB"/>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862108124682614E-2"/>
          <c:y val="3.0735024732402898E-2"/>
          <c:w val="0.92897386750502664"/>
          <c:h val="0.86285754906531797"/>
        </c:manualLayout>
      </c:layout>
      <c:barChart>
        <c:barDir val="col"/>
        <c:grouping val="clustered"/>
        <c:varyColors val="0"/>
        <c:ser>
          <c:idx val="0"/>
          <c:order val="0"/>
          <c:spPr>
            <a:solidFill>
              <a:schemeClr val="tx1"/>
            </a:solidFill>
          </c:spPr>
          <c:invertIfNegative val="0"/>
          <c:cat>
            <c:strRef>
              <c:f>Sheet1!$A$2:$A$6</c:f>
              <c:strCache>
                <c:ptCount val="5"/>
                <c:pt idx="0">
                  <c:v>Excellent</c:v>
                </c:pt>
                <c:pt idx="1">
                  <c:v>Very good</c:v>
                </c:pt>
                <c:pt idx="2">
                  <c:v>Achieves standards</c:v>
                </c:pt>
                <c:pt idx="3">
                  <c:v>Development needed</c:v>
                </c:pt>
                <c:pt idx="4">
                  <c:v>Unsatisfactory</c:v>
                </c:pt>
              </c:strCache>
            </c:strRef>
          </c:cat>
          <c:val>
            <c:numRef>
              <c:f>Sheet1!$B$2:$B$6</c:f>
              <c:numCache>
                <c:formatCode>General</c:formatCode>
                <c:ptCount val="5"/>
                <c:pt idx="0">
                  <c:v>1.9</c:v>
                </c:pt>
                <c:pt idx="1">
                  <c:v>16.600000000000001</c:v>
                </c:pt>
                <c:pt idx="2">
                  <c:v>60.7</c:v>
                </c:pt>
                <c:pt idx="3">
                  <c:v>18.8</c:v>
                </c:pt>
                <c:pt idx="4">
                  <c:v>2</c:v>
                </c:pt>
              </c:numCache>
            </c:numRef>
          </c:val>
        </c:ser>
        <c:dLbls>
          <c:showLegendKey val="0"/>
          <c:showVal val="0"/>
          <c:showCatName val="0"/>
          <c:showSerName val="0"/>
          <c:showPercent val="0"/>
          <c:showBubbleSize val="0"/>
        </c:dLbls>
        <c:gapWidth val="150"/>
        <c:axId val="99601408"/>
        <c:axId val="101864192"/>
      </c:barChart>
      <c:catAx>
        <c:axId val="99601408"/>
        <c:scaling>
          <c:orientation val="minMax"/>
        </c:scaling>
        <c:delete val="0"/>
        <c:axPos val="b"/>
        <c:majorTickMark val="out"/>
        <c:minorTickMark val="none"/>
        <c:tickLblPos val="nextTo"/>
        <c:txPr>
          <a:bodyPr/>
          <a:lstStyle/>
          <a:p>
            <a:pPr>
              <a:defRPr sz="1050" baseline="0"/>
            </a:pPr>
            <a:endParaRPr lang="en-US"/>
          </a:p>
        </c:txPr>
        <c:crossAx val="101864192"/>
        <c:crosses val="autoZero"/>
        <c:auto val="1"/>
        <c:lblAlgn val="ctr"/>
        <c:lblOffset val="100"/>
        <c:noMultiLvlLbl val="0"/>
      </c:catAx>
      <c:valAx>
        <c:axId val="101864192"/>
        <c:scaling>
          <c:orientation val="minMax"/>
        </c:scaling>
        <c:delete val="0"/>
        <c:axPos val="l"/>
        <c:majorGridlines/>
        <c:numFmt formatCode="General" sourceLinked="1"/>
        <c:majorTickMark val="out"/>
        <c:minorTickMark val="none"/>
        <c:tickLblPos val="nextTo"/>
        <c:crossAx val="99601408"/>
        <c:crosses val="autoZero"/>
        <c:crossBetween val="between"/>
      </c:valAx>
      <c:spPr>
        <a:noFill/>
        <a:ln w="25400">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DC219B-94D1-4046-97EB-D4FC2067DF5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52173337-91F7-42E7-8E61-22A01E9C0E8D}">
      <dgm:prSet phldrT="[Text]"/>
      <dgm:spPr>
        <a:solidFill>
          <a:schemeClr val="tx2"/>
        </a:solidFill>
      </dgm:spPr>
      <dgm:t>
        <a:bodyPr/>
        <a:lstStyle/>
        <a:p>
          <a:r>
            <a:rPr lang="en-GB" dirty="0" smtClean="0"/>
            <a:t>Outsourcing/</a:t>
          </a:r>
        </a:p>
        <a:p>
          <a:r>
            <a:rPr lang="en-GB" dirty="0" err="1" smtClean="0"/>
            <a:t>Offshoring</a:t>
          </a:r>
          <a:endParaRPr lang="en-GB" dirty="0"/>
        </a:p>
      </dgm:t>
    </dgm:pt>
    <dgm:pt modelId="{5E58614A-88BA-43E4-8A02-AA151DEDCEAB}" type="parTrans" cxnId="{1F1A9279-3F76-4F5F-BAB3-6F2FFE135FBC}">
      <dgm:prSet/>
      <dgm:spPr/>
      <dgm:t>
        <a:bodyPr/>
        <a:lstStyle/>
        <a:p>
          <a:endParaRPr lang="en-GB"/>
        </a:p>
      </dgm:t>
    </dgm:pt>
    <dgm:pt modelId="{1A65DAB8-A953-4B40-8A8F-4909122E8399}" type="sibTrans" cxnId="{1F1A9279-3F76-4F5F-BAB3-6F2FFE135FBC}">
      <dgm:prSet/>
      <dgm:spPr/>
      <dgm:t>
        <a:bodyPr/>
        <a:lstStyle/>
        <a:p>
          <a:endParaRPr lang="en-GB"/>
        </a:p>
      </dgm:t>
    </dgm:pt>
    <dgm:pt modelId="{503359A6-E814-4805-A302-EEF612956513}">
      <dgm:prSet phldrT="[Text]"/>
      <dgm:spPr>
        <a:solidFill>
          <a:schemeClr val="tx1"/>
        </a:solidFill>
      </dgm:spPr>
      <dgm:t>
        <a:bodyPr/>
        <a:lstStyle/>
        <a:p>
          <a:r>
            <a:rPr lang="en-GB" dirty="0" smtClean="0"/>
            <a:t>Inferior</a:t>
          </a:r>
        </a:p>
        <a:p>
          <a:r>
            <a:rPr lang="en-GB" dirty="0" smtClean="0"/>
            <a:t>Terms and Conditions</a:t>
          </a:r>
          <a:endParaRPr lang="en-GB" dirty="0"/>
        </a:p>
      </dgm:t>
    </dgm:pt>
    <dgm:pt modelId="{F5D68D8F-E15C-4B43-81F0-0DB1EC8C41A9}" type="parTrans" cxnId="{5AA93971-4C8B-4157-B24D-8EEF7CC11CEC}">
      <dgm:prSet/>
      <dgm:spPr/>
      <dgm:t>
        <a:bodyPr/>
        <a:lstStyle/>
        <a:p>
          <a:endParaRPr lang="en-GB"/>
        </a:p>
      </dgm:t>
    </dgm:pt>
    <dgm:pt modelId="{06D5817B-3555-410A-8220-79582DCB2CA4}" type="sibTrans" cxnId="{5AA93971-4C8B-4157-B24D-8EEF7CC11CEC}">
      <dgm:prSet/>
      <dgm:spPr/>
      <dgm:t>
        <a:bodyPr/>
        <a:lstStyle/>
        <a:p>
          <a:endParaRPr lang="en-GB"/>
        </a:p>
      </dgm:t>
    </dgm:pt>
    <dgm:pt modelId="{62BD533F-49B2-48AB-82DD-D1D6592F375F}">
      <dgm:prSet phldrT="[Text]"/>
      <dgm:spPr>
        <a:solidFill>
          <a:schemeClr val="tx1"/>
        </a:solidFill>
      </dgm:spPr>
      <dgm:t>
        <a:bodyPr/>
        <a:lstStyle/>
        <a:p>
          <a:r>
            <a:rPr lang="en-GB" dirty="0" smtClean="0"/>
            <a:t>Automation</a:t>
          </a:r>
          <a:endParaRPr lang="en-GB" dirty="0"/>
        </a:p>
      </dgm:t>
    </dgm:pt>
    <dgm:pt modelId="{3CF452D9-6635-4375-BA8B-9CA386C08A3C}" type="parTrans" cxnId="{91FFFB7D-ABCC-4908-A1A1-F18F89F3C8BC}">
      <dgm:prSet/>
      <dgm:spPr/>
      <dgm:t>
        <a:bodyPr/>
        <a:lstStyle/>
        <a:p>
          <a:endParaRPr lang="en-GB"/>
        </a:p>
      </dgm:t>
    </dgm:pt>
    <dgm:pt modelId="{5E068AFE-600B-4A02-AA64-AD658EC6B2D5}" type="sibTrans" cxnId="{91FFFB7D-ABCC-4908-A1A1-F18F89F3C8BC}">
      <dgm:prSet/>
      <dgm:spPr/>
      <dgm:t>
        <a:bodyPr/>
        <a:lstStyle/>
        <a:p>
          <a:endParaRPr lang="en-GB"/>
        </a:p>
      </dgm:t>
    </dgm:pt>
    <dgm:pt modelId="{739B2FCA-9673-43E8-9901-DBC2A151C9BC}">
      <dgm:prSet phldrT="[Text]"/>
      <dgm:spPr>
        <a:solidFill>
          <a:schemeClr val="tx1"/>
        </a:solidFill>
      </dgm:spPr>
      <dgm:t>
        <a:bodyPr/>
        <a:lstStyle/>
        <a:p>
          <a:r>
            <a:rPr lang="en-GB" dirty="0" smtClean="0"/>
            <a:t>Work Intensification, Lean, PM and SAP</a:t>
          </a:r>
          <a:endParaRPr lang="en-GB" dirty="0"/>
        </a:p>
      </dgm:t>
    </dgm:pt>
    <dgm:pt modelId="{4F8FE265-4851-4C93-83C5-FB364FEE3394}" type="parTrans" cxnId="{0C2F9433-610E-4322-853D-DCE236EB3CBD}">
      <dgm:prSet/>
      <dgm:spPr/>
      <dgm:t>
        <a:bodyPr/>
        <a:lstStyle/>
        <a:p>
          <a:endParaRPr lang="en-GB"/>
        </a:p>
      </dgm:t>
    </dgm:pt>
    <dgm:pt modelId="{A21FD8C5-E984-40D3-A1AD-E25A70527176}" type="sibTrans" cxnId="{0C2F9433-610E-4322-853D-DCE236EB3CBD}">
      <dgm:prSet/>
      <dgm:spPr/>
      <dgm:t>
        <a:bodyPr/>
        <a:lstStyle/>
        <a:p>
          <a:endParaRPr lang="en-GB"/>
        </a:p>
      </dgm:t>
    </dgm:pt>
    <dgm:pt modelId="{C91E97BC-C688-4869-85D1-AF5B5568FCF2}" type="pres">
      <dgm:prSet presAssocID="{1BDC219B-94D1-4046-97EB-D4FC2067DF5F}" presName="matrix" presStyleCnt="0">
        <dgm:presLayoutVars>
          <dgm:chMax val="1"/>
          <dgm:dir/>
          <dgm:resizeHandles val="exact"/>
        </dgm:presLayoutVars>
      </dgm:prSet>
      <dgm:spPr/>
      <dgm:t>
        <a:bodyPr/>
        <a:lstStyle/>
        <a:p>
          <a:endParaRPr lang="en-GB"/>
        </a:p>
      </dgm:t>
    </dgm:pt>
    <dgm:pt modelId="{097C8CFF-ECAE-463A-A80C-8C0496C95210}" type="pres">
      <dgm:prSet presAssocID="{1BDC219B-94D1-4046-97EB-D4FC2067DF5F}" presName="diamond" presStyleLbl="bgShp" presStyleIdx="0" presStyleCnt="1"/>
      <dgm:spPr>
        <a:solidFill>
          <a:srgbClr val="FF0000"/>
        </a:solidFill>
      </dgm:spPr>
      <dgm:t>
        <a:bodyPr/>
        <a:lstStyle/>
        <a:p>
          <a:endParaRPr lang="en-GB"/>
        </a:p>
      </dgm:t>
    </dgm:pt>
    <dgm:pt modelId="{7B95C958-E8FE-4C1A-9775-67A4F9844D23}" type="pres">
      <dgm:prSet presAssocID="{1BDC219B-94D1-4046-97EB-D4FC2067DF5F}" presName="quad1" presStyleLbl="node1" presStyleIdx="0" presStyleCnt="4" custLinFactNeighborX="-3234" custLinFactNeighborY="-463">
        <dgm:presLayoutVars>
          <dgm:chMax val="0"/>
          <dgm:chPref val="0"/>
          <dgm:bulletEnabled val="1"/>
        </dgm:presLayoutVars>
      </dgm:prSet>
      <dgm:spPr/>
      <dgm:t>
        <a:bodyPr/>
        <a:lstStyle/>
        <a:p>
          <a:endParaRPr lang="en-GB"/>
        </a:p>
      </dgm:t>
    </dgm:pt>
    <dgm:pt modelId="{3E89AE2F-33C4-4895-B58A-E41CBAA801E9}" type="pres">
      <dgm:prSet presAssocID="{1BDC219B-94D1-4046-97EB-D4FC2067DF5F}" presName="quad2" presStyleLbl="node1" presStyleIdx="1" presStyleCnt="4">
        <dgm:presLayoutVars>
          <dgm:chMax val="0"/>
          <dgm:chPref val="0"/>
          <dgm:bulletEnabled val="1"/>
        </dgm:presLayoutVars>
      </dgm:prSet>
      <dgm:spPr/>
      <dgm:t>
        <a:bodyPr/>
        <a:lstStyle/>
        <a:p>
          <a:endParaRPr lang="en-GB"/>
        </a:p>
      </dgm:t>
    </dgm:pt>
    <dgm:pt modelId="{427392CE-52A8-43D3-BCE2-581100184B18}" type="pres">
      <dgm:prSet presAssocID="{1BDC219B-94D1-4046-97EB-D4FC2067DF5F}" presName="quad3" presStyleLbl="node1" presStyleIdx="2" presStyleCnt="4" custLinFactNeighborX="-1381" custLinFactNeighborY="-114">
        <dgm:presLayoutVars>
          <dgm:chMax val="0"/>
          <dgm:chPref val="0"/>
          <dgm:bulletEnabled val="1"/>
        </dgm:presLayoutVars>
      </dgm:prSet>
      <dgm:spPr/>
      <dgm:t>
        <a:bodyPr/>
        <a:lstStyle/>
        <a:p>
          <a:endParaRPr lang="en-GB"/>
        </a:p>
      </dgm:t>
    </dgm:pt>
    <dgm:pt modelId="{ADC819D0-B94F-4592-B312-79A26A5A2374}" type="pres">
      <dgm:prSet presAssocID="{1BDC219B-94D1-4046-97EB-D4FC2067DF5F}" presName="quad4" presStyleLbl="node1" presStyleIdx="3" presStyleCnt="4">
        <dgm:presLayoutVars>
          <dgm:chMax val="0"/>
          <dgm:chPref val="0"/>
          <dgm:bulletEnabled val="1"/>
        </dgm:presLayoutVars>
      </dgm:prSet>
      <dgm:spPr/>
      <dgm:t>
        <a:bodyPr/>
        <a:lstStyle/>
        <a:p>
          <a:endParaRPr lang="en-GB"/>
        </a:p>
      </dgm:t>
    </dgm:pt>
  </dgm:ptLst>
  <dgm:cxnLst>
    <dgm:cxn modelId="{59F1ACB8-2277-4BB6-BD8F-6D4B91AF1895}" type="presOf" srcId="{52173337-91F7-42E7-8E61-22A01E9C0E8D}" destId="{7B95C958-E8FE-4C1A-9775-67A4F9844D23}" srcOrd="0" destOrd="0" presId="urn:microsoft.com/office/officeart/2005/8/layout/matrix3"/>
    <dgm:cxn modelId="{AB1859A7-A76D-4E27-81EA-958E3F54F27C}" type="presOf" srcId="{1BDC219B-94D1-4046-97EB-D4FC2067DF5F}" destId="{C91E97BC-C688-4869-85D1-AF5B5568FCF2}" srcOrd="0" destOrd="0" presId="urn:microsoft.com/office/officeart/2005/8/layout/matrix3"/>
    <dgm:cxn modelId="{5ECF5772-91BA-42F4-B660-AD503EBBF135}" type="presOf" srcId="{503359A6-E814-4805-A302-EEF612956513}" destId="{3E89AE2F-33C4-4895-B58A-E41CBAA801E9}" srcOrd="0" destOrd="0" presId="urn:microsoft.com/office/officeart/2005/8/layout/matrix3"/>
    <dgm:cxn modelId="{0C2F9433-610E-4322-853D-DCE236EB3CBD}" srcId="{1BDC219B-94D1-4046-97EB-D4FC2067DF5F}" destId="{739B2FCA-9673-43E8-9901-DBC2A151C9BC}" srcOrd="3" destOrd="0" parTransId="{4F8FE265-4851-4C93-83C5-FB364FEE3394}" sibTransId="{A21FD8C5-E984-40D3-A1AD-E25A70527176}"/>
    <dgm:cxn modelId="{82C36CEF-5767-4637-B249-9E596440D5E2}" type="presOf" srcId="{62BD533F-49B2-48AB-82DD-D1D6592F375F}" destId="{427392CE-52A8-43D3-BCE2-581100184B18}" srcOrd="0" destOrd="0" presId="urn:microsoft.com/office/officeart/2005/8/layout/matrix3"/>
    <dgm:cxn modelId="{1F1A9279-3F76-4F5F-BAB3-6F2FFE135FBC}" srcId="{1BDC219B-94D1-4046-97EB-D4FC2067DF5F}" destId="{52173337-91F7-42E7-8E61-22A01E9C0E8D}" srcOrd="0" destOrd="0" parTransId="{5E58614A-88BA-43E4-8A02-AA151DEDCEAB}" sibTransId="{1A65DAB8-A953-4B40-8A8F-4909122E8399}"/>
    <dgm:cxn modelId="{E208B4EF-AABD-4151-A56C-835FC8E75B26}" type="presOf" srcId="{739B2FCA-9673-43E8-9901-DBC2A151C9BC}" destId="{ADC819D0-B94F-4592-B312-79A26A5A2374}" srcOrd="0" destOrd="0" presId="urn:microsoft.com/office/officeart/2005/8/layout/matrix3"/>
    <dgm:cxn modelId="{5AA93971-4C8B-4157-B24D-8EEF7CC11CEC}" srcId="{1BDC219B-94D1-4046-97EB-D4FC2067DF5F}" destId="{503359A6-E814-4805-A302-EEF612956513}" srcOrd="1" destOrd="0" parTransId="{F5D68D8F-E15C-4B43-81F0-0DB1EC8C41A9}" sibTransId="{06D5817B-3555-410A-8220-79582DCB2CA4}"/>
    <dgm:cxn modelId="{91FFFB7D-ABCC-4908-A1A1-F18F89F3C8BC}" srcId="{1BDC219B-94D1-4046-97EB-D4FC2067DF5F}" destId="{62BD533F-49B2-48AB-82DD-D1D6592F375F}" srcOrd="2" destOrd="0" parTransId="{3CF452D9-6635-4375-BA8B-9CA386C08A3C}" sibTransId="{5E068AFE-600B-4A02-AA64-AD658EC6B2D5}"/>
    <dgm:cxn modelId="{43404F0E-15E0-4265-846B-EB68369798A3}" type="presParOf" srcId="{C91E97BC-C688-4869-85D1-AF5B5568FCF2}" destId="{097C8CFF-ECAE-463A-A80C-8C0496C95210}" srcOrd="0" destOrd="0" presId="urn:microsoft.com/office/officeart/2005/8/layout/matrix3"/>
    <dgm:cxn modelId="{0936CA7B-3827-4C76-8097-9A779A44CCD7}" type="presParOf" srcId="{C91E97BC-C688-4869-85D1-AF5B5568FCF2}" destId="{7B95C958-E8FE-4C1A-9775-67A4F9844D23}" srcOrd="1" destOrd="0" presId="urn:microsoft.com/office/officeart/2005/8/layout/matrix3"/>
    <dgm:cxn modelId="{ABF0C9B0-267E-48FC-A3D4-5F8AD1F3B504}" type="presParOf" srcId="{C91E97BC-C688-4869-85D1-AF5B5568FCF2}" destId="{3E89AE2F-33C4-4895-B58A-E41CBAA801E9}" srcOrd="2" destOrd="0" presId="urn:microsoft.com/office/officeart/2005/8/layout/matrix3"/>
    <dgm:cxn modelId="{965D1125-B120-4963-9334-E46DDB1C1F35}" type="presParOf" srcId="{C91E97BC-C688-4869-85D1-AF5B5568FCF2}" destId="{427392CE-52A8-43D3-BCE2-581100184B18}" srcOrd="3" destOrd="0" presId="urn:microsoft.com/office/officeart/2005/8/layout/matrix3"/>
    <dgm:cxn modelId="{1BAC5C20-A388-4A87-AC95-98286C3F704F}" type="presParOf" srcId="{C91E97BC-C688-4869-85D1-AF5B5568FCF2}" destId="{ADC819D0-B94F-4592-B312-79A26A5A237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C3AF26-8585-42FA-94A7-0652BF75ECA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5DDA4702-46BC-41E6-94DD-B3B96129D319}">
      <dgm:prSet phldrT="[Text]"/>
      <dgm:spPr>
        <a:solidFill>
          <a:srgbClr val="C00000"/>
        </a:solidFill>
        <a:scene3d>
          <a:camera prst="perspectiveRelaxed"/>
          <a:lightRig rig="threePt" dir="t"/>
        </a:scene3d>
        <a:sp3d>
          <a:bevelT w="165100" prst="coolSlant"/>
        </a:sp3d>
      </dgm:spPr>
      <dgm:t>
        <a:bodyPr>
          <a:flatTx/>
        </a:bodyPr>
        <a:lstStyle/>
        <a:p>
          <a:r>
            <a:rPr lang="en-GB" b="1" dirty="0" smtClean="0"/>
            <a:t>Intensification of work &amp; insecurity</a:t>
          </a:r>
          <a:endParaRPr lang="en-GB" b="1" dirty="0"/>
        </a:p>
      </dgm:t>
    </dgm:pt>
    <dgm:pt modelId="{87F5EF08-C3EF-41C2-B134-A3B73EA1544E}" type="parTrans" cxnId="{3EB4F9A7-00E2-43E4-B3E3-6E2C4256B97D}">
      <dgm:prSet/>
      <dgm:spPr/>
      <dgm:t>
        <a:bodyPr/>
        <a:lstStyle/>
        <a:p>
          <a:endParaRPr lang="en-GB"/>
        </a:p>
      </dgm:t>
    </dgm:pt>
    <dgm:pt modelId="{030C0170-2EE3-4961-AE98-0FFA8FC517CD}" type="sibTrans" cxnId="{3EB4F9A7-00E2-43E4-B3E3-6E2C4256B97D}">
      <dgm:prSet/>
      <dgm:spPr>
        <a:ln w="31750">
          <a:solidFill>
            <a:srgbClr val="C00000"/>
          </a:solidFill>
        </a:ln>
      </dgm:spPr>
      <dgm:t>
        <a:bodyPr/>
        <a:lstStyle/>
        <a:p>
          <a:endParaRPr lang="en-GB"/>
        </a:p>
      </dgm:t>
    </dgm:pt>
    <dgm:pt modelId="{032D5055-F76E-4BEB-9F0F-B18A53E253DD}">
      <dgm:prSet phldrT="[Text]"/>
      <dgm:spPr>
        <a:solidFill>
          <a:srgbClr val="C00000"/>
        </a:solidFill>
        <a:scene3d>
          <a:camera prst="perspectiveRelaxed"/>
          <a:lightRig rig="threePt" dir="t"/>
        </a:scene3d>
        <a:sp3d>
          <a:bevelT w="165100" prst="coolSlant"/>
        </a:sp3d>
      </dgm:spPr>
      <dgm:t>
        <a:bodyPr>
          <a:flatTx/>
        </a:bodyPr>
        <a:lstStyle/>
        <a:p>
          <a:r>
            <a:rPr lang="en-GB" b="1" dirty="0" smtClean="0"/>
            <a:t>Contributes to illness</a:t>
          </a:r>
          <a:endParaRPr lang="en-GB" b="1" dirty="0"/>
        </a:p>
      </dgm:t>
    </dgm:pt>
    <dgm:pt modelId="{FACB8875-BEA7-45B0-A38B-E6894147C7F1}" type="parTrans" cxnId="{4CF59C01-191E-4172-802F-3A4B4140123D}">
      <dgm:prSet/>
      <dgm:spPr/>
      <dgm:t>
        <a:bodyPr/>
        <a:lstStyle/>
        <a:p>
          <a:endParaRPr lang="en-GB"/>
        </a:p>
      </dgm:t>
    </dgm:pt>
    <dgm:pt modelId="{2C55B0CE-9465-42FD-9623-6F26D6B823FD}" type="sibTrans" cxnId="{4CF59C01-191E-4172-802F-3A4B4140123D}">
      <dgm:prSet/>
      <dgm:spPr>
        <a:ln w="28575">
          <a:solidFill>
            <a:srgbClr val="C00000"/>
          </a:solidFill>
        </a:ln>
      </dgm:spPr>
      <dgm:t>
        <a:bodyPr/>
        <a:lstStyle/>
        <a:p>
          <a:endParaRPr lang="en-GB"/>
        </a:p>
      </dgm:t>
    </dgm:pt>
    <dgm:pt modelId="{CDAC18A4-B435-4B00-94A0-AF6FF47F0CC3}">
      <dgm:prSet phldrT="[Text]"/>
      <dgm:spPr>
        <a:solidFill>
          <a:srgbClr val="C00000"/>
        </a:solidFill>
        <a:scene3d>
          <a:camera prst="perspectiveRelaxed"/>
          <a:lightRig rig="threePt" dir="t"/>
        </a:scene3d>
        <a:sp3d>
          <a:bevelT w="165100" prst="coolSlant"/>
        </a:sp3d>
      </dgm:spPr>
      <dgm:t>
        <a:bodyPr>
          <a:flatTx/>
        </a:bodyPr>
        <a:lstStyle/>
        <a:p>
          <a:r>
            <a:rPr lang="en-GB" b="1" dirty="0" smtClean="0"/>
            <a:t>Coming to work when ill</a:t>
          </a:r>
        </a:p>
        <a:p>
          <a:r>
            <a:rPr lang="en-GB" b="1" dirty="0" smtClean="0"/>
            <a:t>SAP</a:t>
          </a:r>
          <a:endParaRPr lang="en-GB" b="1" dirty="0"/>
        </a:p>
      </dgm:t>
    </dgm:pt>
    <dgm:pt modelId="{2457087A-AE72-4DB5-8B75-2EC9E5138FAC}" type="parTrans" cxnId="{BA7E585D-8BDF-47FD-9C9A-2649B2DFA523}">
      <dgm:prSet/>
      <dgm:spPr/>
      <dgm:t>
        <a:bodyPr/>
        <a:lstStyle/>
        <a:p>
          <a:endParaRPr lang="en-GB"/>
        </a:p>
      </dgm:t>
    </dgm:pt>
    <dgm:pt modelId="{85193AFE-C5C3-4516-B455-DE260A8E13BF}" type="sibTrans" cxnId="{BA7E585D-8BDF-47FD-9C9A-2649B2DFA523}">
      <dgm:prSet/>
      <dgm:spPr>
        <a:ln w="28575">
          <a:solidFill>
            <a:srgbClr val="C00000"/>
          </a:solidFill>
        </a:ln>
      </dgm:spPr>
      <dgm:t>
        <a:bodyPr/>
        <a:lstStyle/>
        <a:p>
          <a:endParaRPr lang="en-GB"/>
        </a:p>
      </dgm:t>
    </dgm:pt>
    <dgm:pt modelId="{6101FD37-77CE-405A-B401-F6C82E37BA93}">
      <dgm:prSet phldrT="[Text]"/>
      <dgm:spPr>
        <a:solidFill>
          <a:srgbClr val="C00000"/>
        </a:solidFill>
        <a:scene3d>
          <a:camera prst="perspectiveRelaxed"/>
          <a:lightRig rig="threePt" dir="t"/>
        </a:scene3d>
        <a:sp3d>
          <a:bevelT w="165100" prst="coolSlant"/>
        </a:sp3d>
      </dgm:spPr>
      <dgm:t>
        <a:bodyPr>
          <a:flatTx/>
        </a:bodyPr>
        <a:lstStyle/>
        <a:p>
          <a:r>
            <a:rPr lang="en-GB" b="1" dirty="0" smtClean="0"/>
            <a:t>Makes condition worse</a:t>
          </a:r>
          <a:endParaRPr lang="en-GB" b="1" dirty="0"/>
        </a:p>
      </dgm:t>
    </dgm:pt>
    <dgm:pt modelId="{B7916692-EE4D-4EE1-9D3A-83E95757A1CD}" type="parTrans" cxnId="{4F0EA486-6B81-48B0-B1B7-A34DAA03C991}">
      <dgm:prSet/>
      <dgm:spPr/>
      <dgm:t>
        <a:bodyPr/>
        <a:lstStyle/>
        <a:p>
          <a:endParaRPr lang="en-GB"/>
        </a:p>
      </dgm:t>
    </dgm:pt>
    <dgm:pt modelId="{F8C62492-7126-4E5B-A644-8D657D9FB766}" type="sibTrans" cxnId="{4F0EA486-6B81-48B0-B1B7-A34DAA03C991}">
      <dgm:prSet/>
      <dgm:spPr>
        <a:ln w="28575">
          <a:solidFill>
            <a:srgbClr val="C00000"/>
          </a:solidFill>
        </a:ln>
      </dgm:spPr>
      <dgm:t>
        <a:bodyPr/>
        <a:lstStyle/>
        <a:p>
          <a:endParaRPr lang="en-GB"/>
        </a:p>
      </dgm:t>
    </dgm:pt>
    <dgm:pt modelId="{EB3AEC81-4A90-4F2A-93B8-6EEAE673F9BD}">
      <dgm:prSet phldrT="[Text]"/>
      <dgm:spPr>
        <a:solidFill>
          <a:srgbClr val="C00000"/>
        </a:solidFill>
        <a:scene3d>
          <a:camera prst="perspectiveRelaxed"/>
          <a:lightRig rig="threePt" dir="t"/>
        </a:scene3d>
        <a:sp3d>
          <a:bevelT w="165100" prst="coolSlant"/>
        </a:sp3d>
      </dgm:spPr>
      <dgm:t>
        <a:bodyPr>
          <a:flatTx/>
        </a:bodyPr>
        <a:lstStyle/>
        <a:p>
          <a:r>
            <a:rPr lang="en-GB" b="1" dirty="0" smtClean="0"/>
            <a:t>PM &amp; so-called underperformance</a:t>
          </a:r>
          <a:endParaRPr lang="en-GB" b="1" dirty="0"/>
        </a:p>
      </dgm:t>
    </dgm:pt>
    <dgm:pt modelId="{B28AF8A9-AACB-4667-873B-822247C7B333}" type="parTrans" cxnId="{895312AD-1C8C-4BF8-833E-8A0F22461A9F}">
      <dgm:prSet/>
      <dgm:spPr/>
      <dgm:t>
        <a:bodyPr/>
        <a:lstStyle/>
        <a:p>
          <a:endParaRPr lang="en-GB"/>
        </a:p>
      </dgm:t>
    </dgm:pt>
    <dgm:pt modelId="{2D470045-4E2F-44E2-B3E0-9638DADF52DD}" type="sibTrans" cxnId="{895312AD-1C8C-4BF8-833E-8A0F22461A9F}">
      <dgm:prSet/>
      <dgm:spPr>
        <a:ln w="28575">
          <a:solidFill>
            <a:srgbClr val="C00000"/>
          </a:solidFill>
        </a:ln>
      </dgm:spPr>
      <dgm:t>
        <a:bodyPr/>
        <a:lstStyle/>
        <a:p>
          <a:endParaRPr lang="en-GB"/>
        </a:p>
      </dgm:t>
    </dgm:pt>
    <dgm:pt modelId="{22668014-6BF0-45F5-8EA0-FAC734004F34}">
      <dgm:prSet phldrT="[Text]"/>
      <dgm:spPr>
        <a:solidFill>
          <a:srgbClr val="C00000"/>
        </a:solidFill>
        <a:scene3d>
          <a:camera prst="perspectiveRelaxed"/>
          <a:lightRig rig="threePt" dir="t"/>
        </a:scene3d>
        <a:sp3d>
          <a:bevelT w="165100" prst="coolSlant"/>
        </a:sp3d>
      </dgm:spPr>
      <dgm:t>
        <a:bodyPr>
          <a:flatTx/>
        </a:bodyPr>
        <a:lstStyle/>
        <a:p>
          <a:r>
            <a:rPr lang="en-GB" b="1" dirty="0" smtClean="0"/>
            <a:t>Increases insecurity &amp; likelihood of disciplinary</a:t>
          </a:r>
          <a:endParaRPr lang="en-GB" b="1" dirty="0"/>
        </a:p>
      </dgm:t>
    </dgm:pt>
    <dgm:pt modelId="{406FBE21-A406-4C0C-847B-B560DA3F0BD4}" type="parTrans" cxnId="{77153C48-0ED0-477C-86AD-4CD3EFB7273F}">
      <dgm:prSet/>
      <dgm:spPr/>
      <dgm:t>
        <a:bodyPr/>
        <a:lstStyle/>
        <a:p>
          <a:endParaRPr lang="en-GB"/>
        </a:p>
      </dgm:t>
    </dgm:pt>
    <dgm:pt modelId="{8A008D25-D3C3-4273-ACB5-FAEACC170245}" type="sibTrans" cxnId="{77153C48-0ED0-477C-86AD-4CD3EFB7273F}">
      <dgm:prSet/>
      <dgm:spPr>
        <a:ln w="28575">
          <a:solidFill>
            <a:srgbClr val="C00000"/>
          </a:solidFill>
        </a:ln>
      </dgm:spPr>
      <dgm:t>
        <a:bodyPr/>
        <a:lstStyle/>
        <a:p>
          <a:endParaRPr lang="en-GB"/>
        </a:p>
      </dgm:t>
    </dgm:pt>
    <dgm:pt modelId="{16F4854A-A130-4971-A2A3-031DA5A95D67}">
      <dgm:prSet phldrT="[Text]"/>
      <dgm:spPr>
        <a:solidFill>
          <a:srgbClr val="C00000"/>
        </a:solidFill>
        <a:scene3d>
          <a:camera prst="perspectiveRelaxed"/>
          <a:lightRig rig="threePt" dir="t"/>
        </a:scene3d>
        <a:sp3d>
          <a:bevelT w="165100" prst="coolSlant"/>
        </a:sp3d>
      </dgm:spPr>
      <dgm:t>
        <a:bodyPr>
          <a:flatTx/>
        </a:bodyPr>
        <a:lstStyle/>
        <a:p>
          <a:r>
            <a:rPr lang="en-GB" b="1" dirty="0" smtClean="0"/>
            <a:t>Mental ill-health</a:t>
          </a:r>
          <a:endParaRPr lang="en-GB" b="1" dirty="0"/>
        </a:p>
      </dgm:t>
    </dgm:pt>
    <dgm:pt modelId="{E12E92D6-55AC-4B21-8FE3-E9A03B2D2058}" type="parTrans" cxnId="{AC5E8337-27CE-4CE6-A1AA-7D45BDD7D3F3}">
      <dgm:prSet/>
      <dgm:spPr/>
      <dgm:t>
        <a:bodyPr/>
        <a:lstStyle/>
        <a:p>
          <a:endParaRPr lang="en-GB"/>
        </a:p>
      </dgm:t>
    </dgm:pt>
    <dgm:pt modelId="{29E12BA2-3B17-42D3-A933-C2B80E920FD8}" type="sibTrans" cxnId="{AC5E8337-27CE-4CE6-A1AA-7D45BDD7D3F3}">
      <dgm:prSet/>
      <dgm:spPr>
        <a:ln w="31750">
          <a:solidFill>
            <a:srgbClr val="C00000"/>
          </a:solidFill>
        </a:ln>
      </dgm:spPr>
      <dgm:t>
        <a:bodyPr/>
        <a:lstStyle/>
        <a:p>
          <a:endParaRPr lang="en-GB"/>
        </a:p>
      </dgm:t>
    </dgm:pt>
    <dgm:pt modelId="{084D28F0-71CB-4E61-96CB-36BC0ABD9558}" type="pres">
      <dgm:prSet presAssocID="{12C3AF26-8585-42FA-94A7-0652BF75ECA6}" presName="cycle" presStyleCnt="0">
        <dgm:presLayoutVars>
          <dgm:dir/>
          <dgm:resizeHandles val="exact"/>
        </dgm:presLayoutVars>
      </dgm:prSet>
      <dgm:spPr/>
      <dgm:t>
        <a:bodyPr/>
        <a:lstStyle/>
        <a:p>
          <a:endParaRPr lang="en-GB"/>
        </a:p>
      </dgm:t>
    </dgm:pt>
    <dgm:pt modelId="{A0E9E23B-D93F-4874-A89E-3E7197178378}" type="pres">
      <dgm:prSet presAssocID="{5DDA4702-46BC-41E6-94DD-B3B96129D319}" presName="node" presStyleLbl="node1" presStyleIdx="0" presStyleCnt="7" custScaleY="116048">
        <dgm:presLayoutVars>
          <dgm:bulletEnabled val="1"/>
        </dgm:presLayoutVars>
      </dgm:prSet>
      <dgm:spPr/>
      <dgm:t>
        <a:bodyPr/>
        <a:lstStyle/>
        <a:p>
          <a:endParaRPr lang="en-GB"/>
        </a:p>
      </dgm:t>
    </dgm:pt>
    <dgm:pt modelId="{3F65E75A-239C-4164-BA2B-ECC843885E43}" type="pres">
      <dgm:prSet presAssocID="{5DDA4702-46BC-41E6-94DD-B3B96129D319}" presName="spNode" presStyleCnt="0"/>
      <dgm:spPr/>
    </dgm:pt>
    <dgm:pt modelId="{3FDD0EDA-8FBA-4368-8A7F-3E9885B5A6F7}" type="pres">
      <dgm:prSet presAssocID="{030C0170-2EE3-4961-AE98-0FFA8FC517CD}" presName="sibTrans" presStyleLbl="sibTrans1D1" presStyleIdx="0" presStyleCnt="7"/>
      <dgm:spPr/>
      <dgm:t>
        <a:bodyPr/>
        <a:lstStyle/>
        <a:p>
          <a:endParaRPr lang="en-GB"/>
        </a:p>
      </dgm:t>
    </dgm:pt>
    <dgm:pt modelId="{1B25F4AF-B3A6-402B-8A54-E6DA4C4501A9}" type="pres">
      <dgm:prSet presAssocID="{032D5055-F76E-4BEB-9F0F-B18A53E253DD}" presName="node" presStyleLbl="node1" presStyleIdx="1" presStyleCnt="7" custScaleY="116048">
        <dgm:presLayoutVars>
          <dgm:bulletEnabled val="1"/>
        </dgm:presLayoutVars>
      </dgm:prSet>
      <dgm:spPr/>
      <dgm:t>
        <a:bodyPr/>
        <a:lstStyle/>
        <a:p>
          <a:endParaRPr lang="en-GB"/>
        </a:p>
      </dgm:t>
    </dgm:pt>
    <dgm:pt modelId="{F50DE63A-B6E5-47F4-BB21-9CCAC65C558B}" type="pres">
      <dgm:prSet presAssocID="{032D5055-F76E-4BEB-9F0F-B18A53E253DD}" presName="spNode" presStyleCnt="0"/>
      <dgm:spPr/>
    </dgm:pt>
    <dgm:pt modelId="{341970B5-E356-4C0F-B56C-30A7FF040D52}" type="pres">
      <dgm:prSet presAssocID="{2C55B0CE-9465-42FD-9623-6F26D6B823FD}" presName="sibTrans" presStyleLbl="sibTrans1D1" presStyleIdx="1" presStyleCnt="7"/>
      <dgm:spPr/>
      <dgm:t>
        <a:bodyPr/>
        <a:lstStyle/>
        <a:p>
          <a:endParaRPr lang="en-GB"/>
        </a:p>
      </dgm:t>
    </dgm:pt>
    <dgm:pt modelId="{EE23395E-F41F-4E82-B6BF-2C6AA5EC6ACC}" type="pres">
      <dgm:prSet presAssocID="{CDAC18A4-B435-4B00-94A0-AF6FF47F0CC3}" presName="node" presStyleLbl="node1" presStyleIdx="2" presStyleCnt="7" custScaleY="116048">
        <dgm:presLayoutVars>
          <dgm:bulletEnabled val="1"/>
        </dgm:presLayoutVars>
      </dgm:prSet>
      <dgm:spPr/>
      <dgm:t>
        <a:bodyPr/>
        <a:lstStyle/>
        <a:p>
          <a:endParaRPr lang="en-GB"/>
        </a:p>
      </dgm:t>
    </dgm:pt>
    <dgm:pt modelId="{4E9A21EF-9431-4147-9F72-89701C45F896}" type="pres">
      <dgm:prSet presAssocID="{CDAC18A4-B435-4B00-94A0-AF6FF47F0CC3}" presName="spNode" presStyleCnt="0"/>
      <dgm:spPr/>
    </dgm:pt>
    <dgm:pt modelId="{2DE3A002-FAB8-4695-8504-EDEE14924B50}" type="pres">
      <dgm:prSet presAssocID="{85193AFE-C5C3-4516-B455-DE260A8E13BF}" presName="sibTrans" presStyleLbl="sibTrans1D1" presStyleIdx="2" presStyleCnt="7"/>
      <dgm:spPr/>
      <dgm:t>
        <a:bodyPr/>
        <a:lstStyle/>
        <a:p>
          <a:endParaRPr lang="en-GB"/>
        </a:p>
      </dgm:t>
    </dgm:pt>
    <dgm:pt modelId="{313AE945-2488-49AD-920F-2BD4E34D97E4}" type="pres">
      <dgm:prSet presAssocID="{6101FD37-77CE-405A-B401-F6C82E37BA93}" presName="node" presStyleLbl="node1" presStyleIdx="3" presStyleCnt="7" custScaleY="116048">
        <dgm:presLayoutVars>
          <dgm:bulletEnabled val="1"/>
        </dgm:presLayoutVars>
      </dgm:prSet>
      <dgm:spPr/>
      <dgm:t>
        <a:bodyPr/>
        <a:lstStyle/>
        <a:p>
          <a:endParaRPr lang="en-GB"/>
        </a:p>
      </dgm:t>
    </dgm:pt>
    <dgm:pt modelId="{E6AEFE08-0FAC-4594-86CA-461F2AD497E7}" type="pres">
      <dgm:prSet presAssocID="{6101FD37-77CE-405A-B401-F6C82E37BA93}" presName="spNode" presStyleCnt="0"/>
      <dgm:spPr/>
    </dgm:pt>
    <dgm:pt modelId="{2F3E2DCF-F648-4E7A-BEC6-92C33CF861FB}" type="pres">
      <dgm:prSet presAssocID="{F8C62492-7126-4E5B-A644-8D657D9FB766}" presName="sibTrans" presStyleLbl="sibTrans1D1" presStyleIdx="3" presStyleCnt="7"/>
      <dgm:spPr/>
      <dgm:t>
        <a:bodyPr/>
        <a:lstStyle/>
        <a:p>
          <a:endParaRPr lang="en-GB"/>
        </a:p>
      </dgm:t>
    </dgm:pt>
    <dgm:pt modelId="{806F69DE-717E-4E53-93CF-527EC27ED318}" type="pres">
      <dgm:prSet presAssocID="{EB3AEC81-4A90-4F2A-93B8-6EEAE673F9BD}" presName="node" presStyleLbl="node1" presStyleIdx="4" presStyleCnt="7" custScaleY="116048">
        <dgm:presLayoutVars>
          <dgm:bulletEnabled val="1"/>
        </dgm:presLayoutVars>
      </dgm:prSet>
      <dgm:spPr/>
      <dgm:t>
        <a:bodyPr/>
        <a:lstStyle/>
        <a:p>
          <a:endParaRPr lang="en-GB"/>
        </a:p>
      </dgm:t>
    </dgm:pt>
    <dgm:pt modelId="{8982B17D-D52E-4719-9A59-C0CE2AC024C2}" type="pres">
      <dgm:prSet presAssocID="{EB3AEC81-4A90-4F2A-93B8-6EEAE673F9BD}" presName="spNode" presStyleCnt="0"/>
      <dgm:spPr/>
    </dgm:pt>
    <dgm:pt modelId="{798152DE-8312-4EA9-AC07-011A0F108B8B}" type="pres">
      <dgm:prSet presAssocID="{2D470045-4E2F-44E2-B3E0-9638DADF52DD}" presName="sibTrans" presStyleLbl="sibTrans1D1" presStyleIdx="4" presStyleCnt="7"/>
      <dgm:spPr/>
      <dgm:t>
        <a:bodyPr/>
        <a:lstStyle/>
        <a:p>
          <a:endParaRPr lang="en-GB"/>
        </a:p>
      </dgm:t>
    </dgm:pt>
    <dgm:pt modelId="{B2A7F4D8-BCDC-42E9-85DE-878E97762E44}" type="pres">
      <dgm:prSet presAssocID="{22668014-6BF0-45F5-8EA0-FAC734004F34}" presName="node" presStyleLbl="node1" presStyleIdx="5" presStyleCnt="7" custScaleY="116048">
        <dgm:presLayoutVars>
          <dgm:bulletEnabled val="1"/>
        </dgm:presLayoutVars>
      </dgm:prSet>
      <dgm:spPr/>
      <dgm:t>
        <a:bodyPr/>
        <a:lstStyle/>
        <a:p>
          <a:endParaRPr lang="en-GB"/>
        </a:p>
      </dgm:t>
    </dgm:pt>
    <dgm:pt modelId="{4B4D3A91-A4F4-4F0C-B217-BA6976A74373}" type="pres">
      <dgm:prSet presAssocID="{22668014-6BF0-45F5-8EA0-FAC734004F34}" presName="spNode" presStyleCnt="0"/>
      <dgm:spPr/>
    </dgm:pt>
    <dgm:pt modelId="{CDCC7230-BCCF-4313-BEC1-3BDA230483C8}" type="pres">
      <dgm:prSet presAssocID="{8A008D25-D3C3-4273-ACB5-FAEACC170245}" presName="sibTrans" presStyleLbl="sibTrans1D1" presStyleIdx="5" presStyleCnt="7"/>
      <dgm:spPr/>
      <dgm:t>
        <a:bodyPr/>
        <a:lstStyle/>
        <a:p>
          <a:endParaRPr lang="en-GB"/>
        </a:p>
      </dgm:t>
    </dgm:pt>
    <dgm:pt modelId="{54D92242-B536-41BE-ACED-0FF5EEE2B9C8}" type="pres">
      <dgm:prSet presAssocID="{16F4854A-A130-4971-A2A3-031DA5A95D67}" presName="node" presStyleLbl="node1" presStyleIdx="6" presStyleCnt="7" custScaleY="116048">
        <dgm:presLayoutVars>
          <dgm:bulletEnabled val="1"/>
        </dgm:presLayoutVars>
      </dgm:prSet>
      <dgm:spPr/>
      <dgm:t>
        <a:bodyPr/>
        <a:lstStyle/>
        <a:p>
          <a:endParaRPr lang="en-GB"/>
        </a:p>
      </dgm:t>
    </dgm:pt>
    <dgm:pt modelId="{F3D98D41-10C9-4452-A47F-5F298BB2E2B6}" type="pres">
      <dgm:prSet presAssocID="{16F4854A-A130-4971-A2A3-031DA5A95D67}" presName="spNode" presStyleCnt="0"/>
      <dgm:spPr/>
    </dgm:pt>
    <dgm:pt modelId="{B907266F-C0C4-4675-BFB7-C7768486F874}" type="pres">
      <dgm:prSet presAssocID="{29E12BA2-3B17-42D3-A933-C2B80E920FD8}" presName="sibTrans" presStyleLbl="sibTrans1D1" presStyleIdx="6" presStyleCnt="7"/>
      <dgm:spPr/>
      <dgm:t>
        <a:bodyPr/>
        <a:lstStyle/>
        <a:p>
          <a:endParaRPr lang="en-GB"/>
        </a:p>
      </dgm:t>
    </dgm:pt>
  </dgm:ptLst>
  <dgm:cxnLst>
    <dgm:cxn modelId="{A3A03A32-F019-4AA7-9AA8-388E1E8930FC}" type="presOf" srcId="{16F4854A-A130-4971-A2A3-031DA5A95D67}" destId="{54D92242-B536-41BE-ACED-0FF5EEE2B9C8}" srcOrd="0" destOrd="0" presId="urn:microsoft.com/office/officeart/2005/8/layout/cycle5"/>
    <dgm:cxn modelId="{4F0EA486-6B81-48B0-B1B7-A34DAA03C991}" srcId="{12C3AF26-8585-42FA-94A7-0652BF75ECA6}" destId="{6101FD37-77CE-405A-B401-F6C82E37BA93}" srcOrd="3" destOrd="0" parTransId="{B7916692-EE4D-4EE1-9D3A-83E95757A1CD}" sibTransId="{F8C62492-7126-4E5B-A644-8D657D9FB766}"/>
    <dgm:cxn modelId="{609A722A-8A5B-45DA-A7E4-72D3D1A01EEC}" type="presOf" srcId="{030C0170-2EE3-4961-AE98-0FFA8FC517CD}" destId="{3FDD0EDA-8FBA-4368-8A7F-3E9885B5A6F7}" srcOrd="0" destOrd="0" presId="urn:microsoft.com/office/officeart/2005/8/layout/cycle5"/>
    <dgm:cxn modelId="{655A795F-2694-4799-A88E-5E18A7E9F6A7}" type="presOf" srcId="{CDAC18A4-B435-4B00-94A0-AF6FF47F0CC3}" destId="{EE23395E-F41F-4E82-B6BF-2C6AA5EC6ACC}" srcOrd="0" destOrd="0" presId="urn:microsoft.com/office/officeart/2005/8/layout/cycle5"/>
    <dgm:cxn modelId="{BA7E585D-8BDF-47FD-9C9A-2649B2DFA523}" srcId="{12C3AF26-8585-42FA-94A7-0652BF75ECA6}" destId="{CDAC18A4-B435-4B00-94A0-AF6FF47F0CC3}" srcOrd="2" destOrd="0" parTransId="{2457087A-AE72-4DB5-8B75-2EC9E5138FAC}" sibTransId="{85193AFE-C5C3-4516-B455-DE260A8E13BF}"/>
    <dgm:cxn modelId="{0A2DC4D7-EB7B-456B-A99D-9895FEE8C431}" type="presOf" srcId="{2D470045-4E2F-44E2-B3E0-9638DADF52DD}" destId="{798152DE-8312-4EA9-AC07-011A0F108B8B}" srcOrd="0" destOrd="0" presId="urn:microsoft.com/office/officeart/2005/8/layout/cycle5"/>
    <dgm:cxn modelId="{3C31F7E4-D7F9-4948-93B2-2ACC512740A4}" type="presOf" srcId="{85193AFE-C5C3-4516-B455-DE260A8E13BF}" destId="{2DE3A002-FAB8-4695-8504-EDEE14924B50}" srcOrd="0" destOrd="0" presId="urn:microsoft.com/office/officeart/2005/8/layout/cycle5"/>
    <dgm:cxn modelId="{2F0A01DB-E8DD-482F-B7EC-43C62E60C922}" type="presOf" srcId="{22668014-6BF0-45F5-8EA0-FAC734004F34}" destId="{B2A7F4D8-BCDC-42E9-85DE-878E97762E44}" srcOrd="0" destOrd="0" presId="urn:microsoft.com/office/officeart/2005/8/layout/cycle5"/>
    <dgm:cxn modelId="{DAA70DA7-BB6D-42EE-8A15-FB919FC6E827}" type="presOf" srcId="{8A008D25-D3C3-4273-ACB5-FAEACC170245}" destId="{CDCC7230-BCCF-4313-BEC1-3BDA230483C8}" srcOrd="0" destOrd="0" presId="urn:microsoft.com/office/officeart/2005/8/layout/cycle5"/>
    <dgm:cxn modelId="{26412E97-4DB5-4204-B2D2-8654C98B01D2}" type="presOf" srcId="{5DDA4702-46BC-41E6-94DD-B3B96129D319}" destId="{A0E9E23B-D93F-4874-A89E-3E7197178378}" srcOrd="0" destOrd="0" presId="urn:microsoft.com/office/officeart/2005/8/layout/cycle5"/>
    <dgm:cxn modelId="{4CF59C01-191E-4172-802F-3A4B4140123D}" srcId="{12C3AF26-8585-42FA-94A7-0652BF75ECA6}" destId="{032D5055-F76E-4BEB-9F0F-B18A53E253DD}" srcOrd="1" destOrd="0" parTransId="{FACB8875-BEA7-45B0-A38B-E6894147C7F1}" sibTransId="{2C55B0CE-9465-42FD-9623-6F26D6B823FD}"/>
    <dgm:cxn modelId="{895312AD-1C8C-4BF8-833E-8A0F22461A9F}" srcId="{12C3AF26-8585-42FA-94A7-0652BF75ECA6}" destId="{EB3AEC81-4A90-4F2A-93B8-6EEAE673F9BD}" srcOrd="4" destOrd="0" parTransId="{B28AF8A9-AACB-4667-873B-822247C7B333}" sibTransId="{2D470045-4E2F-44E2-B3E0-9638DADF52DD}"/>
    <dgm:cxn modelId="{D192373B-F54F-4C62-AD75-1AEF9242DFE2}" type="presOf" srcId="{12C3AF26-8585-42FA-94A7-0652BF75ECA6}" destId="{084D28F0-71CB-4E61-96CB-36BC0ABD9558}" srcOrd="0" destOrd="0" presId="urn:microsoft.com/office/officeart/2005/8/layout/cycle5"/>
    <dgm:cxn modelId="{3EB4F9A7-00E2-43E4-B3E3-6E2C4256B97D}" srcId="{12C3AF26-8585-42FA-94A7-0652BF75ECA6}" destId="{5DDA4702-46BC-41E6-94DD-B3B96129D319}" srcOrd="0" destOrd="0" parTransId="{87F5EF08-C3EF-41C2-B134-A3B73EA1544E}" sibTransId="{030C0170-2EE3-4961-AE98-0FFA8FC517CD}"/>
    <dgm:cxn modelId="{A03943B1-CEFC-4E3A-8E09-11F9A2631DE9}" type="presOf" srcId="{29E12BA2-3B17-42D3-A933-C2B80E920FD8}" destId="{B907266F-C0C4-4675-BFB7-C7768486F874}" srcOrd="0" destOrd="0" presId="urn:microsoft.com/office/officeart/2005/8/layout/cycle5"/>
    <dgm:cxn modelId="{CF2E4EEC-1C46-4EB0-B36E-8445D22912FE}" type="presOf" srcId="{EB3AEC81-4A90-4F2A-93B8-6EEAE673F9BD}" destId="{806F69DE-717E-4E53-93CF-527EC27ED318}" srcOrd="0" destOrd="0" presId="urn:microsoft.com/office/officeart/2005/8/layout/cycle5"/>
    <dgm:cxn modelId="{30255D40-1D4C-4327-8C2F-26E38FDD8D1C}" type="presOf" srcId="{2C55B0CE-9465-42FD-9623-6F26D6B823FD}" destId="{341970B5-E356-4C0F-B56C-30A7FF040D52}" srcOrd="0" destOrd="0" presId="urn:microsoft.com/office/officeart/2005/8/layout/cycle5"/>
    <dgm:cxn modelId="{77153C48-0ED0-477C-86AD-4CD3EFB7273F}" srcId="{12C3AF26-8585-42FA-94A7-0652BF75ECA6}" destId="{22668014-6BF0-45F5-8EA0-FAC734004F34}" srcOrd="5" destOrd="0" parTransId="{406FBE21-A406-4C0C-847B-B560DA3F0BD4}" sibTransId="{8A008D25-D3C3-4273-ACB5-FAEACC170245}"/>
    <dgm:cxn modelId="{4ACC68E9-381E-4A28-AC8C-D5EA073A4132}" type="presOf" srcId="{F8C62492-7126-4E5B-A644-8D657D9FB766}" destId="{2F3E2DCF-F648-4E7A-BEC6-92C33CF861FB}" srcOrd="0" destOrd="0" presId="urn:microsoft.com/office/officeart/2005/8/layout/cycle5"/>
    <dgm:cxn modelId="{95218821-A4E4-46FA-9815-F1F6684CD400}" type="presOf" srcId="{032D5055-F76E-4BEB-9F0F-B18A53E253DD}" destId="{1B25F4AF-B3A6-402B-8A54-E6DA4C4501A9}" srcOrd="0" destOrd="0" presId="urn:microsoft.com/office/officeart/2005/8/layout/cycle5"/>
    <dgm:cxn modelId="{AC5E8337-27CE-4CE6-A1AA-7D45BDD7D3F3}" srcId="{12C3AF26-8585-42FA-94A7-0652BF75ECA6}" destId="{16F4854A-A130-4971-A2A3-031DA5A95D67}" srcOrd="6" destOrd="0" parTransId="{E12E92D6-55AC-4B21-8FE3-E9A03B2D2058}" sibTransId="{29E12BA2-3B17-42D3-A933-C2B80E920FD8}"/>
    <dgm:cxn modelId="{DE315675-F1C2-4A79-8890-C311668A4126}" type="presOf" srcId="{6101FD37-77CE-405A-B401-F6C82E37BA93}" destId="{313AE945-2488-49AD-920F-2BD4E34D97E4}" srcOrd="0" destOrd="0" presId="urn:microsoft.com/office/officeart/2005/8/layout/cycle5"/>
    <dgm:cxn modelId="{BC6616C3-2EF9-4FDE-912F-47F966D51D64}" type="presParOf" srcId="{084D28F0-71CB-4E61-96CB-36BC0ABD9558}" destId="{A0E9E23B-D93F-4874-A89E-3E7197178378}" srcOrd="0" destOrd="0" presId="urn:microsoft.com/office/officeart/2005/8/layout/cycle5"/>
    <dgm:cxn modelId="{A869E870-17A6-4DAF-8B96-8EFBC6E2F989}" type="presParOf" srcId="{084D28F0-71CB-4E61-96CB-36BC0ABD9558}" destId="{3F65E75A-239C-4164-BA2B-ECC843885E43}" srcOrd="1" destOrd="0" presId="urn:microsoft.com/office/officeart/2005/8/layout/cycle5"/>
    <dgm:cxn modelId="{7A454B07-3A3F-46D6-A90C-252A67B0C65A}" type="presParOf" srcId="{084D28F0-71CB-4E61-96CB-36BC0ABD9558}" destId="{3FDD0EDA-8FBA-4368-8A7F-3E9885B5A6F7}" srcOrd="2" destOrd="0" presId="urn:microsoft.com/office/officeart/2005/8/layout/cycle5"/>
    <dgm:cxn modelId="{0200688D-5CA3-4994-8F31-D163D09B2752}" type="presParOf" srcId="{084D28F0-71CB-4E61-96CB-36BC0ABD9558}" destId="{1B25F4AF-B3A6-402B-8A54-E6DA4C4501A9}" srcOrd="3" destOrd="0" presId="urn:microsoft.com/office/officeart/2005/8/layout/cycle5"/>
    <dgm:cxn modelId="{E0799171-A129-4261-894F-FA70059F3595}" type="presParOf" srcId="{084D28F0-71CB-4E61-96CB-36BC0ABD9558}" destId="{F50DE63A-B6E5-47F4-BB21-9CCAC65C558B}" srcOrd="4" destOrd="0" presId="urn:microsoft.com/office/officeart/2005/8/layout/cycle5"/>
    <dgm:cxn modelId="{5E3FDE7D-DDC0-432C-B4CE-3EEB5CF33031}" type="presParOf" srcId="{084D28F0-71CB-4E61-96CB-36BC0ABD9558}" destId="{341970B5-E356-4C0F-B56C-30A7FF040D52}" srcOrd="5" destOrd="0" presId="urn:microsoft.com/office/officeart/2005/8/layout/cycle5"/>
    <dgm:cxn modelId="{2D48F8DD-2340-4BD2-A219-3775F68EE2AA}" type="presParOf" srcId="{084D28F0-71CB-4E61-96CB-36BC0ABD9558}" destId="{EE23395E-F41F-4E82-B6BF-2C6AA5EC6ACC}" srcOrd="6" destOrd="0" presId="urn:microsoft.com/office/officeart/2005/8/layout/cycle5"/>
    <dgm:cxn modelId="{4053669D-33E0-4881-A115-29649D10B80B}" type="presParOf" srcId="{084D28F0-71CB-4E61-96CB-36BC0ABD9558}" destId="{4E9A21EF-9431-4147-9F72-89701C45F896}" srcOrd="7" destOrd="0" presId="urn:microsoft.com/office/officeart/2005/8/layout/cycle5"/>
    <dgm:cxn modelId="{2181BB31-2D89-4984-A7B5-5D4FEFA8CF8F}" type="presParOf" srcId="{084D28F0-71CB-4E61-96CB-36BC0ABD9558}" destId="{2DE3A002-FAB8-4695-8504-EDEE14924B50}" srcOrd="8" destOrd="0" presId="urn:microsoft.com/office/officeart/2005/8/layout/cycle5"/>
    <dgm:cxn modelId="{13D6CB30-BCD8-4888-BD93-276591C00253}" type="presParOf" srcId="{084D28F0-71CB-4E61-96CB-36BC0ABD9558}" destId="{313AE945-2488-49AD-920F-2BD4E34D97E4}" srcOrd="9" destOrd="0" presId="urn:microsoft.com/office/officeart/2005/8/layout/cycle5"/>
    <dgm:cxn modelId="{335806C8-0B41-4F46-B055-8A48A1487A44}" type="presParOf" srcId="{084D28F0-71CB-4E61-96CB-36BC0ABD9558}" destId="{E6AEFE08-0FAC-4594-86CA-461F2AD497E7}" srcOrd="10" destOrd="0" presId="urn:microsoft.com/office/officeart/2005/8/layout/cycle5"/>
    <dgm:cxn modelId="{2FF899C8-0E3B-437A-A07A-59D58B762173}" type="presParOf" srcId="{084D28F0-71CB-4E61-96CB-36BC0ABD9558}" destId="{2F3E2DCF-F648-4E7A-BEC6-92C33CF861FB}" srcOrd="11" destOrd="0" presId="urn:microsoft.com/office/officeart/2005/8/layout/cycle5"/>
    <dgm:cxn modelId="{D69629C9-DEFC-44BB-AE21-E6A286D02011}" type="presParOf" srcId="{084D28F0-71CB-4E61-96CB-36BC0ABD9558}" destId="{806F69DE-717E-4E53-93CF-527EC27ED318}" srcOrd="12" destOrd="0" presId="urn:microsoft.com/office/officeart/2005/8/layout/cycle5"/>
    <dgm:cxn modelId="{16E48976-3843-4573-B201-3F86769FC3B3}" type="presParOf" srcId="{084D28F0-71CB-4E61-96CB-36BC0ABD9558}" destId="{8982B17D-D52E-4719-9A59-C0CE2AC024C2}" srcOrd="13" destOrd="0" presId="urn:microsoft.com/office/officeart/2005/8/layout/cycle5"/>
    <dgm:cxn modelId="{00970338-ED3D-49B7-916F-B9E5C61E509D}" type="presParOf" srcId="{084D28F0-71CB-4E61-96CB-36BC0ABD9558}" destId="{798152DE-8312-4EA9-AC07-011A0F108B8B}" srcOrd="14" destOrd="0" presId="urn:microsoft.com/office/officeart/2005/8/layout/cycle5"/>
    <dgm:cxn modelId="{99C33BE9-9D42-4382-8A82-FB85493F6A4B}" type="presParOf" srcId="{084D28F0-71CB-4E61-96CB-36BC0ABD9558}" destId="{B2A7F4D8-BCDC-42E9-85DE-878E97762E44}" srcOrd="15" destOrd="0" presId="urn:microsoft.com/office/officeart/2005/8/layout/cycle5"/>
    <dgm:cxn modelId="{43566F93-50C2-4535-A9BD-F8CB8E490602}" type="presParOf" srcId="{084D28F0-71CB-4E61-96CB-36BC0ABD9558}" destId="{4B4D3A91-A4F4-4F0C-B217-BA6976A74373}" srcOrd="16" destOrd="0" presId="urn:microsoft.com/office/officeart/2005/8/layout/cycle5"/>
    <dgm:cxn modelId="{888CFA8A-2BAA-4AA3-AADA-93397D58103D}" type="presParOf" srcId="{084D28F0-71CB-4E61-96CB-36BC0ABD9558}" destId="{CDCC7230-BCCF-4313-BEC1-3BDA230483C8}" srcOrd="17" destOrd="0" presId="urn:microsoft.com/office/officeart/2005/8/layout/cycle5"/>
    <dgm:cxn modelId="{71A3E855-9185-42CB-907D-7F03B5B701BB}" type="presParOf" srcId="{084D28F0-71CB-4E61-96CB-36BC0ABD9558}" destId="{54D92242-B536-41BE-ACED-0FF5EEE2B9C8}" srcOrd="18" destOrd="0" presId="urn:microsoft.com/office/officeart/2005/8/layout/cycle5"/>
    <dgm:cxn modelId="{B08746AA-3DAC-4565-9A79-C24076E8F243}" type="presParOf" srcId="{084D28F0-71CB-4E61-96CB-36BC0ABD9558}" destId="{F3D98D41-10C9-4452-A47F-5F298BB2E2B6}" srcOrd="19" destOrd="0" presId="urn:microsoft.com/office/officeart/2005/8/layout/cycle5"/>
    <dgm:cxn modelId="{37A33AC6-703D-4954-91AD-679AE6F1ED10}" type="presParOf" srcId="{084D28F0-71CB-4E61-96CB-36BC0ABD9558}" destId="{B907266F-C0C4-4675-BFB7-C7768486F874}"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C8CFF-ECAE-463A-A80C-8C0496C95210}">
      <dsp:nvSpPr>
        <dsp:cNvPr id="0" name=""/>
        <dsp:cNvSpPr/>
      </dsp:nvSpPr>
      <dsp:spPr>
        <a:xfrm>
          <a:off x="1979612" y="0"/>
          <a:ext cx="4610100" cy="4610100"/>
        </a:xfrm>
        <a:prstGeom prst="diamond">
          <a:avLst/>
        </a:prstGeom>
        <a:solidFill>
          <a:srgbClr val="FF0000"/>
        </a:solidFill>
        <a:ln>
          <a:noFill/>
        </a:ln>
        <a:effectLst/>
      </dsp:spPr>
      <dsp:style>
        <a:lnRef idx="0">
          <a:scrgbClr r="0" g="0" b="0"/>
        </a:lnRef>
        <a:fillRef idx="1">
          <a:scrgbClr r="0" g="0" b="0"/>
        </a:fillRef>
        <a:effectRef idx="0">
          <a:scrgbClr r="0" g="0" b="0"/>
        </a:effectRef>
        <a:fontRef idx="minor"/>
      </dsp:style>
    </dsp:sp>
    <dsp:sp modelId="{7B95C958-E8FE-4C1A-9775-67A4F9844D23}">
      <dsp:nvSpPr>
        <dsp:cNvPr id="0" name=""/>
        <dsp:cNvSpPr/>
      </dsp:nvSpPr>
      <dsp:spPr>
        <a:xfrm>
          <a:off x="2359426" y="429635"/>
          <a:ext cx="1797939" cy="179793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Outsourcing/</a:t>
          </a:r>
        </a:p>
        <a:p>
          <a:pPr lvl="0" algn="ctr" defTabSz="800100">
            <a:lnSpc>
              <a:spcPct val="90000"/>
            </a:lnSpc>
            <a:spcBef>
              <a:spcPct val="0"/>
            </a:spcBef>
            <a:spcAft>
              <a:spcPct val="35000"/>
            </a:spcAft>
          </a:pPr>
          <a:r>
            <a:rPr lang="en-GB" sz="1800" kern="1200" dirty="0" err="1" smtClean="0"/>
            <a:t>Offshoring</a:t>
          </a:r>
          <a:endParaRPr lang="en-GB" sz="1800" kern="1200" dirty="0"/>
        </a:p>
      </dsp:txBody>
      <dsp:txXfrm>
        <a:off x="2447194" y="517403"/>
        <a:ext cx="1622403" cy="1622403"/>
      </dsp:txXfrm>
    </dsp:sp>
    <dsp:sp modelId="{3E89AE2F-33C4-4895-B58A-E41CBAA801E9}">
      <dsp:nvSpPr>
        <dsp:cNvPr id="0" name=""/>
        <dsp:cNvSpPr/>
      </dsp:nvSpPr>
      <dsp:spPr>
        <a:xfrm>
          <a:off x="4353814" y="437959"/>
          <a:ext cx="1797939" cy="1797939"/>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Inferior</a:t>
          </a:r>
        </a:p>
        <a:p>
          <a:pPr lvl="0" algn="ctr" defTabSz="800100">
            <a:lnSpc>
              <a:spcPct val="90000"/>
            </a:lnSpc>
            <a:spcBef>
              <a:spcPct val="0"/>
            </a:spcBef>
            <a:spcAft>
              <a:spcPct val="35000"/>
            </a:spcAft>
          </a:pPr>
          <a:r>
            <a:rPr lang="en-GB" sz="1800" kern="1200" dirty="0" smtClean="0"/>
            <a:t>Terms and Conditions</a:t>
          </a:r>
          <a:endParaRPr lang="en-GB" sz="1800" kern="1200" dirty="0"/>
        </a:p>
      </dsp:txBody>
      <dsp:txXfrm>
        <a:off x="4441582" y="525727"/>
        <a:ext cx="1622403" cy="1622403"/>
      </dsp:txXfrm>
    </dsp:sp>
    <dsp:sp modelId="{427392CE-52A8-43D3-BCE2-581100184B18}">
      <dsp:nvSpPr>
        <dsp:cNvPr id="0" name=""/>
        <dsp:cNvSpPr/>
      </dsp:nvSpPr>
      <dsp:spPr>
        <a:xfrm>
          <a:off x="2392742" y="2372151"/>
          <a:ext cx="1797939" cy="1797939"/>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Automation</a:t>
          </a:r>
          <a:endParaRPr lang="en-GB" sz="1800" kern="1200" dirty="0"/>
        </a:p>
      </dsp:txBody>
      <dsp:txXfrm>
        <a:off x="2480510" y="2459919"/>
        <a:ext cx="1622403" cy="1622403"/>
      </dsp:txXfrm>
    </dsp:sp>
    <dsp:sp modelId="{ADC819D0-B94F-4592-B312-79A26A5A2374}">
      <dsp:nvSpPr>
        <dsp:cNvPr id="0" name=""/>
        <dsp:cNvSpPr/>
      </dsp:nvSpPr>
      <dsp:spPr>
        <a:xfrm>
          <a:off x="4353814" y="2374201"/>
          <a:ext cx="1797939" cy="1797939"/>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Work Intensification, Lean, PM and SAP</a:t>
          </a:r>
          <a:endParaRPr lang="en-GB" sz="1800" kern="1200" dirty="0"/>
        </a:p>
      </dsp:txBody>
      <dsp:txXfrm>
        <a:off x="4441582" y="2461969"/>
        <a:ext cx="1622403" cy="1622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9E23B-D93F-4874-A89E-3E7197178378}">
      <dsp:nvSpPr>
        <dsp:cNvPr id="0" name=""/>
        <dsp:cNvSpPr/>
      </dsp:nvSpPr>
      <dsp:spPr>
        <a:xfrm>
          <a:off x="2971362" y="-62947"/>
          <a:ext cx="1233395" cy="930365"/>
        </a:xfrm>
        <a:prstGeom prst="roundRect">
          <a:avLst/>
        </a:prstGeom>
        <a:solidFill>
          <a:srgbClr val="C00000"/>
        </a:solidFill>
        <a:ln w="25400" cap="flat" cmpd="sng" algn="ctr">
          <a:solidFill>
            <a:schemeClr val="lt1">
              <a:hueOff val="0"/>
              <a:satOff val="0"/>
              <a:lumOff val="0"/>
              <a:alphaOff val="0"/>
            </a:schemeClr>
          </a:solidFill>
          <a:prstDash val="solid"/>
        </a:ln>
        <a:effectLst/>
        <a:scene3d>
          <a:camera prst="perspectiveRelaxed"/>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flatTx/>
        </a:bodyPr>
        <a:lstStyle/>
        <a:p>
          <a:pPr lvl="0" algn="ctr" defTabSz="400050">
            <a:lnSpc>
              <a:spcPct val="90000"/>
            </a:lnSpc>
            <a:spcBef>
              <a:spcPct val="0"/>
            </a:spcBef>
            <a:spcAft>
              <a:spcPct val="35000"/>
            </a:spcAft>
          </a:pPr>
          <a:r>
            <a:rPr lang="en-GB" sz="900" b="1" kern="1200" dirty="0" smtClean="0"/>
            <a:t>Intensification of work &amp; insecurity</a:t>
          </a:r>
          <a:endParaRPr lang="en-GB" sz="900" b="1" kern="1200" dirty="0"/>
        </a:p>
      </dsp:txBody>
      <dsp:txXfrm>
        <a:off x="3016779" y="-17530"/>
        <a:ext cx="1142561" cy="839531"/>
      </dsp:txXfrm>
    </dsp:sp>
    <dsp:sp modelId="{3FDD0EDA-8FBA-4368-8A7F-3E9885B5A6F7}">
      <dsp:nvSpPr>
        <dsp:cNvPr id="0" name=""/>
        <dsp:cNvSpPr/>
      </dsp:nvSpPr>
      <dsp:spPr>
        <a:xfrm>
          <a:off x="1298321" y="402235"/>
          <a:ext cx="4579476" cy="4579476"/>
        </a:xfrm>
        <a:custGeom>
          <a:avLst/>
          <a:gdLst/>
          <a:ahLst/>
          <a:cxnLst/>
          <a:rect l="0" t="0" r="0" b="0"/>
          <a:pathLst>
            <a:path>
              <a:moveTo>
                <a:pt x="3047736" y="129104"/>
              </a:moveTo>
              <a:arcTo wR="2289738" hR="2289738" stAng="17359920" swAng="672264"/>
            </a:path>
          </a:pathLst>
        </a:custGeom>
        <a:noFill/>
        <a:ln w="31750" cap="flat" cmpd="sng" algn="ctr">
          <a:solidFill>
            <a:srgbClr val="C00000"/>
          </a:solidFill>
          <a:prstDash val="solid"/>
          <a:tailEnd type="arrow"/>
        </a:ln>
        <a:effectLst/>
      </dsp:spPr>
      <dsp:style>
        <a:lnRef idx="1">
          <a:scrgbClr r="0" g="0" b="0"/>
        </a:lnRef>
        <a:fillRef idx="0">
          <a:scrgbClr r="0" g="0" b="0"/>
        </a:fillRef>
        <a:effectRef idx="0">
          <a:scrgbClr r="0" g="0" b="0"/>
        </a:effectRef>
        <a:fontRef idx="minor"/>
      </dsp:style>
    </dsp:sp>
    <dsp:sp modelId="{1B25F4AF-B3A6-402B-8A54-E6DA4C4501A9}">
      <dsp:nvSpPr>
        <dsp:cNvPr id="0" name=""/>
        <dsp:cNvSpPr/>
      </dsp:nvSpPr>
      <dsp:spPr>
        <a:xfrm>
          <a:off x="4761551" y="799162"/>
          <a:ext cx="1233395" cy="930365"/>
        </a:xfrm>
        <a:prstGeom prst="roundRect">
          <a:avLst/>
        </a:prstGeom>
        <a:solidFill>
          <a:srgbClr val="C00000"/>
        </a:solidFill>
        <a:ln w="25400" cap="flat" cmpd="sng" algn="ctr">
          <a:solidFill>
            <a:schemeClr val="lt1">
              <a:hueOff val="0"/>
              <a:satOff val="0"/>
              <a:lumOff val="0"/>
              <a:alphaOff val="0"/>
            </a:schemeClr>
          </a:solidFill>
          <a:prstDash val="solid"/>
        </a:ln>
        <a:effectLst/>
        <a:scene3d>
          <a:camera prst="perspectiveRelaxed"/>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flatTx/>
        </a:bodyPr>
        <a:lstStyle/>
        <a:p>
          <a:pPr lvl="0" algn="ctr" defTabSz="400050">
            <a:lnSpc>
              <a:spcPct val="90000"/>
            </a:lnSpc>
            <a:spcBef>
              <a:spcPct val="0"/>
            </a:spcBef>
            <a:spcAft>
              <a:spcPct val="35000"/>
            </a:spcAft>
          </a:pPr>
          <a:r>
            <a:rPr lang="en-GB" sz="900" b="1" kern="1200" dirty="0" smtClean="0"/>
            <a:t>Contributes to illness</a:t>
          </a:r>
          <a:endParaRPr lang="en-GB" sz="900" b="1" kern="1200" dirty="0"/>
        </a:p>
      </dsp:txBody>
      <dsp:txXfrm>
        <a:off x="4806968" y="844579"/>
        <a:ext cx="1142561" cy="839531"/>
      </dsp:txXfrm>
    </dsp:sp>
    <dsp:sp modelId="{341970B5-E356-4C0F-B56C-30A7FF040D52}">
      <dsp:nvSpPr>
        <dsp:cNvPr id="0" name=""/>
        <dsp:cNvSpPr/>
      </dsp:nvSpPr>
      <dsp:spPr>
        <a:xfrm>
          <a:off x="1298321" y="402235"/>
          <a:ext cx="4579476" cy="4579476"/>
        </a:xfrm>
        <a:custGeom>
          <a:avLst/>
          <a:gdLst/>
          <a:ahLst/>
          <a:cxnLst/>
          <a:rect l="0" t="0" r="0" b="0"/>
          <a:pathLst>
            <a:path>
              <a:moveTo>
                <a:pt x="4445367" y="1517622"/>
              </a:moveTo>
              <a:arcTo wR="2289738" hR="2289738" stAng="20417593" swAng="940052"/>
            </a:path>
          </a:pathLst>
        </a:custGeom>
        <a:noFill/>
        <a:ln w="28575" cap="flat" cmpd="sng" algn="ctr">
          <a:solidFill>
            <a:srgbClr val="C00000"/>
          </a:solidFill>
          <a:prstDash val="solid"/>
          <a:tailEnd type="arrow"/>
        </a:ln>
        <a:effectLst/>
      </dsp:spPr>
      <dsp:style>
        <a:lnRef idx="1">
          <a:scrgbClr r="0" g="0" b="0"/>
        </a:lnRef>
        <a:fillRef idx="0">
          <a:scrgbClr r="0" g="0" b="0"/>
        </a:fillRef>
        <a:effectRef idx="0">
          <a:scrgbClr r="0" g="0" b="0"/>
        </a:effectRef>
        <a:fontRef idx="minor"/>
      </dsp:style>
    </dsp:sp>
    <dsp:sp modelId="{EE23395E-F41F-4E82-B6BF-2C6AA5EC6ACC}">
      <dsp:nvSpPr>
        <dsp:cNvPr id="0" name=""/>
        <dsp:cNvSpPr/>
      </dsp:nvSpPr>
      <dsp:spPr>
        <a:xfrm>
          <a:off x="5203691" y="2736305"/>
          <a:ext cx="1233395" cy="930365"/>
        </a:xfrm>
        <a:prstGeom prst="roundRect">
          <a:avLst/>
        </a:prstGeom>
        <a:solidFill>
          <a:srgbClr val="C00000"/>
        </a:solidFill>
        <a:ln w="25400" cap="flat" cmpd="sng" algn="ctr">
          <a:solidFill>
            <a:schemeClr val="lt1">
              <a:hueOff val="0"/>
              <a:satOff val="0"/>
              <a:lumOff val="0"/>
              <a:alphaOff val="0"/>
            </a:schemeClr>
          </a:solidFill>
          <a:prstDash val="solid"/>
        </a:ln>
        <a:effectLst/>
        <a:scene3d>
          <a:camera prst="perspectiveRelaxed"/>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flatTx/>
        </a:bodyPr>
        <a:lstStyle/>
        <a:p>
          <a:pPr lvl="0" algn="ctr" defTabSz="400050">
            <a:lnSpc>
              <a:spcPct val="90000"/>
            </a:lnSpc>
            <a:spcBef>
              <a:spcPct val="0"/>
            </a:spcBef>
            <a:spcAft>
              <a:spcPct val="35000"/>
            </a:spcAft>
          </a:pPr>
          <a:r>
            <a:rPr lang="en-GB" sz="900" b="1" kern="1200" dirty="0" smtClean="0"/>
            <a:t>Coming to work when ill</a:t>
          </a:r>
        </a:p>
        <a:p>
          <a:pPr lvl="0" algn="ctr" defTabSz="400050">
            <a:lnSpc>
              <a:spcPct val="90000"/>
            </a:lnSpc>
            <a:spcBef>
              <a:spcPct val="0"/>
            </a:spcBef>
            <a:spcAft>
              <a:spcPct val="35000"/>
            </a:spcAft>
          </a:pPr>
          <a:r>
            <a:rPr lang="en-GB" sz="900" b="1" kern="1200" dirty="0" smtClean="0"/>
            <a:t>SAP</a:t>
          </a:r>
          <a:endParaRPr lang="en-GB" sz="900" b="1" kern="1200" dirty="0"/>
        </a:p>
      </dsp:txBody>
      <dsp:txXfrm>
        <a:off x="5249108" y="2781722"/>
        <a:ext cx="1142561" cy="839531"/>
      </dsp:txXfrm>
    </dsp:sp>
    <dsp:sp modelId="{2DE3A002-FAB8-4695-8504-EDEE14924B50}">
      <dsp:nvSpPr>
        <dsp:cNvPr id="0" name=""/>
        <dsp:cNvSpPr/>
      </dsp:nvSpPr>
      <dsp:spPr>
        <a:xfrm>
          <a:off x="1298321" y="402235"/>
          <a:ext cx="4579476" cy="4579476"/>
        </a:xfrm>
        <a:custGeom>
          <a:avLst/>
          <a:gdLst/>
          <a:ahLst/>
          <a:cxnLst/>
          <a:rect l="0" t="0" r="0" b="0"/>
          <a:pathLst>
            <a:path>
              <a:moveTo>
                <a:pt x="4288554" y="3406713"/>
              </a:moveTo>
              <a:arcTo wR="2289738" hR="2289738" stAng="1751835" swAng="726824"/>
            </a:path>
          </a:pathLst>
        </a:custGeom>
        <a:noFill/>
        <a:ln w="28575" cap="flat" cmpd="sng" algn="ctr">
          <a:solidFill>
            <a:srgbClr val="C00000"/>
          </a:solidFill>
          <a:prstDash val="solid"/>
          <a:tailEnd type="arrow"/>
        </a:ln>
        <a:effectLst/>
      </dsp:spPr>
      <dsp:style>
        <a:lnRef idx="1">
          <a:scrgbClr r="0" g="0" b="0"/>
        </a:lnRef>
        <a:fillRef idx="0">
          <a:scrgbClr r="0" g="0" b="0"/>
        </a:fillRef>
        <a:effectRef idx="0">
          <a:scrgbClr r="0" g="0" b="0"/>
        </a:effectRef>
        <a:fontRef idx="minor"/>
      </dsp:style>
    </dsp:sp>
    <dsp:sp modelId="{313AE945-2488-49AD-920F-2BD4E34D97E4}">
      <dsp:nvSpPr>
        <dsp:cNvPr id="0" name=""/>
        <dsp:cNvSpPr/>
      </dsp:nvSpPr>
      <dsp:spPr>
        <a:xfrm>
          <a:off x="3964842" y="4289773"/>
          <a:ext cx="1233395" cy="930365"/>
        </a:xfrm>
        <a:prstGeom prst="roundRect">
          <a:avLst/>
        </a:prstGeom>
        <a:solidFill>
          <a:srgbClr val="C00000"/>
        </a:solidFill>
        <a:ln w="25400" cap="flat" cmpd="sng" algn="ctr">
          <a:solidFill>
            <a:schemeClr val="lt1">
              <a:hueOff val="0"/>
              <a:satOff val="0"/>
              <a:lumOff val="0"/>
              <a:alphaOff val="0"/>
            </a:schemeClr>
          </a:solidFill>
          <a:prstDash val="solid"/>
        </a:ln>
        <a:effectLst/>
        <a:scene3d>
          <a:camera prst="perspectiveRelaxed"/>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flatTx/>
        </a:bodyPr>
        <a:lstStyle/>
        <a:p>
          <a:pPr lvl="0" algn="ctr" defTabSz="400050">
            <a:lnSpc>
              <a:spcPct val="90000"/>
            </a:lnSpc>
            <a:spcBef>
              <a:spcPct val="0"/>
            </a:spcBef>
            <a:spcAft>
              <a:spcPct val="35000"/>
            </a:spcAft>
          </a:pPr>
          <a:r>
            <a:rPr lang="en-GB" sz="900" b="1" kern="1200" dirty="0" smtClean="0"/>
            <a:t>Makes condition worse</a:t>
          </a:r>
          <a:endParaRPr lang="en-GB" sz="900" b="1" kern="1200" dirty="0"/>
        </a:p>
      </dsp:txBody>
      <dsp:txXfrm>
        <a:off x="4010259" y="4335190"/>
        <a:ext cx="1142561" cy="839531"/>
      </dsp:txXfrm>
    </dsp:sp>
    <dsp:sp modelId="{2F3E2DCF-F648-4E7A-BEC6-92C33CF861FB}">
      <dsp:nvSpPr>
        <dsp:cNvPr id="0" name=""/>
        <dsp:cNvSpPr/>
      </dsp:nvSpPr>
      <dsp:spPr>
        <a:xfrm>
          <a:off x="1298321" y="402235"/>
          <a:ext cx="4579476" cy="4579476"/>
        </a:xfrm>
        <a:custGeom>
          <a:avLst/>
          <a:gdLst/>
          <a:ahLst/>
          <a:cxnLst/>
          <a:rect l="0" t="0" r="0" b="0"/>
          <a:pathLst>
            <a:path>
              <a:moveTo>
                <a:pt x="2517153" y="4568155"/>
              </a:moveTo>
              <a:arcTo wR="2289738" hR="2289738" stAng="5058001" swAng="683997"/>
            </a:path>
          </a:pathLst>
        </a:custGeom>
        <a:noFill/>
        <a:ln w="28575" cap="flat" cmpd="sng" algn="ctr">
          <a:solidFill>
            <a:srgbClr val="C00000"/>
          </a:solidFill>
          <a:prstDash val="solid"/>
          <a:tailEnd type="arrow"/>
        </a:ln>
        <a:effectLst/>
      </dsp:spPr>
      <dsp:style>
        <a:lnRef idx="1">
          <a:scrgbClr r="0" g="0" b="0"/>
        </a:lnRef>
        <a:fillRef idx="0">
          <a:scrgbClr r="0" g="0" b="0"/>
        </a:fillRef>
        <a:effectRef idx="0">
          <a:scrgbClr r="0" g="0" b="0"/>
        </a:effectRef>
        <a:fontRef idx="minor"/>
      </dsp:style>
    </dsp:sp>
    <dsp:sp modelId="{806F69DE-717E-4E53-93CF-527EC27ED318}">
      <dsp:nvSpPr>
        <dsp:cNvPr id="0" name=""/>
        <dsp:cNvSpPr/>
      </dsp:nvSpPr>
      <dsp:spPr>
        <a:xfrm>
          <a:off x="1977882" y="4289773"/>
          <a:ext cx="1233395" cy="930365"/>
        </a:xfrm>
        <a:prstGeom prst="roundRect">
          <a:avLst/>
        </a:prstGeom>
        <a:solidFill>
          <a:srgbClr val="C00000"/>
        </a:solidFill>
        <a:ln w="25400" cap="flat" cmpd="sng" algn="ctr">
          <a:solidFill>
            <a:schemeClr val="lt1">
              <a:hueOff val="0"/>
              <a:satOff val="0"/>
              <a:lumOff val="0"/>
              <a:alphaOff val="0"/>
            </a:schemeClr>
          </a:solidFill>
          <a:prstDash val="solid"/>
        </a:ln>
        <a:effectLst/>
        <a:scene3d>
          <a:camera prst="perspectiveRelaxed"/>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flatTx/>
        </a:bodyPr>
        <a:lstStyle/>
        <a:p>
          <a:pPr lvl="0" algn="ctr" defTabSz="400050">
            <a:lnSpc>
              <a:spcPct val="90000"/>
            </a:lnSpc>
            <a:spcBef>
              <a:spcPct val="0"/>
            </a:spcBef>
            <a:spcAft>
              <a:spcPct val="35000"/>
            </a:spcAft>
          </a:pPr>
          <a:r>
            <a:rPr lang="en-GB" sz="900" b="1" kern="1200" dirty="0" smtClean="0"/>
            <a:t>PM &amp; so-called underperformance</a:t>
          </a:r>
          <a:endParaRPr lang="en-GB" sz="900" b="1" kern="1200" dirty="0"/>
        </a:p>
      </dsp:txBody>
      <dsp:txXfrm>
        <a:off x="2023299" y="4335190"/>
        <a:ext cx="1142561" cy="839531"/>
      </dsp:txXfrm>
    </dsp:sp>
    <dsp:sp modelId="{798152DE-8312-4EA9-AC07-011A0F108B8B}">
      <dsp:nvSpPr>
        <dsp:cNvPr id="0" name=""/>
        <dsp:cNvSpPr/>
      </dsp:nvSpPr>
      <dsp:spPr>
        <a:xfrm>
          <a:off x="1298321" y="402235"/>
          <a:ext cx="4579476" cy="4579476"/>
        </a:xfrm>
        <a:custGeom>
          <a:avLst/>
          <a:gdLst/>
          <a:ahLst/>
          <a:cxnLst/>
          <a:rect l="0" t="0" r="0" b="0"/>
          <a:pathLst>
            <a:path>
              <a:moveTo>
                <a:pt x="569829" y="3801299"/>
              </a:moveTo>
              <a:arcTo wR="2289738" hR="2289738" stAng="8321341" swAng="726824"/>
            </a:path>
          </a:pathLst>
        </a:custGeom>
        <a:noFill/>
        <a:ln w="28575" cap="flat" cmpd="sng" algn="ctr">
          <a:solidFill>
            <a:srgbClr val="C00000"/>
          </a:solidFill>
          <a:prstDash val="solid"/>
          <a:tailEnd type="arrow"/>
        </a:ln>
        <a:effectLst/>
      </dsp:spPr>
      <dsp:style>
        <a:lnRef idx="1">
          <a:scrgbClr r="0" g="0" b="0"/>
        </a:lnRef>
        <a:fillRef idx="0">
          <a:scrgbClr r="0" g="0" b="0"/>
        </a:fillRef>
        <a:effectRef idx="0">
          <a:scrgbClr r="0" g="0" b="0"/>
        </a:effectRef>
        <a:fontRef idx="minor"/>
      </dsp:style>
    </dsp:sp>
    <dsp:sp modelId="{B2A7F4D8-BCDC-42E9-85DE-878E97762E44}">
      <dsp:nvSpPr>
        <dsp:cNvPr id="0" name=""/>
        <dsp:cNvSpPr/>
      </dsp:nvSpPr>
      <dsp:spPr>
        <a:xfrm>
          <a:off x="739032" y="2736305"/>
          <a:ext cx="1233395" cy="930365"/>
        </a:xfrm>
        <a:prstGeom prst="roundRect">
          <a:avLst/>
        </a:prstGeom>
        <a:solidFill>
          <a:srgbClr val="C00000"/>
        </a:solidFill>
        <a:ln w="25400" cap="flat" cmpd="sng" algn="ctr">
          <a:solidFill>
            <a:schemeClr val="lt1">
              <a:hueOff val="0"/>
              <a:satOff val="0"/>
              <a:lumOff val="0"/>
              <a:alphaOff val="0"/>
            </a:schemeClr>
          </a:solidFill>
          <a:prstDash val="solid"/>
        </a:ln>
        <a:effectLst/>
        <a:scene3d>
          <a:camera prst="perspectiveRelaxed"/>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flatTx/>
        </a:bodyPr>
        <a:lstStyle/>
        <a:p>
          <a:pPr lvl="0" algn="ctr" defTabSz="400050">
            <a:lnSpc>
              <a:spcPct val="90000"/>
            </a:lnSpc>
            <a:spcBef>
              <a:spcPct val="0"/>
            </a:spcBef>
            <a:spcAft>
              <a:spcPct val="35000"/>
            </a:spcAft>
          </a:pPr>
          <a:r>
            <a:rPr lang="en-GB" sz="900" b="1" kern="1200" dirty="0" smtClean="0"/>
            <a:t>Increases insecurity &amp; likelihood of disciplinary</a:t>
          </a:r>
          <a:endParaRPr lang="en-GB" sz="900" b="1" kern="1200" dirty="0"/>
        </a:p>
      </dsp:txBody>
      <dsp:txXfrm>
        <a:off x="784449" y="2781722"/>
        <a:ext cx="1142561" cy="839531"/>
      </dsp:txXfrm>
    </dsp:sp>
    <dsp:sp modelId="{CDCC7230-BCCF-4313-BEC1-3BDA230483C8}">
      <dsp:nvSpPr>
        <dsp:cNvPr id="0" name=""/>
        <dsp:cNvSpPr/>
      </dsp:nvSpPr>
      <dsp:spPr>
        <a:xfrm>
          <a:off x="1298321" y="402235"/>
          <a:ext cx="4579476" cy="4579476"/>
        </a:xfrm>
        <a:custGeom>
          <a:avLst/>
          <a:gdLst/>
          <a:ahLst/>
          <a:cxnLst/>
          <a:rect l="0" t="0" r="0" b="0"/>
          <a:pathLst>
            <a:path>
              <a:moveTo>
                <a:pt x="5687" y="2128449"/>
              </a:moveTo>
              <a:arcTo wR="2289738" hR="2289738" stAng="11042355" swAng="940052"/>
            </a:path>
          </a:pathLst>
        </a:custGeom>
        <a:noFill/>
        <a:ln w="28575" cap="flat" cmpd="sng" algn="ctr">
          <a:solidFill>
            <a:srgbClr val="C00000"/>
          </a:solidFill>
          <a:prstDash val="solid"/>
          <a:tailEnd type="arrow"/>
        </a:ln>
        <a:effectLst/>
      </dsp:spPr>
      <dsp:style>
        <a:lnRef idx="1">
          <a:scrgbClr r="0" g="0" b="0"/>
        </a:lnRef>
        <a:fillRef idx="0">
          <a:scrgbClr r="0" g="0" b="0"/>
        </a:fillRef>
        <a:effectRef idx="0">
          <a:scrgbClr r="0" g="0" b="0"/>
        </a:effectRef>
        <a:fontRef idx="minor"/>
      </dsp:style>
    </dsp:sp>
    <dsp:sp modelId="{54D92242-B536-41BE-ACED-0FF5EEE2B9C8}">
      <dsp:nvSpPr>
        <dsp:cNvPr id="0" name=""/>
        <dsp:cNvSpPr/>
      </dsp:nvSpPr>
      <dsp:spPr>
        <a:xfrm>
          <a:off x="1181172" y="799162"/>
          <a:ext cx="1233395" cy="930365"/>
        </a:xfrm>
        <a:prstGeom prst="roundRect">
          <a:avLst/>
        </a:prstGeom>
        <a:solidFill>
          <a:srgbClr val="C00000"/>
        </a:solidFill>
        <a:ln w="25400" cap="flat" cmpd="sng" algn="ctr">
          <a:solidFill>
            <a:schemeClr val="lt1">
              <a:hueOff val="0"/>
              <a:satOff val="0"/>
              <a:lumOff val="0"/>
              <a:alphaOff val="0"/>
            </a:schemeClr>
          </a:solidFill>
          <a:prstDash val="solid"/>
        </a:ln>
        <a:effectLst/>
        <a:scene3d>
          <a:camera prst="perspectiveRelaxed"/>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flatTx/>
        </a:bodyPr>
        <a:lstStyle/>
        <a:p>
          <a:pPr lvl="0" algn="ctr" defTabSz="400050">
            <a:lnSpc>
              <a:spcPct val="90000"/>
            </a:lnSpc>
            <a:spcBef>
              <a:spcPct val="0"/>
            </a:spcBef>
            <a:spcAft>
              <a:spcPct val="35000"/>
            </a:spcAft>
          </a:pPr>
          <a:r>
            <a:rPr lang="en-GB" sz="900" b="1" kern="1200" dirty="0" smtClean="0"/>
            <a:t>Mental ill-health</a:t>
          </a:r>
          <a:endParaRPr lang="en-GB" sz="900" b="1" kern="1200" dirty="0"/>
        </a:p>
      </dsp:txBody>
      <dsp:txXfrm>
        <a:off x="1226589" y="844579"/>
        <a:ext cx="1142561" cy="839531"/>
      </dsp:txXfrm>
    </dsp:sp>
    <dsp:sp modelId="{B907266F-C0C4-4675-BFB7-C7768486F874}">
      <dsp:nvSpPr>
        <dsp:cNvPr id="0" name=""/>
        <dsp:cNvSpPr/>
      </dsp:nvSpPr>
      <dsp:spPr>
        <a:xfrm>
          <a:off x="1298321" y="402235"/>
          <a:ext cx="4579476" cy="4579476"/>
        </a:xfrm>
        <a:custGeom>
          <a:avLst/>
          <a:gdLst/>
          <a:ahLst/>
          <a:cxnLst/>
          <a:rect l="0" t="0" r="0" b="0"/>
          <a:pathLst>
            <a:path>
              <a:moveTo>
                <a:pt x="1126355" y="317571"/>
              </a:moveTo>
              <a:arcTo wR="2289738" hR="2289738" stAng="14367817" swAng="672264"/>
            </a:path>
          </a:pathLst>
        </a:custGeom>
        <a:noFill/>
        <a:ln w="31750" cap="flat" cmpd="sng" algn="ctr">
          <a:solidFill>
            <a:srgbClr val="C00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2" y="0"/>
            <a:ext cx="2918623" cy="49266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25603" name="Rectangle 3"/>
          <p:cNvSpPr>
            <a:spLocks noGrp="1" noChangeArrowheads="1"/>
          </p:cNvSpPr>
          <p:nvPr>
            <p:ph type="dt" sz="quarter" idx="1"/>
          </p:nvPr>
        </p:nvSpPr>
        <p:spPr bwMode="auto">
          <a:xfrm>
            <a:off x="3815582" y="0"/>
            <a:ext cx="2918623" cy="49266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25604" name="Rectangle 4"/>
          <p:cNvSpPr>
            <a:spLocks noGrp="1" noChangeArrowheads="1"/>
          </p:cNvSpPr>
          <p:nvPr>
            <p:ph type="ftr" sz="quarter" idx="2"/>
          </p:nvPr>
        </p:nvSpPr>
        <p:spPr bwMode="auto">
          <a:xfrm>
            <a:off x="2" y="9372027"/>
            <a:ext cx="2918623" cy="492667"/>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25605" name="Rectangle 5"/>
          <p:cNvSpPr>
            <a:spLocks noGrp="1" noChangeArrowheads="1"/>
          </p:cNvSpPr>
          <p:nvPr>
            <p:ph type="sldNum" sz="quarter" idx="3"/>
          </p:nvPr>
        </p:nvSpPr>
        <p:spPr bwMode="auto">
          <a:xfrm>
            <a:off x="3815582" y="9372027"/>
            <a:ext cx="2918623" cy="492667"/>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pPr>
              <a:defRPr/>
            </a:pPr>
            <a:fld id="{6A616907-5922-46EF-82ED-24C1782C1D79}" type="slidenum">
              <a:rPr lang="en-US"/>
              <a:pPr>
                <a:defRPr/>
              </a:pPr>
              <a:t>‹#›</a:t>
            </a:fld>
            <a:endParaRPr lang="en-US"/>
          </a:p>
        </p:txBody>
      </p:sp>
    </p:spTree>
    <p:extLst>
      <p:ext uri="{BB962C8B-B14F-4D97-AF65-F5344CB8AC3E}">
        <p14:creationId xmlns:p14="http://schemas.microsoft.com/office/powerpoint/2010/main" val="2821286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623" cy="4926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582" y="0"/>
            <a:ext cx="2918623" cy="492667"/>
          </a:xfrm>
          <a:prstGeom prst="rect">
            <a:avLst/>
          </a:prstGeom>
        </p:spPr>
        <p:txBody>
          <a:bodyPr vert="horz" lIns="91440" tIns="45720" rIns="91440" bIns="45720" rtlCol="0"/>
          <a:lstStyle>
            <a:lvl1pPr algn="r">
              <a:defRPr sz="1200"/>
            </a:lvl1pPr>
          </a:lstStyle>
          <a:p>
            <a:fld id="{52072E60-A641-4E20-9D17-ABA50F2212CC}" type="datetimeFigureOut">
              <a:rPr lang="en-US" smtClean="0"/>
              <a:pPr/>
              <a:t>10/26/2013</a:t>
            </a:fld>
            <a:endParaRPr lang="en-GB"/>
          </a:p>
        </p:txBody>
      </p:sp>
      <p:sp>
        <p:nvSpPr>
          <p:cNvPr id="4" name="Slide Image Placeholder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890" y="4686824"/>
            <a:ext cx="5387986" cy="44388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372027"/>
            <a:ext cx="2918623" cy="4926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582" y="9372027"/>
            <a:ext cx="2918623" cy="492667"/>
          </a:xfrm>
          <a:prstGeom prst="rect">
            <a:avLst/>
          </a:prstGeom>
        </p:spPr>
        <p:txBody>
          <a:bodyPr vert="horz" lIns="91440" tIns="45720" rIns="91440" bIns="45720" rtlCol="0" anchor="b"/>
          <a:lstStyle>
            <a:lvl1pPr algn="r">
              <a:defRPr sz="1200"/>
            </a:lvl1pPr>
          </a:lstStyle>
          <a:p>
            <a:fld id="{D716AB69-F468-4959-BECD-47D24E8E02B7}" type="slidenum">
              <a:rPr lang="en-GB" smtClean="0"/>
              <a:pPr/>
              <a:t>‹#›</a:t>
            </a:fld>
            <a:endParaRPr lang="en-GB"/>
          </a:p>
        </p:txBody>
      </p:sp>
    </p:spTree>
    <p:extLst>
      <p:ext uri="{BB962C8B-B14F-4D97-AF65-F5344CB8AC3E}">
        <p14:creationId xmlns:p14="http://schemas.microsoft.com/office/powerpoint/2010/main" val="370900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16AB69-F468-4959-BECD-47D24E8E02B7}" type="slidenum">
              <a:rPr lang="en-GB" smtClean="0"/>
              <a:pPr/>
              <a:t>1</a:t>
            </a:fld>
            <a:endParaRPr lang="en-GB"/>
          </a:p>
        </p:txBody>
      </p:sp>
    </p:spTree>
    <p:extLst>
      <p:ext uri="{BB962C8B-B14F-4D97-AF65-F5344CB8AC3E}">
        <p14:creationId xmlns:p14="http://schemas.microsoft.com/office/powerpoint/2010/main" val="121190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16AB69-F468-4959-BECD-47D24E8E02B7}" type="slidenum">
              <a:rPr lang="en-GB" smtClean="0"/>
              <a:pPr/>
              <a:t>7</a:t>
            </a:fld>
            <a:endParaRPr lang="en-GB"/>
          </a:p>
        </p:txBody>
      </p:sp>
    </p:spTree>
    <p:extLst>
      <p:ext uri="{BB962C8B-B14F-4D97-AF65-F5344CB8AC3E}">
        <p14:creationId xmlns:p14="http://schemas.microsoft.com/office/powerpoint/2010/main" val="329325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16AB69-F468-4959-BECD-47D24E8E02B7}" type="slidenum">
              <a:rPr lang="en-GB" smtClean="0"/>
              <a:pPr/>
              <a:t>12</a:t>
            </a:fld>
            <a:endParaRPr lang="en-GB"/>
          </a:p>
        </p:txBody>
      </p:sp>
    </p:spTree>
    <p:extLst>
      <p:ext uri="{BB962C8B-B14F-4D97-AF65-F5344CB8AC3E}">
        <p14:creationId xmlns:p14="http://schemas.microsoft.com/office/powerpoint/2010/main" val="101592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Hegel </a:t>
            </a:r>
            <a:r>
              <a:rPr lang="en-GB" dirty="0" err="1" smtClean="0"/>
              <a:t>Hoel</a:t>
            </a:r>
            <a:r>
              <a:rPr lang="en-GB" baseline="0" dirty="0" smtClean="0"/>
              <a:t> and Davis Beale </a:t>
            </a:r>
            <a:endParaRPr lang="en-GB" dirty="0"/>
          </a:p>
        </p:txBody>
      </p:sp>
      <p:sp>
        <p:nvSpPr>
          <p:cNvPr id="4" name="Slide Number Placeholder 3"/>
          <p:cNvSpPr>
            <a:spLocks noGrp="1"/>
          </p:cNvSpPr>
          <p:nvPr>
            <p:ph type="sldNum" sz="quarter" idx="10"/>
          </p:nvPr>
        </p:nvSpPr>
        <p:spPr/>
        <p:txBody>
          <a:bodyPr/>
          <a:lstStyle/>
          <a:p>
            <a:fld id="{D716AB69-F468-4959-BECD-47D24E8E02B7}" type="slidenum">
              <a:rPr lang="en-GB" smtClean="0"/>
              <a:pPr/>
              <a:t>14</a:t>
            </a:fld>
            <a:endParaRPr lang="en-GB"/>
          </a:p>
        </p:txBody>
      </p:sp>
    </p:spTree>
    <p:extLst>
      <p:ext uri="{BB962C8B-B14F-4D97-AF65-F5344CB8AC3E}">
        <p14:creationId xmlns:p14="http://schemas.microsoft.com/office/powerpoint/2010/main" val="1969110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1257300"/>
            <a:ext cx="700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GB" b="1">
                <a:solidFill>
                  <a:schemeClr val="bg1"/>
                </a:solidFill>
                <a:latin typeface="Arial" charset="0"/>
              </a:rPr>
              <a:t>Department of Human Resource Management</a:t>
            </a:r>
            <a:endParaRPr lang="en-US" b="1">
              <a:solidFill>
                <a:schemeClr val="bg1"/>
              </a:solidFill>
              <a:latin typeface="Arial" charset="0"/>
            </a:endParaRPr>
          </a:p>
        </p:txBody>
      </p:sp>
      <p:sp>
        <p:nvSpPr>
          <p:cNvPr id="23555" name="Rectangle 3"/>
          <p:cNvSpPr>
            <a:spLocks noGrp="1" noChangeArrowheads="1"/>
          </p:cNvSpPr>
          <p:nvPr>
            <p:ph type="ctrTitle"/>
          </p:nvPr>
        </p:nvSpPr>
        <p:spPr>
          <a:xfrm>
            <a:off x="493713" y="2208213"/>
            <a:ext cx="8169275" cy="2179637"/>
          </a:xfrm>
        </p:spPr>
        <p:txBody>
          <a:bodyPr anchor="t"/>
          <a:lstStyle>
            <a:lvl1pPr algn="ctr">
              <a:defRPr sz="4200"/>
            </a:lvl1pPr>
          </a:lstStyle>
          <a:p>
            <a:r>
              <a:rPr lang="en-US"/>
              <a:t>Click to edit Master title style</a:t>
            </a:r>
          </a:p>
        </p:txBody>
      </p:sp>
      <p:sp>
        <p:nvSpPr>
          <p:cNvPr id="23556" name="Rectangle 4"/>
          <p:cNvSpPr>
            <a:spLocks noGrp="1" noChangeArrowheads="1"/>
          </p:cNvSpPr>
          <p:nvPr>
            <p:ph type="subTitle" idx="1"/>
          </p:nvPr>
        </p:nvSpPr>
        <p:spPr>
          <a:xfrm>
            <a:off x="493713" y="4633913"/>
            <a:ext cx="8167687" cy="515937"/>
          </a:xfrm>
        </p:spPr>
        <p:txBody>
          <a:bodyPr anchor="ctr"/>
          <a:lstStyle>
            <a:lvl1pPr marL="0" indent="0" algn="ctr">
              <a:defRPr sz="3200">
                <a:solidFill>
                  <a:schemeClr val="bg2"/>
                </a:solidFill>
              </a:defRPr>
            </a:lvl1pPr>
          </a:lstStyle>
          <a:p>
            <a:r>
              <a:rPr lang="en-US"/>
              <a:t>Click to edit Master subtitle style</a:t>
            </a:r>
          </a:p>
        </p:txBody>
      </p:sp>
    </p:spTree>
    <p:extLst>
      <p:ext uri="{BB962C8B-B14F-4D97-AF65-F5344CB8AC3E}">
        <p14:creationId xmlns:p14="http://schemas.microsoft.com/office/powerpoint/2010/main" val="85501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044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827088"/>
            <a:ext cx="2024062" cy="52752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3400" y="827088"/>
            <a:ext cx="5919788" cy="5275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1262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415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3986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1987550"/>
            <a:ext cx="39719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7725" y="1987550"/>
            <a:ext cx="39719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8077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2404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7752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39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657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09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33400" y="827088"/>
            <a:ext cx="8096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987550"/>
            <a:ext cx="80962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5"/>
          <p:cNvSpPr txBox="1">
            <a:spLocks noChangeArrowheads="1"/>
          </p:cNvSpPr>
          <p:nvPr/>
        </p:nvSpPr>
        <p:spPr bwMode="auto">
          <a:xfrm>
            <a:off x="0" y="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GB" sz="1800" b="1">
                <a:solidFill>
                  <a:schemeClr val="bg1"/>
                </a:solidFill>
                <a:latin typeface="Arial" charset="0"/>
              </a:rPr>
              <a:t>Department of Human Resource Management</a:t>
            </a:r>
            <a:endParaRPr lang="en-US" sz="1800" b="1">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fontAlgn="base">
        <a:spcBef>
          <a:spcPct val="0"/>
        </a:spcBef>
        <a:spcAft>
          <a:spcPct val="0"/>
        </a:spcAft>
        <a:defRPr sz="3400">
          <a:solidFill>
            <a:schemeClr val="tx2"/>
          </a:solidFill>
          <a:latin typeface="Arial" charset="0"/>
        </a:defRPr>
      </a:lvl6pPr>
      <a:lvl7pPr marL="914400" algn="l" rtl="0" fontAlgn="base">
        <a:spcBef>
          <a:spcPct val="0"/>
        </a:spcBef>
        <a:spcAft>
          <a:spcPct val="0"/>
        </a:spcAft>
        <a:defRPr sz="3400">
          <a:solidFill>
            <a:schemeClr val="tx2"/>
          </a:solidFill>
          <a:latin typeface="Arial" charset="0"/>
        </a:defRPr>
      </a:lvl7pPr>
      <a:lvl8pPr marL="1371600" algn="l" rtl="0" fontAlgn="base">
        <a:spcBef>
          <a:spcPct val="0"/>
        </a:spcBef>
        <a:spcAft>
          <a:spcPct val="0"/>
        </a:spcAft>
        <a:defRPr sz="3400">
          <a:solidFill>
            <a:schemeClr val="tx2"/>
          </a:solidFill>
          <a:latin typeface="Arial" charset="0"/>
        </a:defRPr>
      </a:lvl8pPr>
      <a:lvl9pPr marL="1828800" algn="l" rtl="0" fontAlgn="base">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0"/>
        </a:spcBef>
        <a:spcAft>
          <a:spcPct val="0"/>
        </a:spcAft>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520" y="2420888"/>
            <a:ext cx="8640960" cy="1143008"/>
          </a:xfrm>
        </p:spPr>
        <p:txBody>
          <a:bodyPr/>
          <a:lstStyle/>
          <a:p>
            <a:pPr eaLnBrk="1" hangingPunct="1"/>
            <a:r>
              <a:rPr lang="en-GB" sz="3800" b="1" dirty="0" smtClean="0"/>
              <a:t>Performance Management – </a:t>
            </a:r>
            <a:br>
              <a:rPr lang="en-GB" sz="3800" b="1" dirty="0" smtClean="0"/>
            </a:br>
            <a:r>
              <a:rPr lang="en-GB" sz="3800" b="1" dirty="0" smtClean="0"/>
              <a:t>the </a:t>
            </a:r>
            <a:r>
              <a:rPr lang="en-GB" sz="3800" b="1" i="1" dirty="0" smtClean="0"/>
              <a:t>‘not so new’</a:t>
            </a:r>
            <a:r>
              <a:rPr lang="en-GB" sz="3800" b="1" dirty="0" smtClean="0"/>
              <a:t> workplace tyranny </a:t>
            </a:r>
          </a:p>
        </p:txBody>
      </p:sp>
      <p:sp>
        <p:nvSpPr>
          <p:cNvPr id="3075" name="Rectangle 3"/>
          <p:cNvSpPr>
            <a:spLocks noGrp="1" noChangeArrowheads="1"/>
          </p:cNvSpPr>
          <p:nvPr>
            <p:ph type="subTitle" idx="1"/>
          </p:nvPr>
        </p:nvSpPr>
        <p:spPr>
          <a:xfrm>
            <a:off x="179512" y="3933056"/>
            <a:ext cx="8712968" cy="2520132"/>
          </a:xfrm>
        </p:spPr>
        <p:txBody>
          <a:bodyPr/>
          <a:lstStyle/>
          <a:p>
            <a:pPr algn="l" eaLnBrk="1" hangingPunct="1"/>
            <a:endParaRPr lang="en-GB" dirty="0" smtClean="0">
              <a:solidFill>
                <a:schemeClr val="tx1"/>
              </a:solidFill>
            </a:endParaRPr>
          </a:p>
          <a:p>
            <a:pPr eaLnBrk="1" hangingPunct="1"/>
            <a:endParaRPr lang="en-GB" sz="2600" b="1" dirty="0" smtClean="0">
              <a:solidFill>
                <a:schemeClr val="tx1"/>
              </a:solidFill>
            </a:endParaRPr>
          </a:p>
          <a:p>
            <a:pPr eaLnBrk="1" hangingPunct="1"/>
            <a:endParaRPr lang="en-GB" sz="2600" b="1" dirty="0" smtClean="0">
              <a:solidFill>
                <a:schemeClr val="tx1"/>
              </a:solidFill>
            </a:endParaRPr>
          </a:p>
          <a:p>
            <a:pPr eaLnBrk="1" hangingPunct="1"/>
            <a:r>
              <a:rPr lang="en-GB" sz="2800" b="1" dirty="0" smtClean="0">
                <a:solidFill>
                  <a:schemeClr val="tx1"/>
                </a:solidFill>
              </a:rPr>
              <a:t>Professor Phil Taylor</a:t>
            </a:r>
          </a:p>
          <a:p>
            <a:pPr eaLnBrk="1" hangingPunct="1"/>
            <a:r>
              <a:rPr lang="en-GB" sz="2800" b="1" dirty="0" smtClean="0">
                <a:solidFill>
                  <a:schemeClr val="tx1"/>
                </a:solidFill>
              </a:rPr>
              <a:t>University of Strathclyde </a:t>
            </a:r>
          </a:p>
          <a:p>
            <a:pPr eaLnBrk="1" hangingPunct="1"/>
            <a:endParaRPr lang="en-GB" sz="2800" b="1" dirty="0" smtClean="0">
              <a:solidFill>
                <a:schemeClr val="tx1"/>
              </a:solidFill>
            </a:endParaRPr>
          </a:p>
          <a:p>
            <a:pPr eaLnBrk="1" hangingPunct="1"/>
            <a:r>
              <a:rPr lang="en-GB" sz="2800" b="1" dirty="0" smtClean="0">
                <a:solidFill>
                  <a:schemeClr val="tx1"/>
                </a:solidFill>
              </a:rPr>
              <a:t>Manchester Industrial Relations Society</a:t>
            </a:r>
          </a:p>
          <a:p>
            <a:pPr eaLnBrk="1" hangingPunct="1"/>
            <a:r>
              <a:rPr lang="en-GB" sz="2800" b="1" dirty="0" smtClean="0">
                <a:solidFill>
                  <a:schemeClr val="tx1"/>
                </a:solidFill>
              </a:rPr>
              <a:t>17 October 2013</a:t>
            </a:r>
          </a:p>
          <a:p>
            <a:pPr eaLnBrk="1" hangingPunct="1"/>
            <a:endParaRPr lang="en-GB" sz="2600" dirty="0" smtClean="0">
              <a:solidFill>
                <a:schemeClr val="tx1"/>
              </a:solidFill>
            </a:endParaRPr>
          </a:p>
          <a:p>
            <a:pPr eaLnBrk="1" hangingPunct="1">
              <a:lnSpc>
                <a:spcPct val="90000"/>
              </a:lnSpc>
            </a:pPr>
            <a:endParaRPr lang="en-GB" dirty="0" smtClean="0"/>
          </a:p>
          <a:p>
            <a:pPr eaLnBrk="1" hangingPunct="1">
              <a:lnSpc>
                <a:spcPct val="90000"/>
              </a:lnSpc>
            </a:pPr>
            <a:endParaRPr lang="en-GB" sz="3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1124744"/>
            <a:ext cx="8096250" cy="504056"/>
          </a:xfrm>
        </p:spPr>
        <p:txBody>
          <a:bodyPr/>
          <a:lstStyle/>
          <a:p>
            <a:r>
              <a:rPr lang="en-GB" sz="2800" b="1" i="1" dirty="0" smtClean="0"/>
              <a:t>Ill-health Symptoms and Time at Work Station</a:t>
            </a:r>
            <a:br>
              <a:rPr lang="en-GB" sz="2800" b="1" i="1" dirty="0" smtClean="0"/>
            </a:br>
            <a:r>
              <a:rPr lang="en-GB" sz="2800" dirty="0"/>
              <a:t>	</a:t>
            </a:r>
            <a:endParaRPr lang="en-GB" sz="2800" b="1" i="1" dirty="0" smtClean="0"/>
          </a:p>
        </p:txBody>
      </p:sp>
      <p:sp>
        <p:nvSpPr>
          <p:cNvPr id="15363" name="Content Placeholder 2"/>
          <p:cNvSpPr>
            <a:spLocks noGrp="1"/>
          </p:cNvSpPr>
          <p:nvPr>
            <p:ph idx="1"/>
          </p:nvPr>
        </p:nvSpPr>
        <p:spPr>
          <a:xfrm>
            <a:off x="428625" y="1484784"/>
            <a:ext cx="8429625" cy="5087466"/>
          </a:xfrm>
        </p:spPr>
        <p:txBody>
          <a:bodyPr/>
          <a:lstStyle/>
          <a:p>
            <a:pPr>
              <a:buFontTx/>
              <a:buNone/>
            </a:pPr>
            <a:r>
              <a:rPr lang="en-GB" dirty="0" smtClean="0"/>
              <a:t>					</a:t>
            </a:r>
            <a:r>
              <a:rPr lang="en-GB" b="1" dirty="0" smtClean="0"/>
              <a:t>	 % of t</a:t>
            </a:r>
            <a:r>
              <a:rPr lang="en-GB" sz="2200" b="1" dirty="0" smtClean="0"/>
              <a:t>ime at work station</a:t>
            </a:r>
          </a:p>
          <a:p>
            <a:pPr>
              <a:buFontTx/>
              <a:buNone/>
            </a:pPr>
            <a:r>
              <a:rPr lang="en-GB" sz="2200" b="1" dirty="0" smtClean="0"/>
              <a:t>						&lt;85%    85-95%    &gt;95%</a:t>
            </a:r>
          </a:p>
          <a:p>
            <a:pPr>
              <a:buFontTx/>
              <a:buNone/>
            </a:pPr>
            <a:r>
              <a:rPr lang="en-GB" b="1" dirty="0" smtClean="0"/>
              <a:t>					          </a:t>
            </a:r>
            <a:r>
              <a:rPr lang="en-GB" b="1" i="1" dirty="0" smtClean="0"/>
              <a:t>Daily/several times a week</a:t>
            </a:r>
          </a:p>
          <a:p>
            <a:pPr>
              <a:spcAft>
                <a:spcPts val="300"/>
              </a:spcAft>
              <a:buFontTx/>
              <a:buNone/>
            </a:pPr>
            <a:r>
              <a:rPr lang="en-GB" sz="2200" dirty="0" smtClean="0"/>
              <a:t>Mental fatigue***			47	    42            62</a:t>
            </a:r>
          </a:p>
          <a:p>
            <a:pPr>
              <a:spcAft>
                <a:spcPts val="300"/>
              </a:spcAft>
              <a:buFontTx/>
              <a:buNone/>
            </a:pPr>
            <a:r>
              <a:rPr lang="en-GB" sz="2200" dirty="0" smtClean="0"/>
              <a:t>Physical tiredness***			45	    43	        62</a:t>
            </a:r>
          </a:p>
          <a:p>
            <a:pPr>
              <a:spcAft>
                <a:spcPts val="300"/>
              </a:spcAft>
              <a:buFontTx/>
              <a:buNone/>
            </a:pPr>
            <a:r>
              <a:rPr lang="en-GB" sz="2200" dirty="0" smtClean="0"/>
              <a:t>Stiff shoulders				28	    38	        45</a:t>
            </a:r>
          </a:p>
          <a:p>
            <a:pPr>
              <a:spcAft>
                <a:spcPts val="300"/>
              </a:spcAft>
              <a:buFontTx/>
              <a:buNone/>
            </a:pPr>
            <a:r>
              <a:rPr lang="en-GB" sz="2200" dirty="0" smtClean="0"/>
              <a:t>Stiff neck**				29	    38	        47 </a:t>
            </a:r>
          </a:p>
          <a:p>
            <a:pPr>
              <a:spcAft>
                <a:spcPts val="300"/>
              </a:spcAft>
              <a:buFontTx/>
              <a:buNone/>
            </a:pPr>
            <a:r>
              <a:rPr lang="en-GB" sz="2200" dirty="0" smtClean="0"/>
              <a:t>Stress**				31	    33	        42</a:t>
            </a:r>
          </a:p>
          <a:p>
            <a:pPr>
              <a:spcAft>
                <a:spcPts val="300"/>
              </a:spcAft>
              <a:buFontTx/>
              <a:buNone/>
            </a:pPr>
            <a:r>
              <a:rPr lang="en-GB" sz="2200" dirty="0" smtClean="0"/>
              <a:t>Backache*				25	    32	        44</a:t>
            </a:r>
          </a:p>
          <a:p>
            <a:pPr>
              <a:spcAft>
                <a:spcPts val="300"/>
              </a:spcAft>
              <a:buFontTx/>
              <a:buNone/>
            </a:pPr>
            <a:r>
              <a:rPr lang="en-GB" sz="2200" dirty="0" smtClean="0"/>
              <a:t>Headaches				21	    26	        33</a:t>
            </a:r>
          </a:p>
          <a:p>
            <a:pPr>
              <a:spcAft>
                <a:spcPts val="300"/>
              </a:spcAft>
              <a:buFontTx/>
              <a:buNone/>
            </a:pPr>
            <a:r>
              <a:rPr lang="en-GB" sz="2200" dirty="0" smtClean="0"/>
              <a:t>Pain/numbness in arms/wrists*	17  	    24	        31</a:t>
            </a:r>
          </a:p>
          <a:p>
            <a:pPr>
              <a:spcAft>
                <a:spcPts val="300"/>
              </a:spcAft>
              <a:buFontTx/>
              <a:buNone/>
            </a:pPr>
            <a:r>
              <a:rPr lang="en-GB" sz="2200" dirty="0" smtClean="0"/>
              <a:t>Eyesight problems*			15	    19	        29</a:t>
            </a:r>
          </a:p>
          <a:p>
            <a:pPr>
              <a:spcAft>
                <a:spcPts val="300"/>
              </a:spcAft>
              <a:buFontTx/>
              <a:buNone/>
            </a:pPr>
            <a:r>
              <a:rPr lang="en-GB" sz="2200" dirty="0" smtClean="0"/>
              <a:t>Blocked nose**			5.0    	    15	        22 </a:t>
            </a:r>
          </a:p>
          <a:p>
            <a:pPr>
              <a:spcAft>
                <a:spcPts val="300"/>
              </a:spcAft>
              <a:buFontTx/>
              <a:buNone/>
            </a:pPr>
            <a:r>
              <a:rPr lang="en-GB" dirty="0" smtClean="0"/>
              <a:t>	</a:t>
            </a:r>
            <a:r>
              <a:rPr lang="en-GB" sz="2400" dirty="0"/>
              <a:t> Almost half spend more than 95% of time at work station</a:t>
            </a:r>
            <a:r>
              <a:rPr lang="en-GB" sz="2400" dirty="0" smtClean="0"/>
              <a:t>    </a:t>
            </a:r>
            <a:r>
              <a:rPr lang="en-GB" dirty="0" smtClean="0"/>
              <a:t>	 				</a:t>
            </a:r>
          </a:p>
          <a:p>
            <a:pPr>
              <a:buFontTx/>
              <a:buNone/>
            </a:pPr>
            <a:r>
              <a:rPr lang="en-GB" i="1"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7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237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9552" y="548680"/>
            <a:ext cx="7088138" cy="864096"/>
          </a:xfrm>
        </p:spPr>
        <p:txBody>
          <a:bodyPr/>
          <a:lstStyle/>
          <a:p>
            <a:pPr algn="ctr"/>
            <a:r>
              <a:rPr lang="en-GB" sz="3200" b="1" i="1" dirty="0" smtClean="0"/>
              <a:t>2) Performance Management</a:t>
            </a:r>
            <a:endParaRPr lang="en-GB" sz="3200" dirty="0" smtClean="0"/>
          </a:p>
        </p:txBody>
      </p:sp>
      <p:sp>
        <p:nvSpPr>
          <p:cNvPr id="17411" name="Content Placeholder 2"/>
          <p:cNvSpPr>
            <a:spLocks noGrp="1"/>
          </p:cNvSpPr>
          <p:nvPr>
            <p:ph idx="1"/>
          </p:nvPr>
        </p:nvSpPr>
        <p:spPr>
          <a:xfrm>
            <a:off x="68239" y="1268760"/>
            <a:ext cx="8640763" cy="5256584"/>
          </a:xfrm>
        </p:spPr>
        <p:txBody>
          <a:bodyPr/>
          <a:lstStyle/>
          <a:p>
            <a:pPr eaLnBrk="1" hangingPunct="1">
              <a:lnSpc>
                <a:spcPct val="90000"/>
              </a:lnSpc>
              <a:spcAft>
                <a:spcPts val="600"/>
              </a:spcAft>
              <a:buFontTx/>
              <a:buChar char="•"/>
            </a:pPr>
            <a:r>
              <a:rPr lang="en-GB" sz="2700" dirty="0"/>
              <a:t>M</a:t>
            </a:r>
            <a:r>
              <a:rPr lang="en-GB" sz="2700" dirty="0" smtClean="0"/>
              <a:t>easurement of performance central to management</a:t>
            </a:r>
          </a:p>
          <a:p>
            <a:pPr eaLnBrk="1" hangingPunct="1">
              <a:lnSpc>
                <a:spcPct val="90000"/>
              </a:lnSpc>
              <a:spcAft>
                <a:spcPts val="600"/>
              </a:spcAft>
              <a:buFontTx/>
              <a:buChar char="•"/>
            </a:pPr>
            <a:r>
              <a:rPr lang="en-GB" sz="2700" dirty="0" smtClean="0"/>
              <a:t>Alignment of individual with organisational objectives</a:t>
            </a:r>
          </a:p>
          <a:p>
            <a:pPr eaLnBrk="1" hangingPunct="1">
              <a:lnSpc>
                <a:spcPct val="90000"/>
              </a:lnSpc>
              <a:spcAft>
                <a:spcPts val="600"/>
              </a:spcAft>
              <a:buFontTx/>
              <a:buChar char="•"/>
            </a:pPr>
            <a:r>
              <a:rPr lang="en-GB" sz="2700" dirty="0" smtClean="0"/>
              <a:t>HRM texts read like 1984 - ‘</a:t>
            </a:r>
            <a:r>
              <a:rPr lang="en-GB" sz="2700" i="1" dirty="0" smtClean="0"/>
              <a:t>Agreed</a:t>
            </a:r>
            <a:r>
              <a:rPr lang="en-GB" sz="2700" dirty="0" smtClean="0"/>
              <a:t>’, ‘</a:t>
            </a:r>
            <a:r>
              <a:rPr lang="en-GB" sz="2700" i="1" dirty="0" smtClean="0"/>
              <a:t>shared</a:t>
            </a:r>
            <a:r>
              <a:rPr lang="en-GB" sz="2700" dirty="0" smtClean="0"/>
              <a:t>’, ‘</a:t>
            </a:r>
            <a:r>
              <a:rPr lang="en-GB" sz="2700" i="1" dirty="0" smtClean="0"/>
              <a:t>mutual expectations</a:t>
            </a:r>
            <a:r>
              <a:rPr lang="en-GB" sz="2700" dirty="0" smtClean="0"/>
              <a:t>’, ‘</a:t>
            </a:r>
            <a:r>
              <a:rPr lang="en-GB" sz="2700" i="1" dirty="0" smtClean="0"/>
              <a:t>dialogue</a:t>
            </a:r>
            <a:r>
              <a:rPr lang="en-GB" sz="2700" dirty="0" smtClean="0"/>
              <a:t>’, ‘</a:t>
            </a:r>
            <a:r>
              <a:rPr lang="en-GB" sz="2700" i="1" dirty="0" smtClean="0"/>
              <a:t>support</a:t>
            </a:r>
            <a:r>
              <a:rPr lang="en-GB" sz="2700" dirty="0" smtClean="0"/>
              <a:t>’, ‘</a:t>
            </a:r>
            <a:r>
              <a:rPr lang="en-GB" sz="2700" i="1" dirty="0" smtClean="0"/>
              <a:t>guidance</a:t>
            </a:r>
            <a:r>
              <a:rPr lang="en-GB" sz="2700" dirty="0" smtClean="0"/>
              <a:t>’ </a:t>
            </a:r>
          </a:p>
          <a:p>
            <a:endParaRPr lang="en-GB"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068960"/>
            <a:ext cx="4608513" cy="365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640960" cy="5400600"/>
          </a:xfrm>
        </p:spPr>
        <p:txBody>
          <a:bodyPr/>
          <a:lstStyle/>
          <a:p>
            <a:pPr eaLnBrk="1" hangingPunct="1">
              <a:spcAft>
                <a:spcPts val="1000"/>
              </a:spcAft>
              <a:buFontTx/>
              <a:buChar char="•"/>
            </a:pPr>
            <a:r>
              <a:rPr lang="en-GB" sz="2700" dirty="0" smtClean="0"/>
              <a:t>PM synonymous with Performance Appraisal- </a:t>
            </a:r>
            <a:r>
              <a:rPr lang="en-GB" sz="2800" dirty="0" smtClean="0"/>
              <a:t>an </a:t>
            </a:r>
            <a:r>
              <a:rPr lang="en-GB" sz="2800" dirty="0"/>
              <a:t>‘annual </a:t>
            </a:r>
            <a:r>
              <a:rPr lang="en-GB" sz="2800" dirty="0" smtClean="0"/>
              <a:t>ritual’, reviews now more frequent </a:t>
            </a:r>
            <a:endParaRPr lang="en-GB" sz="2800" dirty="0"/>
          </a:p>
          <a:p>
            <a:pPr eaLnBrk="1" hangingPunct="1">
              <a:spcAft>
                <a:spcPts val="1000"/>
              </a:spcAft>
              <a:buFontTx/>
              <a:buChar char="•"/>
            </a:pPr>
            <a:r>
              <a:rPr lang="en-GB" sz="2800" dirty="0" smtClean="0"/>
              <a:t>Always a problem with subjectivity – who decides? </a:t>
            </a:r>
          </a:p>
          <a:p>
            <a:pPr eaLnBrk="1" hangingPunct="1">
              <a:spcAft>
                <a:spcPts val="1000"/>
              </a:spcAft>
              <a:buFontTx/>
              <a:buChar char="•"/>
            </a:pPr>
            <a:r>
              <a:rPr lang="en-GB" sz="2800" dirty="0" smtClean="0"/>
              <a:t>Managing ‘underperformance’ ‘</a:t>
            </a:r>
            <a:r>
              <a:rPr lang="en-GB" sz="2800" i="1" dirty="0" smtClean="0"/>
              <a:t>a positive process</a:t>
            </a:r>
            <a:r>
              <a:rPr lang="en-GB" sz="2800" dirty="0" smtClean="0"/>
              <a:t>’ (Torrington et al, 2011) and in texts published 2013 </a:t>
            </a:r>
          </a:p>
          <a:p>
            <a:pPr eaLnBrk="1" hangingPunct="1">
              <a:spcAft>
                <a:spcPts val="1000"/>
              </a:spcAft>
              <a:buFontTx/>
              <a:buChar char="•"/>
            </a:pPr>
            <a:r>
              <a:rPr lang="en-GB" sz="2800" dirty="0" smtClean="0"/>
              <a:t>PM has become continuous</a:t>
            </a:r>
            <a:r>
              <a:rPr lang="en-GB" sz="2800" dirty="0"/>
              <a:t>, </a:t>
            </a:r>
            <a:r>
              <a:rPr lang="en-GB" sz="2800" dirty="0" smtClean="0"/>
              <a:t>backward looking </a:t>
            </a:r>
            <a:r>
              <a:rPr lang="en-GB" sz="2800" b="1" i="1" dirty="0" smtClean="0"/>
              <a:t>and</a:t>
            </a:r>
            <a:r>
              <a:rPr lang="en-GB" sz="2800" b="1" dirty="0" smtClean="0"/>
              <a:t> </a:t>
            </a:r>
            <a:r>
              <a:rPr lang="en-GB" sz="2800" dirty="0" smtClean="0"/>
              <a:t>forward </a:t>
            </a:r>
            <a:r>
              <a:rPr lang="en-GB" sz="2800" dirty="0"/>
              <a:t>looking </a:t>
            </a:r>
            <a:r>
              <a:rPr lang="en-GB" sz="2800" dirty="0" smtClean="0"/>
              <a:t>with a serious </a:t>
            </a:r>
            <a:r>
              <a:rPr lang="en-GB" sz="2800" i="1" dirty="0" smtClean="0"/>
              <a:t>disciplinary</a:t>
            </a:r>
            <a:r>
              <a:rPr lang="en-GB" sz="2800" dirty="0" smtClean="0"/>
              <a:t> </a:t>
            </a:r>
            <a:r>
              <a:rPr lang="en-GB" sz="2800" dirty="0"/>
              <a:t>purpose</a:t>
            </a:r>
          </a:p>
          <a:p>
            <a:pPr eaLnBrk="1" hangingPunct="1">
              <a:spcAft>
                <a:spcPts val="1000"/>
              </a:spcAft>
              <a:buFontTx/>
              <a:buChar char="•"/>
            </a:pPr>
            <a:r>
              <a:rPr lang="en-GB" sz="2800" dirty="0"/>
              <a:t>Performance Improvement, PIPs, Managing Performance, PIMs, IIPs – the real bite in </a:t>
            </a:r>
            <a:r>
              <a:rPr lang="en-GB" sz="2800" dirty="0" smtClean="0"/>
              <a:t>PM</a:t>
            </a:r>
          </a:p>
          <a:p>
            <a:pPr eaLnBrk="1" hangingPunct="1">
              <a:spcAft>
                <a:spcPts val="1000"/>
              </a:spcAft>
              <a:buFontTx/>
              <a:buChar char="•"/>
            </a:pPr>
            <a:r>
              <a:rPr lang="en-GB" sz="2800" dirty="0" smtClean="0"/>
              <a:t>In some organisations now 3</a:t>
            </a:r>
            <a:r>
              <a:rPr lang="en-GB" sz="2800" baseline="30000" dirty="0" smtClean="0"/>
              <a:t>rd</a:t>
            </a:r>
            <a:r>
              <a:rPr lang="en-GB" sz="2800" dirty="0" smtClean="0"/>
              <a:t> generation PIPs</a:t>
            </a:r>
            <a:endParaRPr lang="en-GB" sz="2800" dirty="0"/>
          </a:p>
        </p:txBody>
      </p:sp>
    </p:spTree>
    <p:extLst>
      <p:ext uri="{BB962C8B-B14F-4D97-AF65-F5344CB8AC3E}">
        <p14:creationId xmlns:p14="http://schemas.microsoft.com/office/powerpoint/2010/main" val="164852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323850" y="1124745"/>
            <a:ext cx="8496622" cy="4977606"/>
          </a:xfrm>
        </p:spPr>
        <p:txBody>
          <a:bodyPr/>
          <a:lstStyle/>
          <a:p>
            <a:pPr>
              <a:lnSpc>
                <a:spcPct val="90000"/>
              </a:lnSpc>
              <a:spcAft>
                <a:spcPts val="900"/>
              </a:spcAft>
              <a:buFontTx/>
              <a:buChar char="•"/>
            </a:pPr>
            <a:r>
              <a:rPr lang="en-GB" sz="2600" dirty="0" smtClean="0"/>
              <a:t>Micro-measurement and micro-management of individual performance – facilitated by technologies</a:t>
            </a:r>
          </a:p>
          <a:p>
            <a:pPr>
              <a:lnSpc>
                <a:spcPct val="90000"/>
              </a:lnSpc>
              <a:spcAft>
                <a:spcPts val="900"/>
              </a:spcAft>
              <a:buFontTx/>
              <a:buChar char="•"/>
            </a:pPr>
            <a:r>
              <a:rPr lang="en-GB" sz="2600" b="1" i="1" dirty="0" smtClean="0"/>
              <a:t>Quantitative</a:t>
            </a:r>
            <a:r>
              <a:rPr lang="en-GB" sz="2600" dirty="0" smtClean="0"/>
              <a:t> outputs and targets – </a:t>
            </a:r>
            <a:r>
              <a:rPr lang="en-GB" sz="2600" dirty="0" err="1" smtClean="0"/>
              <a:t>AHTs</a:t>
            </a:r>
            <a:r>
              <a:rPr lang="en-GB" sz="2600" dirty="0" smtClean="0"/>
              <a:t>, </a:t>
            </a:r>
            <a:r>
              <a:rPr lang="en-GB" sz="2600" dirty="0" err="1" smtClean="0"/>
              <a:t>CHTs</a:t>
            </a:r>
            <a:r>
              <a:rPr lang="en-GB" sz="2600" dirty="0" smtClean="0"/>
              <a:t> etc.</a:t>
            </a:r>
          </a:p>
          <a:p>
            <a:pPr>
              <a:lnSpc>
                <a:spcPct val="90000"/>
              </a:lnSpc>
              <a:spcAft>
                <a:spcPts val="900"/>
              </a:spcAft>
              <a:buFontTx/>
              <a:buChar char="•"/>
            </a:pPr>
            <a:r>
              <a:rPr lang="en-GB" sz="2600" b="1" dirty="0" smtClean="0"/>
              <a:t>KPI</a:t>
            </a:r>
            <a:r>
              <a:rPr lang="en-GB" sz="2600" dirty="0" smtClean="0"/>
              <a:t>s</a:t>
            </a:r>
            <a:r>
              <a:rPr lang="en-GB" sz="2600" dirty="0"/>
              <a:t>, </a:t>
            </a:r>
            <a:r>
              <a:rPr lang="en-GB" sz="2600" b="1" dirty="0"/>
              <a:t>SLA</a:t>
            </a:r>
            <a:r>
              <a:rPr lang="en-GB" sz="2600" dirty="0"/>
              <a:t>s – determined at the top, ‘</a:t>
            </a:r>
            <a:r>
              <a:rPr lang="en-GB" sz="2600" dirty="0" smtClean="0"/>
              <a:t>cascade down</a:t>
            </a:r>
            <a:r>
              <a:rPr lang="en-GB" sz="2600" dirty="0"/>
              <a:t>’ through tiers of managers, to </a:t>
            </a:r>
            <a:r>
              <a:rPr lang="en-GB" sz="2600" dirty="0" smtClean="0"/>
              <a:t>TLs </a:t>
            </a:r>
            <a:r>
              <a:rPr lang="en-GB" sz="2600" dirty="0"/>
              <a:t>and then </a:t>
            </a:r>
            <a:r>
              <a:rPr lang="en-GB" sz="2600" dirty="0" smtClean="0"/>
              <a:t>workers</a:t>
            </a:r>
          </a:p>
          <a:p>
            <a:pPr>
              <a:lnSpc>
                <a:spcPct val="90000"/>
              </a:lnSpc>
              <a:spcAft>
                <a:spcPts val="900"/>
              </a:spcAft>
              <a:buFontTx/>
              <a:buChar char="•"/>
            </a:pPr>
            <a:r>
              <a:rPr lang="en-GB" sz="2600" dirty="0" smtClean="0"/>
              <a:t>Reducing the discretion of FLMs – tight links in the chain of command – </a:t>
            </a:r>
            <a:r>
              <a:rPr lang="en-GB" sz="2600" i="1" dirty="0" smtClean="0"/>
              <a:t>‘nothing to do with me’</a:t>
            </a:r>
          </a:p>
          <a:p>
            <a:pPr>
              <a:lnSpc>
                <a:spcPct val="90000"/>
              </a:lnSpc>
              <a:spcAft>
                <a:spcPts val="900"/>
              </a:spcAft>
              <a:buFontTx/>
              <a:buChar char="•"/>
            </a:pPr>
            <a:r>
              <a:rPr lang="en-GB" sz="2600" dirty="0" smtClean="0"/>
              <a:t>The example of ‘flow controllers’ instead of TLs</a:t>
            </a:r>
          </a:p>
          <a:p>
            <a:pPr>
              <a:lnSpc>
                <a:spcPct val="90000"/>
              </a:lnSpc>
              <a:spcAft>
                <a:spcPts val="900"/>
              </a:spcAft>
              <a:buFontTx/>
              <a:buChar char="•"/>
            </a:pPr>
            <a:r>
              <a:rPr lang="en-GB" sz="2600" dirty="0" smtClean="0"/>
              <a:t>Managers </a:t>
            </a:r>
            <a:r>
              <a:rPr lang="en-GB" sz="2600" i="1" dirty="0" smtClean="0"/>
              <a:t>themselves</a:t>
            </a:r>
            <a:r>
              <a:rPr lang="en-GB" sz="2600" dirty="0" smtClean="0"/>
              <a:t> given targets for the numbers of ‘managed exits’, underperformers, SAP actions etc.</a:t>
            </a:r>
          </a:p>
          <a:p>
            <a:pPr>
              <a:lnSpc>
                <a:spcPct val="90000"/>
              </a:lnSpc>
              <a:spcAft>
                <a:spcPts val="900"/>
              </a:spcAft>
              <a:buFontTx/>
              <a:buChar char="•"/>
            </a:pPr>
            <a:r>
              <a:rPr lang="en-GB" sz="2600" dirty="0" smtClean="0"/>
              <a:t>What is bullying? Is it 1-1 relationships or systemic?</a:t>
            </a:r>
          </a:p>
          <a:p>
            <a:pPr>
              <a:lnSpc>
                <a:spcPct val="90000"/>
              </a:lnSpc>
              <a:spcAft>
                <a:spcPts val="900"/>
              </a:spcAft>
              <a:buFontTx/>
              <a:buChar char="•"/>
            </a:pPr>
            <a:r>
              <a:rPr lang="en-GB" sz="2600" dirty="0" smtClean="0"/>
              <a:t>Even the so-called </a:t>
            </a:r>
            <a:r>
              <a:rPr lang="en-GB" sz="2600" dirty="0" err="1" smtClean="0"/>
              <a:t>measurables</a:t>
            </a:r>
            <a:r>
              <a:rPr lang="en-GB" sz="2600" dirty="0" smtClean="0"/>
              <a:t> are </a:t>
            </a:r>
            <a:r>
              <a:rPr lang="en-GB" sz="2600" i="1" dirty="0" smtClean="0"/>
              <a:t>‘pseudo-science</a:t>
            </a:r>
            <a:r>
              <a:rPr lang="en-GB" sz="2600" dirty="0" smtClean="0"/>
              <a:t>’ - parameters and definitions set by management</a:t>
            </a:r>
            <a:endParaRPr lang="en-GB" sz="2600" dirty="0"/>
          </a:p>
          <a:p>
            <a:pPr>
              <a:lnSpc>
                <a:spcPct val="90000"/>
              </a:lnSpc>
              <a:spcAft>
                <a:spcPts val="900"/>
              </a:spcAft>
              <a:buFontTx/>
              <a:buChar char="•"/>
            </a:pPr>
            <a:endParaRPr lang="en-GB" sz="2600" dirty="0"/>
          </a:p>
          <a:p>
            <a:pPr>
              <a:lnSpc>
                <a:spcPct val="90000"/>
              </a:lnSpc>
              <a:buFontTx/>
              <a:buChar char="•"/>
            </a:pPr>
            <a:endParaRPr lang="en-GB" sz="2600" dirty="0" smtClean="0"/>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52736"/>
            <a:ext cx="8712968" cy="5400600"/>
          </a:xfrm>
        </p:spPr>
        <p:txBody>
          <a:bodyPr/>
          <a:lstStyle/>
          <a:p>
            <a:pPr marL="457200" indent="-457200">
              <a:spcAft>
                <a:spcPts val="600"/>
              </a:spcAft>
              <a:buFont typeface="Arial" pitchFamily="34" charset="0"/>
              <a:buChar char="•"/>
            </a:pPr>
            <a:r>
              <a:rPr lang="en-GB" sz="2700" dirty="0" smtClean="0"/>
              <a:t>Management obsession with ‘</a:t>
            </a:r>
            <a:r>
              <a:rPr lang="en-GB" sz="2700" dirty="0" err="1" smtClean="0"/>
              <a:t>measurables</a:t>
            </a:r>
            <a:r>
              <a:rPr lang="en-GB" sz="2700" dirty="0" smtClean="0"/>
              <a:t>’, metrics’, ‘deliverables’, ‘metrics’, ‘stats’, ‘MIS’</a:t>
            </a:r>
          </a:p>
          <a:p>
            <a:pPr marL="457200" indent="-457200">
              <a:spcAft>
                <a:spcPts val="600"/>
              </a:spcAft>
              <a:buFont typeface="Arial" pitchFamily="34" charset="0"/>
              <a:buChar char="•"/>
            </a:pPr>
            <a:r>
              <a:rPr lang="en-GB" sz="2700" b="1" i="1" dirty="0" smtClean="0"/>
              <a:t>Quantitative</a:t>
            </a:r>
            <a:r>
              <a:rPr lang="en-GB" sz="2700" i="1" dirty="0" smtClean="0"/>
              <a:t> </a:t>
            </a:r>
            <a:r>
              <a:rPr lang="en-GB" sz="2700" dirty="0" smtClean="0"/>
              <a:t>measures are strictly imposed</a:t>
            </a:r>
          </a:p>
          <a:p>
            <a:pPr marL="457200" indent="-457200">
              <a:spcAft>
                <a:spcPts val="600"/>
              </a:spcAft>
              <a:buFont typeface="Arial" pitchFamily="34" charset="0"/>
              <a:buChar char="•"/>
            </a:pPr>
            <a:r>
              <a:rPr lang="en-GB" sz="2700" dirty="0" smtClean="0"/>
              <a:t>Evidence from FS and telecoms that targets first systemically used in contact centres then spread to the back office and widely across functions </a:t>
            </a:r>
          </a:p>
          <a:p>
            <a:pPr marL="457200" indent="-457200">
              <a:spcAft>
                <a:spcPts val="600"/>
              </a:spcAft>
              <a:buFont typeface="Arial" pitchFamily="34" charset="0"/>
              <a:buChar char="•"/>
            </a:pPr>
            <a:r>
              <a:rPr lang="en-GB" sz="2700" dirty="0" smtClean="0"/>
              <a:t>HMRC– 6 tax cases an hour, 80 for opening letters</a:t>
            </a:r>
          </a:p>
          <a:p>
            <a:pPr marL="457200" indent="-457200">
              <a:spcAft>
                <a:spcPts val="600"/>
              </a:spcAft>
              <a:buFont typeface="Arial" pitchFamily="34" charset="0"/>
              <a:buChar char="•"/>
            </a:pPr>
            <a:r>
              <a:rPr lang="en-GB" sz="2700" dirty="0" smtClean="0"/>
              <a:t>BT engineers – tightly timed jobs, monitoring – India and UK example </a:t>
            </a:r>
          </a:p>
          <a:p>
            <a:pPr marL="457200" indent="-457200">
              <a:spcAft>
                <a:spcPts val="600"/>
              </a:spcAft>
              <a:buFont typeface="Arial" pitchFamily="34" charset="0"/>
              <a:buChar char="•"/>
            </a:pPr>
            <a:r>
              <a:rPr lang="en-GB" sz="2700" dirty="0" smtClean="0"/>
              <a:t>Universities – workload models, ‘dashboards’, REF</a:t>
            </a:r>
          </a:p>
          <a:p>
            <a:pPr marL="457200" indent="-457200">
              <a:spcAft>
                <a:spcPts val="600"/>
              </a:spcAft>
              <a:buFont typeface="Arial" pitchFamily="34" charset="0"/>
              <a:buChar char="•"/>
            </a:pPr>
            <a:r>
              <a:rPr lang="en-GB" sz="2700" dirty="0"/>
              <a:t>P</a:t>
            </a:r>
            <a:r>
              <a:rPr lang="en-GB" sz="2700" dirty="0" smtClean="0"/>
              <a:t>re-dated the crisis but accelerated by it</a:t>
            </a:r>
          </a:p>
          <a:p>
            <a:pPr marL="457200" indent="-457200">
              <a:spcAft>
                <a:spcPts val="600"/>
              </a:spcAft>
              <a:buFont typeface="Arial" pitchFamily="34" charset="0"/>
              <a:buChar char="•"/>
            </a:pPr>
            <a:r>
              <a:rPr lang="en-GB" sz="2700" b="1" dirty="0" smtClean="0"/>
              <a:t>‘The new normal’ </a:t>
            </a:r>
            <a:r>
              <a:rPr lang="en-GB" sz="2700" dirty="0" smtClean="0"/>
              <a:t>of ‘</a:t>
            </a:r>
            <a:r>
              <a:rPr lang="en-GB" sz="2700" b="1" dirty="0" smtClean="0"/>
              <a:t>doing more with less</a:t>
            </a:r>
            <a:r>
              <a:rPr lang="en-GB" sz="2700" dirty="0" smtClean="0"/>
              <a:t>’</a:t>
            </a:r>
          </a:p>
          <a:p>
            <a:pPr marL="457200" indent="-457200">
              <a:spcAft>
                <a:spcPts val="600"/>
              </a:spcAft>
              <a:buFont typeface="Arial" pitchFamily="34" charset="0"/>
              <a:buChar char="•"/>
            </a:pPr>
            <a:endParaRPr lang="en-GB" sz="2700" dirty="0" smtClean="0"/>
          </a:p>
          <a:p>
            <a:pPr marL="457200" indent="-457200">
              <a:buFont typeface="Arial" pitchFamily="34" charset="0"/>
              <a:buChar char="•"/>
            </a:pPr>
            <a:endParaRPr lang="en-GB" sz="2700" dirty="0" smtClean="0"/>
          </a:p>
        </p:txBody>
      </p:sp>
    </p:spTree>
    <p:extLst>
      <p:ext uri="{BB962C8B-B14F-4D97-AF65-F5344CB8AC3E}">
        <p14:creationId xmlns:p14="http://schemas.microsoft.com/office/powerpoint/2010/main" val="2314230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636942" cy="5328592"/>
          </a:xfrm>
        </p:spPr>
        <p:txBody>
          <a:bodyPr/>
          <a:lstStyle/>
          <a:p>
            <a:pPr marL="457200" indent="-457200">
              <a:spcAft>
                <a:spcPts val="600"/>
              </a:spcAft>
              <a:buFont typeface="Arial" pitchFamily="34" charset="0"/>
              <a:buChar char="•"/>
            </a:pPr>
            <a:r>
              <a:rPr lang="en-GB" sz="2800" b="1" i="1" dirty="0"/>
              <a:t>Qualitative</a:t>
            </a:r>
            <a:r>
              <a:rPr lang="en-GB" sz="2800" dirty="0"/>
              <a:t> </a:t>
            </a:r>
            <a:r>
              <a:rPr lang="en-GB" sz="2800" dirty="0" smtClean="0"/>
              <a:t>behaviours, attitudes and traits</a:t>
            </a:r>
          </a:p>
          <a:p>
            <a:pPr marL="457200" indent="-457200">
              <a:spcAft>
                <a:spcPts val="600"/>
              </a:spcAft>
              <a:buFont typeface="Arial" pitchFamily="34" charset="0"/>
              <a:buChar char="•"/>
            </a:pPr>
            <a:r>
              <a:rPr lang="en-GB" sz="2800" dirty="0" smtClean="0"/>
              <a:t>In one finance sector company there were 13 ‘measurable’ quality criteria including –</a:t>
            </a:r>
            <a:endParaRPr lang="en-GB" sz="2800" dirty="0"/>
          </a:p>
          <a:p>
            <a:pPr marL="0" indent="0">
              <a:spcAft>
                <a:spcPts val="600"/>
              </a:spcAft>
            </a:pPr>
            <a:r>
              <a:rPr lang="en-GB" sz="2700" dirty="0" smtClean="0"/>
              <a:t>     ‘</a:t>
            </a:r>
            <a:r>
              <a:rPr lang="en-GB" sz="2700" i="1" dirty="0" smtClean="0"/>
              <a:t>delight </a:t>
            </a:r>
            <a:r>
              <a:rPr lang="en-GB" sz="2700" i="1" dirty="0"/>
              <a:t>the customer</a:t>
            </a:r>
            <a:r>
              <a:rPr lang="en-GB" sz="2700" dirty="0"/>
              <a:t>’, ‘</a:t>
            </a:r>
            <a:r>
              <a:rPr lang="en-GB" sz="2700" i="1" dirty="0"/>
              <a:t>speaks up’, </a:t>
            </a:r>
            <a:r>
              <a:rPr lang="en-GB" sz="2700" dirty="0"/>
              <a:t>‘</a:t>
            </a:r>
            <a:r>
              <a:rPr lang="en-GB" sz="2700" i="1" dirty="0" smtClean="0"/>
              <a:t>shares ideas</a:t>
            </a:r>
            <a:r>
              <a:rPr lang="en-GB" sz="2700" dirty="0" smtClean="0"/>
              <a:t>’</a:t>
            </a:r>
          </a:p>
          <a:p>
            <a:pPr marL="0" indent="0">
              <a:spcAft>
                <a:spcPts val="600"/>
              </a:spcAft>
            </a:pPr>
            <a:r>
              <a:rPr lang="en-GB" sz="2800" dirty="0" smtClean="0"/>
              <a:t>     ‘</a:t>
            </a:r>
            <a:r>
              <a:rPr lang="en-GB" sz="2800" i="1" dirty="0"/>
              <a:t>Do what is right for the customer, </a:t>
            </a:r>
            <a:r>
              <a:rPr lang="en-GB" sz="2800" i="1" dirty="0" smtClean="0"/>
              <a:t>community</a:t>
            </a:r>
          </a:p>
          <a:p>
            <a:pPr marL="0" indent="0">
              <a:spcAft>
                <a:spcPts val="600"/>
              </a:spcAft>
            </a:pPr>
            <a:r>
              <a:rPr lang="en-GB" sz="2800" i="1" dirty="0"/>
              <a:t> </a:t>
            </a:r>
            <a:r>
              <a:rPr lang="en-GB" sz="2800" i="1" dirty="0" smtClean="0"/>
              <a:t>     </a:t>
            </a:r>
            <a:r>
              <a:rPr lang="en-GB" sz="2800" i="1" dirty="0"/>
              <a:t>and organisation, putting aside own agenda’ </a:t>
            </a:r>
            <a:endParaRPr lang="en-GB" sz="2800" i="1" dirty="0" smtClean="0"/>
          </a:p>
          <a:p>
            <a:pPr marL="0" indent="0">
              <a:spcAft>
                <a:spcPts val="600"/>
              </a:spcAft>
            </a:pPr>
            <a:r>
              <a:rPr lang="en-GB" sz="2800" i="1" dirty="0" smtClean="0"/>
              <a:t>      ‘</a:t>
            </a:r>
            <a:r>
              <a:rPr lang="en-GB" sz="2800" i="1" dirty="0"/>
              <a:t>Act like the owners of the business…’ </a:t>
            </a:r>
            <a:endParaRPr lang="en-GB" sz="2800" i="1" dirty="0" smtClean="0"/>
          </a:p>
          <a:p>
            <a:pPr marL="0" indent="0">
              <a:spcAft>
                <a:spcPts val="600"/>
              </a:spcAft>
            </a:pPr>
            <a:r>
              <a:rPr lang="en-GB" sz="2700" i="1" dirty="0"/>
              <a:t> </a:t>
            </a:r>
            <a:r>
              <a:rPr lang="en-GB" sz="2700" i="1" dirty="0" smtClean="0"/>
              <a:t>     ‘having heart’ ‘achieving excellence’, building trust’</a:t>
            </a:r>
          </a:p>
          <a:p>
            <a:pPr marL="457200" indent="-457200">
              <a:spcAft>
                <a:spcPts val="600"/>
              </a:spcAft>
              <a:buFont typeface="Arial" pitchFamily="34" charset="0"/>
              <a:buChar char="•"/>
            </a:pPr>
            <a:r>
              <a:rPr lang="en-GB" sz="2800" dirty="0" smtClean="0"/>
              <a:t>Greater room for </a:t>
            </a:r>
            <a:r>
              <a:rPr lang="en-GB" sz="2800" b="1" dirty="0" smtClean="0"/>
              <a:t>subjectivity</a:t>
            </a:r>
            <a:r>
              <a:rPr lang="en-GB" sz="2800" dirty="0" smtClean="0"/>
              <a:t> and ulterior motives</a:t>
            </a:r>
          </a:p>
          <a:p>
            <a:pPr marL="457200" indent="-457200">
              <a:spcAft>
                <a:spcPts val="600"/>
              </a:spcAft>
              <a:buFont typeface="Arial" pitchFamily="34" charset="0"/>
              <a:buChar char="•"/>
            </a:pPr>
            <a:r>
              <a:rPr lang="en-GB" sz="2600" i="1" dirty="0" smtClean="0"/>
              <a:t>‘leaves people vulnerable to the whim of a supervisor’ </a:t>
            </a:r>
          </a:p>
          <a:p>
            <a:pPr marL="0" indent="0">
              <a:spcAft>
                <a:spcPts val="600"/>
              </a:spcAft>
            </a:pPr>
            <a:r>
              <a:rPr lang="en-GB" sz="2600" dirty="0"/>
              <a:t> </a:t>
            </a:r>
            <a:r>
              <a:rPr lang="en-GB" sz="2600" dirty="0" smtClean="0"/>
              <a:t>    (Telecoms Regional Officer)</a:t>
            </a:r>
            <a:endParaRPr lang="en-GB" sz="2600" dirty="0"/>
          </a:p>
        </p:txBody>
      </p:sp>
    </p:spTree>
    <p:extLst>
      <p:ext uri="{BB962C8B-B14F-4D97-AF65-F5344CB8AC3E}">
        <p14:creationId xmlns:p14="http://schemas.microsoft.com/office/powerpoint/2010/main" val="3951620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712967" cy="548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210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549275"/>
            <a:ext cx="8096250" cy="514350"/>
          </a:xfrm>
        </p:spPr>
        <p:txBody>
          <a:bodyPr/>
          <a:lstStyle/>
          <a:p>
            <a:pPr algn="ctr"/>
            <a:r>
              <a:rPr lang="en-GB" sz="2400" b="1" i="1" smtClean="0"/>
              <a:t>The Performance Management Bell Curve</a:t>
            </a:r>
          </a:p>
        </p:txBody>
      </p:sp>
      <p:grpSp>
        <p:nvGrpSpPr>
          <p:cNvPr id="2" name="Group 17"/>
          <p:cNvGrpSpPr>
            <a:grpSpLocks/>
          </p:cNvGrpSpPr>
          <p:nvPr/>
        </p:nvGrpSpPr>
        <p:grpSpPr bwMode="auto">
          <a:xfrm>
            <a:off x="309563" y="1125538"/>
            <a:ext cx="8524875" cy="5732462"/>
            <a:chOff x="309562" y="1124744"/>
            <a:chExt cx="8524875" cy="5733256"/>
          </a:xfrm>
        </p:grpSpPr>
        <p:pic>
          <p:nvPicPr>
            <p:cNvPr id="20484" name="Picture 4" descr="I:\hrm\Staff file Swap\Phil Taylor\bell curves\bell-cur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62" y="1124744"/>
              <a:ext cx="8524875" cy="573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1547664" y="6237312"/>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GB" sz="2000">
                  <a:latin typeface="Arial" charset="0"/>
                  <a:cs typeface="Arial" charset="0"/>
                </a:rPr>
                <a:t>10%</a:t>
              </a:r>
            </a:p>
          </p:txBody>
        </p:sp>
        <p:sp>
          <p:nvSpPr>
            <p:cNvPr id="20486" name="TextBox 8"/>
            <p:cNvSpPr txBox="1">
              <a:spLocks noChangeArrowheads="1"/>
            </p:cNvSpPr>
            <p:nvPr/>
          </p:nvSpPr>
          <p:spPr bwMode="auto">
            <a:xfrm>
              <a:off x="6660232" y="6237312"/>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GB" sz="2000">
                  <a:latin typeface="Arial" charset="0"/>
                  <a:cs typeface="Arial" charset="0"/>
                </a:rPr>
                <a:t>10%</a:t>
              </a:r>
            </a:p>
          </p:txBody>
        </p:sp>
        <p:sp>
          <p:nvSpPr>
            <p:cNvPr id="20487" name="TextBox 9"/>
            <p:cNvSpPr txBox="1">
              <a:spLocks noChangeArrowheads="1"/>
            </p:cNvSpPr>
            <p:nvPr/>
          </p:nvSpPr>
          <p:spPr bwMode="auto">
            <a:xfrm>
              <a:off x="2699792" y="6237312"/>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GB" sz="2000">
                  <a:latin typeface="Arial" charset="0"/>
                  <a:cs typeface="Arial" charset="0"/>
                </a:rPr>
                <a:t>15%</a:t>
              </a:r>
            </a:p>
          </p:txBody>
        </p:sp>
        <p:sp>
          <p:nvSpPr>
            <p:cNvPr id="20488" name="TextBox 10"/>
            <p:cNvSpPr txBox="1">
              <a:spLocks noChangeArrowheads="1"/>
            </p:cNvSpPr>
            <p:nvPr/>
          </p:nvSpPr>
          <p:spPr bwMode="auto">
            <a:xfrm>
              <a:off x="5652120" y="6237312"/>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GB" sz="2000">
                  <a:latin typeface="Arial" charset="0"/>
                  <a:cs typeface="Arial" charset="0"/>
                </a:rPr>
                <a:t>15%</a:t>
              </a:r>
            </a:p>
          </p:txBody>
        </p:sp>
        <p:sp>
          <p:nvSpPr>
            <p:cNvPr id="20489" name="TextBox 11"/>
            <p:cNvSpPr txBox="1">
              <a:spLocks noChangeArrowheads="1"/>
            </p:cNvSpPr>
            <p:nvPr/>
          </p:nvSpPr>
          <p:spPr bwMode="auto">
            <a:xfrm>
              <a:off x="4283968" y="6237312"/>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GB" sz="2000">
                  <a:latin typeface="Arial" charset="0"/>
                  <a:cs typeface="Arial" charset="0"/>
                </a:rPr>
                <a:t>50%</a:t>
              </a:r>
            </a:p>
          </p:txBody>
        </p:sp>
        <p:sp>
          <p:nvSpPr>
            <p:cNvPr id="20490" name="TextBox 12"/>
            <p:cNvSpPr txBox="1">
              <a:spLocks noChangeArrowheads="1"/>
            </p:cNvSpPr>
            <p:nvPr/>
          </p:nvSpPr>
          <p:spPr bwMode="auto">
            <a:xfrm>
              <a:off x="1040149" y="4797152"/>
              <a:ext cx="1563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GB" sz="1600" b="1">
                  <a:latin typeface="Arial" charset="0"/>
                  <a:cs typeface="Arial" charset="0"/>
                </a:rPr>
                <a:t>Serious under</a:t>
              </a:r>
            </a:p>
            <a:p>
              <a:pPr algn="ctr"/>
              <a:r>
                <a:rPr lang="en-GB" sz="1600" b="1">
                  <a:latin typeface="Arial" charset="0"/>
                  <a:cs typeface="Arial" charset="0"/>
                </a:rPr>
                <a:t>performance</a:t>
              </a:r>
            </a:p>
          </p:txBody>
        </p:sp>
        <p:sp>
          <p:nvSpPr>
            <p:cNvPr id="20491" name="TextBox 13"/>
            <p:cNvSpPr txBox="1">
              <a:spLocks noChangeArrowheads="1"/>
            </p:cNvSpPr>
            <p:nvPr/>
          </p:nvSpPr>
          <p:spPr bwMode="auto">
            <a:xfrm>
              <a:off x="2195736" y="2780928"/>
              <a:ext cx="1438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GB" sz="1600" b="1">
                  <a:latin typeface="Arial" charset="0"/>
                  <a:cs typeface="Arial" charset="0"/>
                </a:rPr>
                <a:t>Below</a:t>
              </a:r>
            </a:p>
            <a:p>
              <a:pPr algn="ctr"/>
              <a:r>
                <a:rPr lang="en-GB" sz="1600" b="1">
                  <a:latin typeface="Arial" charset="0"/>
                  <a:cs typeface="Arial" charset="0"/>
                </a:rPr>
                <a:t>expectations</a:t>
              </a:r>
            </a:p>
          </p:txBody>
        </p:sp>
        <p:sp>
          <p:nvSpPr>
            <p:cNvPr id="20492" name="TextBox 14"/>
            <p:cNvSpPr txBox="1">
              <a:spLocks noChangeArrowheads="1"/>
            </p:cNvSpPr>
            <p:nvPr/>
          </p:nvSpPr>
          <p:spPr bwMode="auto">
            <a:xfrm>
              <a:off x="3838970" y="1196752"/>
              <a:ext cx="1438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GB" sz="1600" b="1">
                  <a:latin typeface="Arial" charset="0"/>
                  <a:cs typeface="Arial" charset="0"/>
                </a:rPr>
                <a:t>Meets</a:t>
              </a:r>
            </a:p>
            <a:p>
              <a:pPr algn="ctr"/>
              <a:r>
                <a:rPr lang="en-GB" sz="1600" b="1">
                  <a:latin typeface="Arial" charset="0"/>
                  <a:cs typeface="Arial" charset="0"/>
                </a:rPr>
                <a:t>expectations</a:t>
              </a:r>
            </a:p>
          </p:txBody>
        </p:sp>
        <p:sp>
          <p:nvSpPr>
            <p:cNvPr id="20493" name="TextBox 15"/>
            <p:cNvSpPr txBox="1">
              <a:spLocks noChangeArrowheads="1"/>
            </p:cNvSpPr>
            <p:nvPr/>
          </p:nvSpPr>
          <p:spPr bwMode="auto">
            <a:xfrm>
              <a:off x="5436096" y="2780928"/>
              <a:ext cx="1438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GB" sz="1600" b="1">
                  <a:latin typeface="Arial" charset="0"/>
                  <a:cs typeface="Arial" charset="0"/>
                </a:rPr>
                <a:t>Above</a:t>
              </a:r>
            </a:p>
            <a:p>
              <a:pPr algn="ctr"/>
              <a:r>
                <a:rPr lang="en-GB" sz="1600" b="1">
                  <a:latin typeface="Arial" charset="0"/>
                  <a:cs typeface="Arial" charset="0"/>
                </a:rPr>
                <a:t>expectations</a:t>
              </a:r>
            </a:p>
          </p:txBody>
        </p:sp>
        <p:sp>
          <p:nvSpPr>
            <p:cNvPr id="20494" name="TextBox 16"/>
            <p:cNvSpPr txBox="1">
              <a:spLocks noChangeArrowheads="1"/>
            </p:cNvSpPr>
            <p:nvPr/>
          </p:nvSpPr>
          <p:spPr bwMode="auto">
            <a:xfrm>
              <a:off x="6652893" y="4725144"/>
              <a:ext cx="14269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GB" sz="1600" b="1">
                  <a:latin typeface="Arial" charset="0"/>
                  <a:cs typeface="Arial" charset="0"/>
                </a:rPr>
                <a:t>Excellent</a:t>
              </a:r>
            </a:p>
            <a:p>
              <a:pPr algn="ctr"/>
              <a:r>
                <a:rPr lang="en-GB" sz="1600" b="1">
                  <a:latin typeface="Arial" charset="0"/>
                  <a:cs typeface="Arial" charset="0"/>
                </a:rPr>
                <a:t>performance</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52736"/>
            <a:ext cx="8096250" cy="576064"/>
          </a:xfrm>
        </p:spPr>
        <p:txBody>
          <a:bodyPr/>
          <a:lstStyle/>
          <a:p>
            <a:r>
              <a:rPr lang="en-GB" sz="3200" b="1" i="1" dirty="0" smtClean="0"/>
              <a:t>Bank A – Expected Performance Ratings</a:t>
            </a:r>
            <a:endParaRPr lang="en-GB" sz="3200" b="1" i="1" dirty="0"/>
          </a:p>
        </p:txBody>
      </p:sp>
      <p:pic>
        <p:nvPicPr>
          <p:cNvPr id="4" name="Picture 1" descr="Bank A Distribution Curve"/>
          <p:cNvPicPr>
            <a:picLocks noGrp="1" noChangeAspect="1" noChangeArrowheads="1"/>
          </p:cNvPicPr>
          <p:nvPr>
            <p:ph idx="1"/>
          </p:nvPr>
        </p:nvPicPr>
        <p:blipFill>
          <a:blip r:embed="rId2" cstate="print"/>
          <a:srcRect/>
          <a:stretch>
            <a:fillRect/>
          </a:stretch>
        </p:blipFill>
        <p:spPr bwMode="auto">
          <a:xfrm>
            <a:off x="539552" y="1700808"/>
            <a:ext cx="8208912" cy="4824536"/>
          </a:xfrm>
          <a:prstGeom prst="rect">
            <a:avLst/>
          </a:prstGeom>
          <a:noFill/>
          <a:ln w="9525">
            <a:noFill/>
            <a:miter lim="800000"/>
            <a:headEnd/>
            <a:tailEnd/>
          </a:ln>
        </p:spPr>
      </p:pic>
    </p:spTree>
    <p:extLst>
      <p:ext uri="{BB962C8B-B14F-4D97-AF65-F5344CB8AC3E}">
        <p14:creationId xmlns:p14="http://schemas.microsoft.com/office/powerpoint/2010/main" val="4112555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712968" cy="648072"/>
          </a:xfrm>
        </p:spPr>
        <p:txBody>
          <a:bodyPr/>
          <a:lstStyle/>
          <a:p>
            <a:pPr algn="ctr"/>
            <a:r>
              <a:rPr lang="en-GB" sz="3000" b="1" i="1" dirty="0" smtClean="0"/>
              <a:t>Performance Management – STUC Report</a:t>
            </a:r>
            <a:endParaRPr lang="en-GB" sz="3000" b="1" i="1" dirty="0"/>
          </a:p>
        </p:txBody>
      </p:sp>
      <p:sp>
        <p:nvSpPr>
          <p:cNvPr id="3" name="Content Placeholder 2"/>
          <p:cNvSpPr>
            <a:spLocks noGrp="1"/>
          </p:cNvSpPr>
          <p:nvPr>
            <p:ph idx="1"/>
          </p:nvPr>
        </p:nvSpPr>
        <p:spPr>
          <a:xfrm>
            <a:off x="179512" y="1700808"/>
            <a:ext cx="8784976" cy="4968552"/>
          </a:xfrm>
        </p:spPr>
        <p:txBody>
          <a:bodyPr/>
          <a:lstStyle/>
          <a:p>
            <a:pPr marL="457200" indent="-457200">
              <a:spcAft>
                <a:spcPts val="1000"/>
              </a:spcAft>
              <a:buFont typeface="Arial" pitchFamily="34" charset="0"/>
              <a:buChar char="•"/>
            </a:pPr>
            <a:r>
              <a:rPr lang="en-GB" sz="2800" dirty="0"/>
              <a:t>Workers subject to new forms of Performance Management (PM)….causing mental-ill health? </a:t>
            </a:r>
          </a:p>
          <a:p>
            <a:pPr marL="457200" indent="-457200">
              <a:spcAft>
                <a:spcPts val="1000"/>
              </a:spcAft>
              <a:buFont typeface="Arial" pitchFamily="34" charset="0"/>
              <a:buChar char="•"/>
            </a:pPr>
            <a:r>
              <a:rPr lang="en-GB" sz="2800" dirty="0"/>
              <a:t>Nothing on effect on workers – original </a:t>
            </a:r>
            <a:r>
              <a:rPr lang="en-GB" sz="2800" dirty="0" smtClean="0"/>
              <a:t>research</a:t>
            </a:r>
            <a:endParaRPr lang="en-GB" sz="2800" dirty="0"/>
          </a:p>
          <a:p>
            <a:pPr marL="457200" indent="-457200">
              <a:spcAft>
                <a:spcPts val="1000"/>
              </a:spcAft>
              <a:buFont typeface="Arial" pitchFamily="34" charset="0"/>
              <a:buChar char="•"/>
            </a:pPr>
            <a:r>
              <a:rPr lang="en-GB" sz="2800" dirty="0" smtClean="0"/>
              <a:t>5 </a:t>
            </a:r>
            <a:r>
              <a:rPr lang="en-GB" sz="2800" dirty="0"/>
              <a:t>years since crash and crisis of neo-liberalism =&gt; austerity, privatisation frenzy, dismantlement of welfare, unemployment, </a:t>
            </a:r>
            <a:r>
              <a:rPr lang="en-GB" sz="2800" dirty="0" smtClean="0"/>
              <a:t>cuts, </a:t>
            </a:r>
            <a:r>
              <a:rPr lang="en-GB" sz="2800" dirty="0" err="1" smtClean="0"/>
              <a:t>etc</a:t>
            </a:r>
            <a:r>
              <a:rPr lang="en-GB" sz="2800" dirty="0" smtClean="0"/>
              <a:t> – but </a:t>
            </a:r>
            <a:r>
              <a:rPr lang="en-GB" sz="2800" b="1" i="1" dirty="0" smtClean="0"/>
              <a:t>resistance</a:t>
            </a:r>
          </a:p>
          <a:p>
            <a:pPr marL="457200" indent="-457200">
              <a:spcAft>
                <a:spcPts val="1000"/>
              </a:spcAft>
              <a:buFont typeface="Arial" pitchFamily="34" charset="0"/>
              <a:buChar char="•"/>
            </a:pPr>
            <a:r>
              <a:rPr lang="en-GB" sz="2800" dirty="0"/>
              <a:t>(Great tricksters – Penn &amp;Teller (Cameron &amp; Osborne</a:t>
            </a:r>
            <a:r>
              <a:rPr lang="en-GB" sz="2800" dirty="0" smtClean="0"/>
              <a:t>)</a:t>
            </a:r>
            <a:endParaRPr lang="en-GB" sz="2800" b="1" i="1" dirty="0" smtClean="0"/>
          </a:p>
          <a:p>
            <a:pPr marL="457200" indent="-457200">
              <a:spcAft>
                <a:spcPts val="1000"/>
              </a:spcAft>
              <a:buFont typeface="Arial" pitchFamily="34" charset="0"/>
              <a:buChar char="•"/>
            </a:pPr>
            <a:r>
              <a:rPr lang="en-GB" sz="2800" dirty="0"/>
              <a:t>UK </a:t>
            </a:r>
            <a:r>
              <a:rPr lang="en-GB" sz="2800" dirty="0" err="1"/>
              <a:t>Gini</a:t>
            </a:r>
            <a:r>
              <a:rPr lang="en-GB" sz="2800" dirty="0"/>
              <a:t> co-efficient (0.36 – 0.34 - 2010-11) the </a:t>
            </a:r>
            <a:r>
              <a:rPr lang="en-GB" sz="2800" dirty="0" smtClean="0"/>
              <a:t>largest </a:t>
            </a:r>
            <a:r>
              <a:rPr lang="en-GB" sz="2800" dirty="0"/>
              <a:t>growth in income inequality in 50 years</a:t>
            </a:r>
          </a:p>
          <a:p>
            <a:pPr marL="457200" indent="-457200">
              <a:spcAft>
                <a:spcPts val="1000"/>
              </a:spcAft>
              <a:buFont typeface="Arial" pitchFamily="34" charset="0"/>
              <a:buChar char="•"/>
            </a:pPr>
            <a:endParaRPr lang="en-GB" sz="2800" b="1" dirty="0" smtClean="0"/>
          </a:p>
          <a:p>
            <a:pPr marL="457200" indent="-457200">
              <a:spcAft>
                <a:spcPts val="1000"/>
              </a:spcAft>
              <a:buFont typeface="Arial" pitchFamily="34" charset="0"/>
              <a:buChar char="•"/>
            </a:pPr>
            <a:endParaRPr lang="en-GB" sz="2800" b="1" dirty="0"/>
          </a:p>
          <a:p>
            <a:pPr marL="457200" indent="-457200">
              <a:spcAft>
                <a:spcPts val="1200"/>
              </a:spcAft>
              <a:buFont typeface="Arial" pitchFamily="34" charset="0"/>
              <a:buChar char="•"/>
            </a:pPr>
            <a:endParaRPr lang="en-GB" sz="2700" dirty="0" smtClean="0"/>
          </a:p>
          <a:p>
            <a:pPr marL="0" indent="0"/>
            <a:endParaRPr lang="en-GB" sz="2800" dirty="0"/>
          </a:p>
        </p:txBody>
      </p:sp>
    </p:spTree>
    <p:extLst>
      <p:ext uri="{BB962C8B-B14F-4D97-AF65-F5344CB8AC3E}">
        <p14:creationId xmlns:p14="http://schemas.microsoft.com/office/powerpoint/2010/main" val="3155461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096250" cy="1143000"/>
          </a:xfrm>
        </p:spPr>
        <p:txBody>
          <a:bodyPr/>
          <a:lstStyle/>
          <a:p>
            <a:pPr algn="ctr"/>
            <a:r>
              <a:rPr lang="en-GB" sz="3200" b="1" dirty="0" smtClean="0"/>
              <a:t>BT – Performance Ratings (2102-13)</a:t>
            </a:r>
            <a:endParaRPr lang="en-GB"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3982555"/>
              </p:ext>
            </p:extLst>
          </p:nvPr>
        </p:nvGraphicFramePr>
        <p:xfrm>
          <a:off x="467544" y="1556792"/>
          <a:ext cx="8384282"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6416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51520" y="1052736"/>
            <a:ext cx="8784976" cy="5327997"/>
          </a:xfrm>
        </p:spPr>
        <p:txBody>
          <a:bodyPr/>
          <a:lstStyle/>
          <a:p>
            <a:pPr eaLnBrk="1" hangingPunct="1">
              <a:spcAft>
                <a:spcPts val="600"/>
              </a:spcAft>
              <a:buFontTx/>
              <a:buChar char="•"/>
            </a:pPr>
            <a:r>
              <a:rPr lang="en-GB" sz="2700" dirty="0" smtClean="0"/>
              <a:t>‘The language is specific, </a:t>
            </a:r>
            <a:r>
              <a:rPr lang="en-GB" sz="2700" i="1" dirty="0" smtClean="0"/>
              <a:t>“You have not achieved, you are an underachiever’”. </a:t>
            </a:r>
          </a:p>
          <a:p>
            <a:pPr eaLnBrk="1" hangingPunct="1">
              <a:spcAft>
                <a:spcPts val="600"/>
              </a:spcAft>
              <a:buFontTx/>
              <a:buChar char="•"/>
            </a:pPr>
            <a:r>
              <a:rPr lang="en-GB" sz="2700" dirty="0" smtClean="0"/>
              <a:t>Widespread discontent and more evidence of contesting rankings and ratings</a:t>
            </a:r>
          </a:p>
          <a:p>
            <a:pPr eaLnBrk="1" hangingPunct="1">
              <a:spcAft>
                <a:spcPts val="600"/>
              </a:spcAft>
              <a:buFontTx/>
              <a:buChar char="•"/>
            </a:pPr>
            <a:r>
              <a:rPr lang="en-GB" sz="2700" dirty="0" smtClean="0"/>
              <a:t>Frontier of control – ever moving goalposts </a:t>
            </a:r>
          </a:p>
          <a:p>
            <a:pPr eaLnBrk="1" hangingPunct="1">
              <a:spcAft>
                <a:spcPts val="600"/>
              </a:spcAft>
              <a:buFontTx/>
              <a:buChar char="•"/>
            </a:pPr>
            <a:r>
              <a:rPr lang="en-GB" sz="2700" dirty="0" smtClean="0"/>
              <a:t>‘Round table process’ or ‘calibration’ to prevent FLMs inflating scores – fixed pot of money</a:t>
            </a:r>
          </a:p>
          <a:p>
            <a:pPr eaLnBrk="1" hangingPunct="1">
              <a:spcAft>
                <a:spcPts val="600"/>
              </a:spcAft>
              <a:buFontTx/>
              <a:buChar char="•"/>
            </a:pPr>
            <a:r>
              <a:rPr lang="en-GB" sz="2700" dirty="0" smtClean="0"/>
              <a:t>Ethnic, age, part-time, disability discriminations (Prospect)</a:t>
            </a:r>
          </a:p>
          <a:p>
            <a:pPr eaLnBrk="1" hangingPunct="1">
              <a:spcAft>
                <a:spcPts val="600"/>
              </a:spcAft>
              <a:buFontTx/>
              <a:buChar char="•"/>
            </a:pPr>
            <a:r>
              <a:rPr lang="en-GB" sz="2700" dirty="0" smtClean="0"/>
              <a:t>Scale of intimidation – in one bank 10% on actions</a:t>
            </a:r>
          </a:p>
          <a:p>
            <a:pPr eaLnBrk="1" hangingPunct="1">
              <a:spcAft>
                <a:spcPts val="600"/>
              </a:spcAft>
              <a:buFontTx/>
              <a:buChar char="•"/>
            </a:pPr>
            <a:r>
              <a:rPr lang="en-GB" sz="2700" dirty="0" smtClean="0"/>
              <a:t>‘War for Talent’ (</a:t>
            </a:r>
            <a:r>
              <a:rPr lang="en-GB" sz="2600" dirty="0" smtClean="0"/>
              <a:t>Michaels </a:t>
            </a:r>
            <a:r>
              <a:rPr lang="en-GB" sz="2600" i="1" dirty="0" smtClean="0"/>
              <a:t>et al</a:t>
            </a:r>
            <a:r>
              <a:rPr lang="en-GB" sz="2600" dirty="0" smtClean="0"/>
              <a:t>, 1997</a:t>
            </a:r>
            <a:r>
              <a:rPr lang="en-GB" sz="2700" dirty="0" smtClean="0"/>
              <a:t>) – get rid of 10% - the McKinsey hegemony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10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fade">
                                      <p:cBhvr>
                                        <p:cTn id="12" dur="1000"/>
                                        <p:tgtEl>
                                          <p:spTgt spid="11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6">
                                            <p:txEl>
                                              <p:pRg st="2" end="2"/>
                                            </p:txEl>
                                          </p:spTgt>
                                        </p:tgtEl>
                                        <p:attrNameLst>
                                          <p:attrName>style.visibility</p:attrName>
                                        </p:attrNameLst>
                                      </p:cBhvr>
                                      <p:to>
                                        <p:strVal val="visible"/>
                                      </p:to>
                                    </p:set>
                                    <p:animEffect transition="in" filter="fade">
                                      <p:cBhvr>
                                        <p:cTn id="17" dur="1000"/>
                                        <p:tgtEl>
                                          <p:spTgt spid="11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6">
                                            <p:txEl>
                                              <p:pRg st="3" end="3"/>
                                            </p:txEl>
                                          </p:spTgt>
                                        </p:tgtEl>
                                        <p:attrNameLst>
                                          <p:attrName>style.visibility</p:attrName>
                                        </p:attrNameLst>
                                      </p:cBhvr>
                                      <p:to>
                                        <p:strVal val="visible"/>
                                      </p:to>
                                    </p:set>
                                    <p:animEffect transition="in" filter="fade">
                                      <p:cBhvr>
                                        <p:cTn id="22" dur="1000"/>
                                        <p:tgtEl>
                                          <p:spTgt spid="112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6">
                                            <p:txEl>
                                              <p:pRg st="4" end="4"/>
                                            </p:txEl>
                                          </p:spTgt>
                                        </p:tgtEl>
                                        <p:attrNameLst>
                                          <p:attrName>style.visibility</p:attrName>
                                        </p:attrNameLst>
                                      </p:cBhvr>
                                      <p:to>
                                        <p:strVal val="visible"/>
                                      </p:to>
                                    </p:set>
                                    <p:animEffect transition="in" filter="fade">
                                      <p:cBhvr>
                                        <p:cTn id="27" dur="1000"/>
                                        <p:tgtEl>
                                          <p:spTgt spid="112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6">
                                            <p:txEl>
                                              <p:pRg st="5" end="5"/>
                                            </p:txEl>
                                          </p:spTgt>
                                        </p:tgtEl>
                                        <p:attrNameLst>
                                          <p:attrName>style.visibility</p:attrName>
                                        </p:attrNameLst>
                                      </p:cBhvr>
                                      <p:to>
                                        <p:strVal val="visible"/>
                                      </p:to>
                                    </p:set>
                                    <p:animEffect transition="in" filter="fade">
                                      <p:cBhvr>
                                        <p:cTn id="32" dur="1000"/>
                                        <p:tgtEl>
                                          <p:spTgt spid="112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6">
                                            <p:txEl>
                                              <p:pRg st="6" end="6"/>
                                            </p:txEl>
                                          </p:spTgt>
                                        </p:tgtEl>
                                        <p:attrNameLst>
                                          <p:attrName>style.visibility</p:attrName>
                                        </p:attrNameLst>
                                      </p:cBhvr>
                                      <p:to>
                                        <p:strVal val="visible"/>
                                      </p:to>
                                    </p:set>
                                    <p:animEffect transition="in" filter="fade">
                                      <p:cBhvr>
                                        <p:cTn id="37" dur="1000"/>
                                        <p:tgtEl>
                                          <p:spTgt spid="112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496944" cy="4977606"/>
          </a:xfrm>
        </p:spPr>
        <p:txBody>
          <a:bodyPr/>
          <a:lstStyle/>
          <a:p>
            <a:r>
              <a:rPr lang="en-US" dirty="0" smtClean="0"/>
              <a:t> </a:t>
            </a:r>
            <a:endParaRPr lang="en-GB" dirty="0" smtClean="0"/>
          </a:p>
          <a:p>
            <a:r>
              <a:rPr lang="en-US" sz="2400" i="1" dirty="0" smtClean="0"/>
              <a:t>‘There was quite a sinister practice that we were to use – the car-park conversation. A manager would be expected to take an employee, who had received poor performance score, outside for an informal discussion. The manager would then start a conversation along the lines of, ‘You know your last review. It’s only going one way, isn’t it? You should perhaps think about coming to an arrangement’. It was important that the manager would never make any explicit suggestion that the worker should leave. We were given training in how to conduct these conversations; a one-day course on employee relations for HR managers, where we would go through the best mechanisms for ensuring that an employee would voluntarily suggest a compromise agreement’. </a:t>
            </a:r>
            <a:r>
              <a:rPr lang="en-US" sz="2400" dirty="0" smtClean="0"/>
              <a:t>(Ex-HR Manager, BT)</a:t>
            </a:r>
            <a:endParaRPr lang="en-GB"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27088"/>
            <a:ext cx="8096250" cy="873720"/>
          </a:xfrm>
        </p:spPr>
        <p:txBody>
          <a:bodyPr/>
          <a:lstStyle/>
          <a:p>
            <a:pPr algn="ctr"/>
            <a:r>
              <a:rPr lang="en-GB" sz="3200" b="1" i="1" dirty="0" smtClean="0"/>
              <a:t>Consequences for Workers</a:t>
            </a:r>
            <a:endParaRPr lang="en-GB" sz="3200" b="1" i="1" dirty="0"/>
          </a:p>
        </p:txBody>
      </p:sp>
      <p:sp>
        <p:nvSpPr>
          <p:cNvPr id="3" name="Content Placeholder 2"/>
          <p:cNvSpPr>
            <a:spLocks noGrp="1"/>
          </p:cNvSpPr>
          <p:nvPr>
            <p:ph idx="1"/>
          </p:nvPr>
        </p:nvSpPr>
        <p:spPr>
          <a:xfrm>
            <a:off x="395536" y="1556792"/>
            <a:ext cx="8456290" cy="4752528"/>
          </a:xfrm>
        </p:spPr>
        <p:txBody>
          <a:bodyPr/>
          <a:lstStyle/>
          <a:p>
            <a:r>
              <a:rPr lang="en-GB" sz="2500" dirty="0" smtClean="0"/>
              <a:t>‘If your name is up on the whiteboard, you’ll have emails going saying who is performing badly and who is performing well, who is red, who is amber, who is green, that kind of thing, so the pressure is very intense and it really does affect people badly’ (Bank A, National Officer)</a:t>
            </a:r>
          </a:p>
          <a:p>
            <a:endParaRPr lang="en-GB" sz="2500" dirty="0" smtClean="0"/>
          </a:p>
          <a:p>
            <a:r>
              <a:rPr lang="en-GB" sz="2500" dirty="0" smtClean="0"/>
              <a:t>‘There is a culture in our workplace of managers using extreme, derogatory language. Don’t get me wrong, there are decent ones, but they are overshadowed by the aggressive ones...downright nasty, horrible stuff – ‘</a:t>
            </a:r>
            <a:r>
              <a:rPr lang="en-GB" sz="2500" i="1" dirty="0" smtClean="0"/>
              <a:t>bottom feeders</a:t>
            </a:r>
            <a:r>
              <a:rPr lang="en-GB" sz="2500" dirty="0" smtClean="0"/>
              <a:t>’ for those on the lowest rankings’ (Rep)</a:t>
            </a:r>
            <a:endParaRPr lang="en-GB" sz="2500" dirty="0"/>
          </a:p>
        </p:txBody>
      </p:sp>
    </p:spTree>
    <p:extLst>
      <p:ext uri="{BB962C8B-B14F-4D97-AF65-F5344CB8AC3E}">
        <p14:creationId xmlns:p14="http://schemas.microsoft.com/office/powerpoint/2010/main" val="3177717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620713"/>
            <a:ext cx="8096250" cy="576262"/>
          </a:xfrm>
        </p:spPr>
        <p:txBody>
          <a:bodyPr/>
          <a:lstStyle/>
          <a:p>
            <a:pPr algn="ctr"/>
            <a:r>
              <a:rPr lang="en-GB" sz="3200" b="1" i="1" dirty="0" smtClean="0"/>
              <a:t>Conclusion</a:t>
            </a:r>
          </a:p>
        </p:txBody>
      </p:sp>
      <p:sp>
        <p:nvSpPr>
          <p:cNvPr id="14339" name="Content Placeholder 2"/>
          <p:cNvSpPr>
            <a:spLocks noGrp="1"/>
          </p:cNvSpPr>
          <p:nvPr>
            <p:ph idx="1"/>
          </p:nvPr>
        </p:nvSpPr>
        <p:spPr>
          <a:xfrm>
            <a:off x="214282" y="1268760"/>
            <a:ext cx="8678198" cy="5328890"/>
          </a:xfrm>
        </p:spPr>
        <p:txBody>
          <a:bodyPr/>
          <a:lstStyle/>
          <a:p>
            <a:pPr>
              <a:spcAft>
                <a:spcPts val="600"/>
              </a:spcAft>
              <a:buFontTx/>
              <a:buChar char="•"/>
            </a:pPr>
            <a:r>
              <a:rPr lang="en-GB" sz="2800" dirty="0"/>
              <a:t>Strategies using punitive PM and SAPs are short-</a:t>
            </a:r>
            <a:r>
              <a:rPr lang="en-GB" sz="2800" dirty="0" err="1"/>
              <a:t>termist</a:t>
            </a:r>
            <a:r>
              <a:rPr lang="en-GB" sz="2800" dirty="0"/>
              <a:t> but </a:t>
            </a:r>
            <a:r>
              <a:rPr lang="en-GB" sz="2800" dirty="0" smtClean="0"/>
              <a:t>are driven </a:t>
            </a:r>
            <a:r>
              <a:rPr lang="en-GB" sz="2800" dirty="0"/>
              <a:t>by cost-cutting </a:t>
            </a:r>
            <a:endParaRPr lang="en-GB" sz="2800" dirty="0" smtClean="0"/>
          </a:p>
          <a:p>
            <a:pPr>
              <a:spcAft>
                <a:spcPts val="600"/>
              </a:spcAft>
              <a:buFontTx/>
              <a:buChar char="•"/>
            </a:pPr>
            <a:r>
              <a:rPr lang="en-GB" sz="2800" dirty="0" smtClean="0"/>
              <a:t>Opposition at different levels – multi-faceted</a:t>
            </a:r>
          </a:p>
          <a:p>
            <a:pPr>
              <a:spcAft>
                <a:spcPts val="600"/>
              </a:spcAft>
              <a:buFontTx/>
              <a:buChar char="•"/>
            </a:pPr>
            <a:r>
              <a:rPr lang="en-GB" sz="2800" dirty="0" smtClean="0"/>
              <a:t>Business/soft-HRM case –huge commitment of managers’ time with questionable outcomes </a:t>
            </a:r>
          </a:p>
          <a:p>
            <a:pPr>
              <a:spcAft>
                <a:spcPts val="600"/>
              </a:spcAft>
              <a:buFontTx/>
              <a:buChar char="•"/>
            </a:pPr>
            <a:r>
              <a:rPr lang="en-GB" sz="2800" dirty="0" smtClean="0"/>
              <a:t>The Bell curve to be rejected as inapplicable to employee performance – in principle and practice</a:t>
            </a:r>
          </a:p>
          <a:p>
            <a:pPr>
              <a:spcAft>
                <a:spcPts val="600"/>
              </a:spcAft>
              <a:buFontTx/>
              <a:buChar char="•"/>
            </a:pPr>
            <a:r>
              <a:rPr lang="en-GB" sz="2800" dirty="0" smtClean="0"/>
              <a:t>Potentially discriminatory – DDA, Equality and Age – conduct audits of rankings by gender, age, status</a:t>
            </a:r>
          </a:p>
          <a:p>
            <a:pPr>
              <a:spcAft>
                <a:spcPts val="600"/>
              </a:spcAft>
              <a:buFontTx/>
              <a:buChar char="•"/>
            </a:pPr>
            <a:r>
              <a:rPr lang="en-GB" sz="2800" dirty="0" smtClean="0"/>
              <a:t>Unions – at workplace level – actively challenging unfair </a:t>
            </a:r>
            <a:r>
              <a:rPr lang="en-GB" sz="2800" dirty="0"/>
              <a:t>rankings, </a:t>
            </a:r>
            <a:r>
              <a:rPr lang="en-GB" sz="2800" i="1" dirty="0" smtClean="0"/>
              <a:t>before</a:t>
            </a:r>
            <a:r>
              <a:rPr lang="en-GB" sz="2800" dirty="0" smtClean="0"/>
              <a:t> </a:t>
            </a:r>
            <a:r>
              <a:rPr lang="en-GB" sz="2800" dirty="0"/>
              <a:t>the event as well as after </a:t>
            </a:r>
          </a:p>
          <a:p>
            <a:pPr>
              <a:spcAft>
                <a:spcPts val="600"/>
              </a:spcAft>
              <a:buFontTx/>
              <a:buChar char="•"/>
            </a:pPr>
            <a:endParaRPr lang="en-GB" sz="2800" dirty="0" smtClean="0"/>
          </a:p>
          <a:p>
            <a:pPr>
              <a:spcAft>
                <a:spcPts val="600"/>
              </a:spcAft>
              <a:buFontTx/>
              <a:buChar char="•"/>
            </a:pPr>
            <a:endParaRPr lang="en-GB" sz="28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10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10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10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10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fade">
                                      <p:cBhvr>
                                        <p:cTn id="32" dur="10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640960" cy="5256584"/>
          </a:xfrm>
        </p:spPr>
        <p:txBody>
          <a:bodyPr/>
          <a:lstStyle/>
          <a:p>
            <a:pPr>
              <a:spcBef>
                <a:spcPts val="600"/>
              </a:spcBef>
              <a:spcAft>
                <a:spcPts val="600"/>
              </a:spcAft>
              <a:buFontTx/>
              <a:buChar char="•"/>
            </a:pPr>
            <a:r>
              <a:rPr lang="en-GB" sz="2800" i="1" dirty="0" smtClean="0"/>
              <a:t>Appeal</a:t>
            </a:r>
            <a:r>
              <a:rPr lang="en-GB" sz="2800" i="1" dirty="0"/>
              <a:t>, appeal, appeal</a:t>
            </a:r>
            <a:r>
              <a:rPr lang="en-GB" sz="2800" dirty="0"/>
              <a:t> – break the culture of people individualising their scores/ranks</a:t>
            </a:r>
          </a:p>
          <a:p>
            <a:pPr>
              <a:spcBef>
                <a:spcPts val="600"/>
              </a:spcBef>
              <a:buFontTx/>
              <a:buChar char="•"/>
            </a:pPr>
            <a:r>
              <a:rPr lang="en-GB" sz="2800" dirty="0" smtClean="0"/>
              <a:t>H&amp;S </a:t>
            </a:r>
            <a:r>
              <a:rPr lang="en-GB" sz="2800" dirty="0"/>
              <a:t>and stress audits </a:t>
            </a:r>
            <a:r>
              <a:rPr lang="en-GB" sz="2800" dirty="0" smtClean="0"/>
              <a:t>can be an organisational tool – working conditions and ill-health inseparable</a:t>
            </a:r>
            <a:endParaRPr lang="en-GB" sz="2800" dirty="0"/>
          </a:p>
          <a:p>
            <a:pPr>
              <a:spcBef>
                <a:spcPts val="600"/>
              </a:spcBef>
              <a:buFontTx/>
              <a:buChar char="•"/>
            </a:pPr>
            <a:r>
              <a:rPr lang="en-GB" sz="2800" dirty="0" smtClean="0"/>
              <a:t>Broader opposition </a:t>
            </a:r>
            <a:r>
              <a:rPr lang="en-GB" sz="2800" dirty="0"/>
              <a:t>to </a:t>
            </a:r>
            <a:r>
              <a:rPr lang="en-GB" sz="2800" dirty="0" err="1"/>
              <a:t>Beecroft</a:t>
            </a:r>
            <a:r>
              <a:rPr lang="en-GB" sz="2800" dirty="0"/>
              <a:t>, protected conversations and erosion of employment rights </a:t>
            </a:r>
          </a:p>
          <a:p>
            <a:pPr>
              <a:spcBef>
                <a:spcPts val="600"/>
              </a:spcBef>
              <a:buFontTx/>
              <a:buChar char="•"/>
            </a:pPr>
            <a:r>
              <a:rPr lang="en-GB" sz="2700" dirty="0"/>
              <a:t>Public exposure of the worst cases of </a:t>
            </a:r>
            <a:r>
              <a:rPr lang="en-GB" sz="2700" i="1" dirty="0"/>
              <a:t>‘new tyranny in the contemporary workplace’ </a:t>
            </a:r>
            <a:r>
              <a:rPr lang="en-GB" sz="2700" dirty="0"/>
              <a:t>– name and </a:t>
            </a:r>
            <a:r>
              <a:rPr lang="en-GB" sz="2700" dirty="0" smtClean="0"/>
              <a:t>shame</a:t>
            </a:r>
          </a:p>
          <a:p>
            <a:pPr>
              <a:spcBef>
                <a:spcPts val="600"/>
              </a:spcBef>
              <a:buFontTx/>
              <a:buChar char="•"/>
            </a:pPr>
            <a:r>
              <a:rPr lang="en-GB" sz="2800" dirty="0" smtClean="0"/>
              <a:t>National level - CWU and industrial action</a:t>
            </a:r>
            <a:endParaRPr lang="en-GB" sz="2800" dirty="0"/>
          </a:p>
          <a:p>
            <a:pPr>
              <a:spcBef>
                <a:spcPts val="600"/>
              </a:spcBef>
              <a:buFontTx/>
              <a:buChar char="•"/>
            </a:pPr>
            <a:r>
              <a:rPr lang="en-GB" sz="2800" dirty="0" smtClean="0"/>
              <a:t>Opportunities for organising and recruiting in unionised and non-unionised environments</a:t>
            </a:r>
          </a:p>
          <a:p>
            <a:endParaRPr lang="en-GB" sz="2800" dirty="0"/>
          </a:p>
        </p:txBody>
      </p:sp>
    </p:spTree>
    <p:extLst>
      <p:ext uri="{BB962C8B-B14F-4D97-AF65-F5344CB8AC3E}">
        <p14:creationId xmlns:p14="http://schemas.microsoft.com/office/powerpoint/2010/main" val="1907876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827088"/>
            <a:ext cx="8096250" cy="585787"/>
          </a:xfrm>
        </p:spPr>
        <p:txBody>
          <a:bodyPr/>
          <a:lstStyle/>
          <a:p>
            <a:pPr algn="ctr"/>
            <a:r>
              <a:rPr lang="en-GB" sz="3200" b="1" i="1" smtClean="0"/>
              <a:t>The Vicious Circle </a:t>
            </a:r>
          </a:p>
        </p:txBody>
      </p:sp>
      <p:graphicFrame>
        <p:nvGraphicFramePr>
          <p:cNvPr id="4" name="Diagram 3"/>
          <p:cNvGraphicFramePr/>
          <p:nvPr/>
        </p:nvGraphicFramePr>
        <p:xfrm>
          <a:off x="971600" y="1484784"/>
          <a:ext cx="7176120"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2675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0E9E23B-D93F-4874-A89E-3E7197178378}"/>
                                            </p:graphicEl>
                                          </p:spTgt>
                                        </p:tgtEl>
                                        <p:attrNameLst>
                                          <p:attrName>style.visibility</p:attrName>
                                        </p:attrNameLst>
                                      </p:cBhvr>
                                      <p:to>
                                        <p:strVal val="visible"/>
                                      </p:to>
                                    </p:set>
                                    <p:animEffect transition="in" filter="fade">
                                      <p:cBhvr>
                                        <p:cTn id="7" dur="1000"/>
                                        <p:tgtEl>
                                          <p:spTgt spid="4">
                                            <p:graphicEl>
                                              <a:dgm id="{A0E9E23B-D93F-4874-A89E-3E71971783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FDD0EDA-8FBA-4368-8A7F-3E9885B5A6F7}"/>
                                            </p:graphicEl>
                                          </p:spTgt>
                                        </p:tgtEl>
                                        <p:attrNameLst>
                                          <p:attrName>style.visibility</p:attrName>
                                        </p:attrNameLst>
                                      </p:cBhvr>
                                      <p:to>
                                        <p:strVal val="visible"/>
                                      </p:to>
                                    </p:set>
                                    <p:animEffect transition="in" filter="fade">
                                      <p:cBhvr>
                                        <p:cTn id="12" dur="1000"/>
                                        <p:tgtEl>
                                          <p:spTgt spid="4">
                                            <p:graphicEl>
                                              <a:dgm id="{3FDD0EDA-8FBA-4368-8A7F-3E9885B5A6F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1B25F4AF-B3A6-402B-8A54-E6DA4C4501A9}"/>
                                            </p:graphicEl>
                                          </p:spTgt>
                                        </p:tgtEl>
                                        <p:attrNameLst>
                                          <p:attrName>style.visibility</p:attrName>
                                        </p:attrNameLst>
                                      </p:cBhvr>
                                      <p:to>
                                        <p:strVal val="visible"/>
                                      </p:to>
                                    </p:set>
                                    <p:animEffect transition="in" filter="fade">
                                      <p:cBhvr>
                                        <p:cTn id="15" dur="1000"/>
                                        <p:tgtEl>
                                          <p:spTgt spid="4">
                                            <p:graphicEl>
                                              <a:dgm id="{1B25F4AF-B3A6-402B-8A54-E6DA4C4501A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341970B5-E356-4C0F-B56C-30A7FF040D52}"/>
                                            </p:graphicEl>
                                          </p:spTgt>
                                        </p:tgtEl>
                                        <p:attrNameLst>
                                          <p:attrName>style.visibility</p:attrName>
                                        </p:attrNameLst>
                                      </p:cBhvr>
                                      <p:to>
                                        <p:strVal val="visible"/>
                                      </p:to>
                                    </p:set>
                                    <p:animEffect transition="in" filter="fade">
                                      <p:cBhvr>
                                        <p:cTn id="20" dur="1000"/>
                                        <p:tgtEl>
                                          <p:spTgt spid="4">
                                            <p:graphicEl>
                                              <a:dgm id="{341970B5-E356-4C0F-B56C-30A7FF040D5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EE23395E-F41F-4E82-B6BF-2C6AA5EC6ACC}"/>
                                            </p:graphicEl>
                                          </p:spTgt>
                                        </p:tgtEl>
                                        <p:attrNameLst>
                                          <p:attrName>style.visibility</p:attrName>
                                        </p:attrNameLst>
                                      </p:cBhvr>
                                      <p:to>
                                        <p:strVal val="visible"/>
                                      </p:to>
                                    </p:set>
                                    <p:animEffect transition="in" filter="fade">
                                      <p:cBhvr>
                                        <p:cTn id="23" dur="1000"/>
                                        <p:tgtEl>
                                          <p:spTgt spid="4">
                                            <p:graphicEl>
                                              <a:dgm id="{EE23395E-F41F-4E82-B6BF-2C6AA5EC6AC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DE3A002-FAB8-4695-8504-EDEE14924B50}"/>
                                            </p:graphicEl>
                                          </p:spTgt>
                                        </p:tgtEl>
                                        <p:attrNameLst>
                                          <p:attrName>style.visibility</p:attrName>
                                        </p:attrNameLst>
                                      </p:cBhvr>
                                      <p:to>
                                        <p:strVal val="visible"/>
                                      </p:to>
                                    </p:set>
                                    <p:animEffect transition="in" filter="fade">
                                      <p:cBhvr>
                                        <p:cTn id="28" dur="1000"/>
                                        <p:tgtEl>
                                          <p:spTgt spid="4">
                                            <p:graphicEl>
                                              <a:dgm id="{2DE3A002-FAB8-4695-8504-EDEE14924B5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313AE945-2488-49AD-920F-2BD4E34D97E4}"/>
                                            </p:graphicEl>
                                          </p:spTgt>
                                        </p:tgtEl>
                                        <p:attrNameLst>
                                          <p:attrName>style.visibility</p:attrName>
                                        </p:attrNameLst>
                                      </p:cBhvr>
                                      <p:to>
                                        <p:strVal val="visible"/>
                                      </p:to>
                                    </p:set>
                                    <p:animEffect transition="in" filter="fade">
                                      <p:cBhvr>
                                        <p:cTn id="31" dur="1000"/>
                                        <p:tgtEl>
                                          <p:spTgt spid="4">
                                            <p:graphicEl>
                                              <a:dgm id="{313AE945-2488-49AD-920F-2BD4E34D97E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2F3E2DCF-F648-4E7A-BEC6-92C33CF861FB}"/>
                                            </p:graphicEl>
                                          </p:spTgt>
                                        </p:tgtEl>
                                        <p:attrNameLst>
                                          <p:attrName>style.visibility</p:attrName>
                                        </p:attrNameLst>
                                      </p:cBhvr>
                                      <p:to>
                                        <p:strVal val="visible"/>
                                      </p:to>
                                    </p:set>
                                    <p:animEffect transition="in" filter="fade">
                                      <p:cBhvr>
                                        <p:cTn id="36" dur="1000"/>
                                        <p:tgtEl>
                                          <p:spTgt spid="4">
                                            <p:graphicEl>
                                              <a:dgm id="{2F3E2DCF-F648-4E7A-BEC6-92C33CF861FB}"/>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806F69DE-717E-4E53-93CF-527EC27ED318}"/>
                                            </p:graphicEl>
                                          </p:spTgt>
                                        </p:tgtEl>
                                        <p:attrNameLst>
                                          <p:attrName>style.visibility</p:attrName>
                                        </p:attrNameLst>
                                      </p:cBhvr>
                                      <p:to>
                                        <p:strVal val="visible"/>
                                      </p:to>
                                    </p:set>
                                    <p:animEffect transition="in" filter="fade">
                                      <p:cBhvr>
                                        <p:cTn id="39" dur="1000"/>
                                        <p:tgtEl>
                                          <p:spTgt spid="4">
                                            <p:graphicEl>
                                              <a:dgm id="{806F69DE-717E-4E53-93CF-527EC27ED31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798152DE-8312-4EA9-AC07-011A0F108B8B}"/>
                                            </p:graphicEl>
                                          </p:spTgt>
                                        </p:tgtEl>
                                        <p:attrNameLst>
                                          <p:attrName>style.visibility</p:attrName>
                                        </p:attrNameLst>
                                      </p:cBhvr>
                                      <p:to>
                                        <p:strVal val="visible"/>
                                      </p:to>
                                    </p:set>
                                    <p:animEffect transition="in" filter="fade">
                                      <p:cBhvr>
                                        <p:cTn id="44" dur="1000"/>
                                        <p:tgtEl>
                                          <p:spTgt spid="4">
                                            <p:graphicEl>
                                              <a:dgm id="{798152DE-8312-4EA9-AC07-011A0F108B8B}"/>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B2A7F4D8-BCDC-42E9-85DE-878E97762E44}"/>
                                            </p:graphicEl>
                                          </p:spTgt>
                                        </p:tgtEl>
                                        <p:attrNameLst>
                                          <p:attrName>style.visibility</p:attrName>
                                        </p:attrNameLst>
                                      </p:cBhvr>
                                      <p:to>
                                        <p:strVal val="visible"/>
                                      </p:to>
                                    </p:set>
                                    <p:animEffect transition="in" filter="fade">
                                      <p:cBhvr>
                                        <p:cTn id="47" dur="1000"/>
                                        <p:tgtEl>
                                          <p:spTgt spid="4">
                                            <p:graphicEl>
                                              <a:dgm id="{B2A7F4D8-BCDC-42E9-85DE-878E97762E4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CDCC7230-BCCF-4313-BEC1-3BDA230483C8}"/>
                                            </p:graphicEl>
                                          </p:spTgt>
                                        </p:tgtEl>
                                        <p:attrNameLst>
                                          <p:attrName>style.visibility</p:attrName>
                                        </p:attrNameLst>
                                      </p:cBhvr>
                                      <p:to>
                                        <p:strVal val="visible"/>
                                      </p:to>
                                    </p:set>
                                    <p:animEffect transition="in" filter="fade">
                                      <p:cBhvr>
                                        <p:cTn id="52" dur="1000"/>
                                        <p:tgtEl>
                                          <p:spTgt spid="4">
                                            <p:graphicEl>
                                              <a:dgm id="{CDCC7230-BCCF-4313-BEC1-3BDA230483C8}"/>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54D92242-B536-41BE-ACED-0FF5EEE2B9C8}"/>
                                            </p:graphicEl>
                                          </p:spTgt>
                                        </p:tgtEl>
                                        <p:attrNameLst>
                                          <p:attrName>style.visibility</p:attrName>
                                        </p:attrNameLst>
                                      </p:cBhvr>
                                      <p:to>
                                        <p:strVal val="visible"/>
                                      </p:to>
                                    </p:set>
                                    <p:animEffect transition="in" filter="fade">
                                      <p:cBhvr>
                                        <p:cTn id="55" dur="1000"/>
                                        <p:tgtEl>
                                          <p:spTgt spid="4">
                                            <p:graphicEl>
                                              <a:dgm id="{54D92242-B536-41BE-ACED-0FF5EEE2B9C8}"/>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
                                            <p:graphicEl>
                                              <a:dgm id="{B907266F-C0C4-4675-BFB7-C7768486F874}"/>
                                            </p:graphicEl>
                                          </p:spTgt>
                                        </p:tgtEl>
                                        <p:attrNameLst>
                                          <p:attrName>style.visibility</p:attrName>
                                        </p:attrNameLst>
                                      </p:cBhvr>
                                      <p:to>
                                        <p:strVal val="visible"/>
                                      </p:to>
                                    </p:set>
                                    <p:animEffect transition="in" filter="fade">
                                      <p:cBhvr>
                                        <p:cTn id="58" dur="1000"/>
                                        <p:tgtEl>
                                          <p:spTgt spid="4">
                                            <p:graphicEl>
                                              <a:dgm id="{B907266F-C0C4-4675-BFB7-C7768486F8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96752"/>
            <a:ext cx="8096250" cy="4905598"/>
          </a:xfrm>
        </p:spPr>
        <p:txBody>
          <a:bodyPr/>
          <a:lstStyle/>
          <a:p>
            <a:r>
              <a:rPr lang="en-GB" dirty="0" smtClean="0"/>
              <a:t>Michaels, E., </a:t>
            </a:r>
            <a:r>
              <a:rPr lang="en-GB" dirty="0" err="1" smtClean="0"/>
              <a:t>Handfield</a:t>
            </a:r>
            <a:r>
              <a:rPr lang="en-GB" dirty="0" smtClean="0"/>
              <a:t>-Jones, H. and Axelrod, B. (2001) </a:t>
            </a:r>
            <a:r>
              <a:rPr lang="en-GB" i="1" dirty="0" smtClean="0"/>
              <a:t>The War for Talent</a:t>
            </a:r>
            <a:r>
              <a:rPr lang="en-GB" dirty="0" smtClean="0"/>
              <a:t>, Harvard Business School</a:t>
            </a:r>
          </a:p>
          <a:p>
            <a:r>
              <a:rPr lang="en-GB" dirty="0" smtClean="0"/>
              <a:t>Pollert, A. (1989) ‘The flexible firm – fixation or fact’, </a:t>
            </a:r>
            <a:r>
              <a:rPr lang="en-GB" i="1" dirty="0" smtClean="0"/>
              <a:t>Work, Employment and Society</a:t>
            </a:r>
            <a:r>
              <a:rPr lang="en-GB" dirty="0" smtClean="0"/>
              <a:t>, 3.1</a:t>
            </a:r>
          </a:p>
          <a:p>
            <a:r>
              <a:rPr lang="en-GB" dirty="0" smtClean="0"/>
              <a:t>Radnor, Z. (2010) ‘Transferring lean into government’ </a:t>
            </a:r>
            <a:r>
              <a:rPr lang="en-GB" i="1" dirty="0" smtClean="0"/>
              <a:t>Journal of Manufacturing Technology Management</a:t>
            </a:r>
            <a:r>
              <a:rPr lang="en-GB" dirty="0" smtClean="0"/>
              <a:t>, 21:411-428</a:t>
            </a:r>
          </a:p>
          <a:p>
            <a:r>
              <a:rPr lang="en-GB" dirty="0" smtClean="0"/>
              <a:t>Stewart, P. et al (2008) “</a:t>
            </a:r>
            <a:r>
              <a:rPr lang="en-GB" i="1" dirty="0" smtClean="0"/>
              <a:t>We sell out time no more”: workers’ struggles against lean production in the British car industry, </a:t>
            </a:r>
            <a:r>
              <a:rPr lang="en-GB" dirty="0" smtClean="0"/>
              <a:t>London: Pluto</a:t>
            </a:r>
          </a:p>
          <a:p>
            <a:r>
              <a:rPr lang="en-GB" dirty="0" smtClean="0"/>
              <a:t>Taylor, P., Cunningham, I., Newsome, K. and Scholarios, D. (2010) ‘”Too scared to go sick” – reformulating the research agenda on sickness absence’, </a:t>
            </a:r>
            <a:r>
              <a:rPr lang="en-GB" i="1" dirty="0" smtClean="0"/>
              <a:t>Industrial Relations Journal</a:t>
            </a:r>
            <a:r>
              <a:rPr lang="en-GB" dirty="0" smtClean="0"/>
              <a:t>, 41(4):270-288</a:t>
            </a:r>
          </a:p>
          <a:p>
            <a:r>
              <a:rPr lang="en-US" dirty="0" smtClean="0"/>
              <a:t>Thompson, P. (2003) ‘Disconnected capitalism: or why employers can’t keep their side of the bargain’, </a:t>
            </a:r>
            <a:r>
              <a:rPr lang="en-US" i="1" dirty="0" smtClean="0"/>
              <a:t>Work, Employment Society</a:t>
            </a:r>
            <a:r>
              <a:rPr lang="en-US" dirty="0" smtClean="0"/>
              <a:t>, 17.2: 359-78</a:t>
            </a:r>
          </a:p>
          <a:p>
            <a:endParaRPr lang="en-GB" dirty="0"/>
          </a:p>
        </p:txBody>
      </p:sp>
    </p:spTree>
    <p:extLst>
      <p:ext uri="{BB962C8B-B14F-4D97-AF65-F5344CB8AC3E}">
        <p14:creationId xmlns:p14="http://schemas.microsoft.com/office/powerpoint/2010/main" val="1915403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96752"/>
            <a:ext cx="8096250" cy="4905598"/>
          </a:xfrm>
        </p:spPr>
        <p:txBody>
          <a:bodyPr/>
          <a:lstStyle/>
          <a:p>
            <a:r>
              <a:rPr lang="en-US" dirty="0" smtClean="0"/>
              <a:t>Torrington, D., Hall., L. and Taylor, S. and Atkinson, C. (2011) ‘Employee Performance Management’ in </a:t>
            </a:r>
            <a:r>
              <a:rPr lang="en-US" i="1" dirty="0" smtClean="0"/>
              <a:t>Human Resource Management (8</a:t>
            </a:r>
            <a:r>
              <a:rPr lang="en-US" i="1" baseline="30000" dirty="0" smtClean="0"/>
              <a:t>th</a:t>
            </a:r>
            <a:r>
              <a:rPr lang="en-US" i="1" dirty="0" smtClean="0"/>
              <a:t> edition)</a:t>
            </a:r>
            <a:r>
              <a:rPr lang="en-US" dirty="0" smtClean="0"/>
              <a:t>, London: Prentice Hall, pp.263-286</a:t>
            </a:r>
            <a:endParaRPr lang="en-GB" dirty="0" smtClean="0"/>
          </a:p>
          <a:p>
            <a:r>
              <a:rPr lang="en-GB" dirty="0" smtClean="0"/>
              <a:t>Womack, J.D., Jones, D.T. and </a:t>
            </a:r>
            <a:r>
              <a:rPr lang="en-GB" dirty="0" err="1" smtClean="0"/>
              <a:t>Roos</a:t>
            </a:r>
            <a:r>
              <a:rPr lang="en-GB" dirty="0" smtClean="0"/>
              <a:t>, D. (1990) </a:t>
            </a:r>
            <a:r>
              <a:rPr lang="en-GB" i="1" dirty="0" smtClean="0"/>
              <a:t>The Machine that Changed the World: The Triumph of Lean Production</a:t>
            </a:r>
            <a:r>
              <a:rPr lang="en-GB" dirty="0" smtClean="0"/>
              <a:t>, New </a:t>
            </a:r>
            <a:r>
              <a:rPr lang="en-GB" dirty="0" err="1" smtClean="0"/>
              <a:t>York:Rawson</a:t>
            </a:r>
            <a:r>
              <a:rPr lang="en-GB" dirty="0" smtClean="0"/>
              <a:t> Macmillan</a:t>
            </a:r>
          </a:p>
          <a:p>
            <a:endParaRPr lang="en-GB" dirty="0"/>
          </a:p>
        </p:txBody>
      </p:sp>
    </p:spTree>
    <p:extLst>
      <p:ext uri="{BB962C8B-B14F-4D97-AF65-F5344CB8AC3E}">
        <p14:creationId xmlns:p14="http://schemas.microsoft.com/office/powerpoint/2010/main" val="10598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40768"/>
            <a:ext cx="8784976" cy="4689574"/>
          </a:xfrm>
        </p:spPr>
        <p:txBody>
          <a:bodyPr/>
          <a:lstStyle/>
          <a:p>
            <a:pPr>
              <a:spcAft>
                <a:spcPts val="1000"/>
              </a:spcAft>
              <a:buFont typeface="Arial" pitchFamily="34" charset="0"/>
              <a:buChar char="•"/>
            </a:pPr>
            <a:r>
              <a:rPr lang="en-GB" sz="2800" dirty="0"/>
              <a:t>Post-2008 ‘</a:t>
            </a:r>
            <a:r>
              <a:rPr lang="en-GB" sz="2800" i="1" dirty="0"/>
              <a:t>Can’t we just get back to normal?’ </a:t>
            </a:r>
          </a:p>
          <a:p>
            <a:pPr>
              <a:spcAft>
                <a:spcPts val="1000"/>
              </a:spcAft>
              <a:buFont typeface="Arial" pitchFamily="34" charset="0"/>
              <a:buChar char="•"/>
            </a:pPr>
            <a:r>
              <a:rPr lang="en-GB" sz="2800" dirty="0"/>
              <a:t>Misunderstanding </a:t>
            </a:r>
            <a:r>
              <a:rPr lang="en-GB" sz="2800" dirty="0" smtClean="0"/>
              <a:t>nature and depth </a:t>
            </a:r>
            <a:r>
              <a:rPr lang="en-GB" sz="2800" dirty="0"/>
              <a:t>of crisis </a:t>
            </a:r>
            <a:endParaRPr lang="en-GB" sz="2800" dirty="0" smtClean="0"/>
          </a:p>
          <a:p>
            <a:pPr>
              <a:spcAft>
                <a:spcPts val="1000"/>
              </a:spcAft>
              <a:buFont typeface="Arial" pitchFamily="34" charset="0"/>
              <a:buChar char="•"/>
            </a:pPr>
            <a:r>
              <a:rPr lang="en-GB" sz="2700" dirty="0"/>
              <a:t>M</a:t>
            </a:r>
            <a:r>
              <a:rPr lang="en-GB" sz="2700" dirty="0" smtClean="0"/>
              <a:t>ore </a:t>
            </a:r>
            <a:r>
              <a:rPr lang="en-GB" sz="2700" dirty="0"/>
              <a:t>than </a:t>
            </a:r>
            <a:r>
              <a:rPr lang="en-GB" sz="2700" i="1" dirty="0"/>
              <a:t>‘disconnected capitalism’ </a:t>
            </a:r>
            <a:r>
              <a:rPr lang="en-GB" sz="2600" dirty="0"/>
              <a:t>(Thompson, 2003) </a:t>
            </a:r>
            <a:r>
              <a:rPr lang="en-GB" sz="2700" dirty="0"/>
              <a:t>or ‘</a:t>
            </a:r>
            <a:r>
              <a:rPr lang="en-GB" sz="2700" dirty="0" err="1"/>
              <a:t>financialisation</a:t>
            </a:r>
            <a:r>
              <a:rPr lang="en-GB" sz="2700" dirty="0"/>
              <a:t>’ </a:t>
            </a:r>
            <a:r>
              <a:rPr lang="en-GB" sz="2650" dirty="0"/>
              <a:t>(Harman, 2009; </a:t>
            </a:r>
            <a:r>
              <a:rPr lang="en-GB" sz="2650" dirty="0" err="1"/>
              <a:t>Kliman</a:t>
            </a:r>
            <a:r>
              <a:rPr lang="en-GB" sz="2650" dirty="0"/>
              <a:t>, </a:t>
            </a:r>
            <a:r>
              <a:rPr lang="en-GB" sz="2650" dirty="0" smtClean="0"/>
              <a:t>2012) </a:t>
            </a:r>
            <a:endParaRPr lang="en-GB" sz="2650" dirty="0"/>
          </a:p>
          <a:p>
            <a:pPr>
              <a:spcAft>
                <a:spcPts val="1000"/>
              </a:spcAft>
              <a:buFont typeface="Arial" pitchFamily="34" charset="0"/>
              <a:buChar char="•"/>
            </a:pPr>
            <a:r>
              <a:rPr lang="en-GB" sz="2700" dirty="0"/>
              <a:t>Hyman (1987) referred to ‘</a:t>
            </a:r>
            <a:r>
              <a:rPr lang="en-GB" sz="2700" i="1" dirty="0"/>
              <a:t>the new normalcy’ </a:t>
            </a:r>
            <a:r>
              <a:rPr lang="en-GB" sz="2700" dirty="0"/>
              <a:t>– the new disciplines imposed on workers post-1980’s crisis</a:t>
            </a:r>
          </a:p>
          <a:p>
            <a:pPr>
              <a:spcAft>
                <a:spcPts val="1000"/>
              </a:spcAft>
              <a:buFont typeface="Arial" pitchFamily="34" charset="0"/>
              <a:buChar char="•"/>
            </a:pPr>
            <a:r>
              <a:rPr lang="en-GB" sz="2800" dirty="0"/>
              <a:t>Now the shaping of </a:t>
            </a:r>
            <a:r>
              <a:rPr lang="en-GB" sz="2800" i="1" dirty="0"/>
              <a:t>new </a:t>
            </a:r>
            <a:r>
              <a:rPr lang="en-GB" sz="2800" dirty="0"/>
              <a:t>structures of accumulation post-crisis of 2007-8</a:t>
            </a:r>
          </a:p>
          <a:p>
            <a:pPr>
              <a:spcAft>
                <a:spcPts val="1000"/>
              </a:spcAft>
              <a:buFont typeface="Arial" pitchFamily="34" charset="0"/>
              <a:buChar char="•"/>
            </a:pPr>
            <a:r>
              <a:rPr lang="en-GB" sz="2800" dirty="0"/>
              <a:t>S</a:t>
            </a:r>
            <a:r>
              <a:rPr lang="en-GB" sz="2800" dirty="0" smtClean="0"/>
              <a:t>enses in which ‘</a:t>
            </a:r>
            <a:r>
              <a:rPr lang="en-GB" sz="2800" i="1" dirty="0" smtClean="0"/>
              <a:t>the </a:t>
            </a:r>
            <a:r>
              <a:rPr lang="en-GB" sz="2800" i="1" dirty="0"/>
              <a:t>new normal’ </a:t>
            </a:r>
            <a:r>
              <a:rPr lang="en-GB" sz="2800" dirty="0"/>
              <a:t>is </a:t>
            </a:r>
            <a:r>
              <a:rPr lang="en-GB" sz="2800" dirty="0" smtClean="0"/>
              <a:t>now being used</a:t>
            </a:r>
          </a:p>
          <a:p>
            <a:pPr>
              <a:spcAft>
                <a:spcPts val="1000"/>
              </a:spcAft>
              <a:buFont typeface="Arial" pitchFamily="34" charset="0"/>
              <a:buChar char="•"/>
            </a:pPr>
            <a:r>
              <a:rPr lang="en-GB" sz="2800" dirty="0" smtClean="0"/>
              <a:t>Not </a:t>
            </a:r>
            <a:r>
              <a:rPr lang="en-GB" sz="2800" dirty="0"/>
              <a:t>just a turn of the business cycle but a redrawing of the political-economic landscape</a:t>
            </a:r>
          </a:p>
        </p:txBody>
      </p:sp>
    </p:spTree>
    <p:extLst>
      <p:ext uri="{BB962C8B-B14F-4D97-AF65-F5344CB8AC3E}">
        <p14:creationId xmlns:p14="http://schemas.microsoft.com/office/powerpoint/2010/main" val="709991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784976" cy="5472608"/>
          </a:xfrm>
        </p:spPr>
        <p:txBody>
          <a:bodyPr/>
          <a:lstStyle/>
          <a:p>
            <a:pPr>
              <a:spcBef>
                <a:spcPts val="600"/>
              </a:spcBef>
              <a:buFont typeface="Arial" pitchFamily="34" charset="0"/>
              <a:buChar char="•"/>
            </a:pPr>
            <a:r>
              <a:rPr lang="en-GB" sz="2800" dirty="0" err="1" smtClean="0"/>
              <a:t>ConDems</a:t>
            </a:r>
            <a:r>
              <a:rPr lang="en-GB" sz="2800" dirty="0" smtClean="0"/>
              <a:t>’ attack on worker rights based </a:t>
            </a:r>
            <a:r>
              <a:rPr lang="en-GB" sz="2800" dirty="0"/>
              <a:t>on the fallacy of </a:t>
            </a:r>
            <a:r>
              <a:rPr lang="en-GB" sz="2800" dirty="0" smtClean="0"/>
              <a:t>the red </a:t>
            </a:r>
            <a:r>
              <a:rPr lang="en-GB" sz="2800" dirty="0"/>
              <a:t>tape </a:t>
            </a:r>
            <a:r>
              <a:rPr lang="en-GB" sz="2800" dirty="0" smtClean="0"/>
              <a:t>challenge </a:t>
            </a:r>
          </a:p>
          <a:p>
            <a:pPr>
              <a:spcBef>
                <a:spcPts val="600"/>
              </a:spcBef>
              <a:buFont typeface="Arial" pitchFamily="34" charset="0"/>
              <a:buChar char="•"/>
            </a:pPr>
            <a:r>
              <a:rPr lang="en-GB" sz="2800" dirty="0" smtClean="0"/>
              <a:t>Easier </a:t>
            </a:r>
            <a:r>
              <a:rPr lang="en-GB" sz="2800" dirty="0"/>
              <a:t>to hire </a:t>
            </a:r>
            <a:r>
              <a:rPr lang="en-GB" sz="2800" dirty="0" smtClean="0"/>
              <a:t>and workers good for the economy</a:t>
            </a:r>
          </a:p>
          <a:p>
            <a:pPr marL="457200" indent="-457200">
              <a:spcBef>
                <a:spcPts val="600"/>
              </a:spcBef>
              <a:buFont typeface="Wingdings" pitchFamily="2" charset="2"/>
              <a:buChar char="Ø"/>
            </a:pPr>
            <a:r>
              <a:rPr lang="en-GB" sz="2400" dirty="0"/>
              <a:t>unfair dismissal weakened – qualifying period to </a:t>
            </a:r>
            <a:r>
              <a:rPr lang="en-GB" sz="2400" dirty="0" smtClean="0"/>
              <a:t>2 years affecting </a:t>
            </a:r>
            <a:r>
              <a:rPr lang="en-GB" sz="2400" dirty="0"/>
              <a:t>2.7 m. </a:t>
            </a:r>
            <a:r>
              <a:rPr lang="en-GB" sz="2400" dirty="0" smtClean="0"/>
              <a:t>workers</a:t>
            </a:r>
          </a:p>
          <a:p>
            <a:pPr marL="457200" indent="-457200">
              <a:spcBef>
                <a:spcPts val="600"/>
              </a:spcBef>
              <a:buFont typeface="Wingdings" pitchFamily="2" charset="2"/>
              <a:buChar char="Ø"/>
            </a:pPr>
            <a:r>
              <a:rPr lang="en-GB" sz="2400" dirty="0"/>
              <a:t>‘no fault dismissals’ – </a:t>
            </a:r>
            <a:r>
              <a:rPr lang="en-GB" sz="2400" dirty="0" err="1"/>
              <a:t>Beecroft</a:t>
            </a:r>
            <a:r>
              <a:rPr lang="en-GB" sz="2400" dirty="0"/>
              <a:t> – employers </a:t>
            </a:r>
            <a:r>
              <a:rPr lang="en-GB" sz="2400" dirty="0" smtClean="0"/>
              <a:t>wouldn’t </a:t>
            </a:r>
            <a:r>
              <a:rPr lang="en-GB" sz="2400" dirty="0"/>
              <a:t>have to show that </a:t>
            </a:r>
            <a:r>
              <a:rPr lang="en-GB" sz="2400" dirty="0" smtClean="0"/>
              <a:t>employers were </a:t>
            </a:r>
            <a:r>
              <a:rPr lang="en-GB" sz="2400" dirty="0"/>
              <a:t>guilty of </a:t>
            </a:r>
            <a:r>
              <a:rPr lang="en-GB" sz="2400" dirty="0" smtClean="0"/>
              <a:t>misconduct</a:t>
            </a:r>
          </a:p>
          <a:p>
            <a:pPr marL="457200" indent="-457200">
              <a:spcBef>
                <a:spcPts val="600"/>
              </a:spcBef>
              <a:buFont typeface="Wingdings" pitchFamily="2" charset="2"/>
              <a:buChar char="Ø"/>
            </a:pPr>
            <a:r>
              <a:rPr lang="en-GB" sz="2400" dirty="0"/>
              <a:t>no disciplinary procedure – no right to appeal at ET (except on discrimination) – wholly </a:t>
            </a:r>
            <a:r>
              <a:rPr lang="en-GB" sz="2400" dirty="0" smtClean="0"/>
              <a:t>arbitrary</a:t>
            </a:r>
          </a:p>
          <a:p>
            <a:pPr marL="457200" indent="-457200">
              <a:spcBef>
                <a:spcPts val="600"/>
              </a:spcBef>
              <a:buFont typeface="Wingdings" pitchFamily="2" charset="2"/>
              <a:buChar char="Ø"/>
            </a:pPr>
            <a:r>
              <a:rPr lang="en-GB" sz="2400" dirty="0">
                <a:solidFill>
                  <a:srgbClr val="000000"/>
                </a:solidFill>
              </a:rPr>
              <a:t>‘Grown Up’ or ‘Protected Conversations</a:t>
            </a:r>
            <a:r>
              <a:rPr lang="en-GB" sz="2400" dirty="0" smtClean="0">
                <a:solidFill>
                  <a:srgbClr val="000000"/>
                </a:solidFill>
              </a:rPr>
              <a:t>’ - </a:t>
            </a:r>
            <a:r>
              <a:rPr lang="en-GB" sz="2400" dirty="0" smtClean="0"/>
              <a:t>employees </a:t>
            </a:r>
            <a:r>
              <a:rPr lang="en-GB" sz="2400" dirty="0"/>
              <a:t>can’t raise in future tribunal case – will reinforce </a:t>
            </a:r>
            <a:r>
              <a:rPr lang="en-GB" sz="2400" dirty="0" smtClean="0"/>
              <a:t>bullying</a:t>
            </a:r>
          </a:p>
          <a:p>
            <a:pPr marL="457200" indent="-457200">
              <a:spcBef>
                <a:spcPts val="600"/>
              </a:spcBef>
              <a:buFont typeface="Wingdings" pitchFamily="2" charset="2"/>
              <a:buChar char="Ø"/>
            </a:pPr>
            <a:r>
              <a:rPr lang="en-GB" sz="2400" dirty="0"/>
              <a:t>fees for employment tribunal users – is deterring workers from claims &amp; undermining workplace rights</a:t>
            </a:r>
          </a:p>
          <a:p>
            <a:pPr marL="457200" indent="-457200">
              <a:spcBef>
                <a:spcPts val="600"/>
              </a:spcBef>
              <a:buFont typeface="Wingdings" pitchFamily="2" charset="2"/>
              <a:buChar char="Ø"/>
            </a:pPr>
            <a:endParaRPr lang="en-GB" sz="2400" dirty="0"/>
          </a:p>
          <a:p>
            <a:pPr marL="457200" indent="-457200">
              <a:spcBef>
                <a:spcPts val="600"/>
              </a:spcBef>
              <a:buFont typeface="Wingdings" pitchFamily="2" charset="2"/>
              <a:buChar char="Ø"/>
            </a:pPr>
            <a:endParaRPr lang="en-GB" sz="2600" dirty="0"/>
          </a:p>
          <a:p>
            <a:pPr marL="457200" indent="-457200">
              <a:spcBef>
                <a:spcPts val="600"/>
              </a:spcBef>
              <a:buFont typeface="Wingdings" pitchFamily="2" charset="2"/>
              <a:buChar char="Ø"/>
            </a:pPr>
            <a:endParaRPr lang="en-GB" sz="2800" dirty="0"/>
          </a:p>
          <a:p>
            <a:pPr>
              <a:spcBef>
                <a:spcPts val="600"/>
              </a:spcBef>
              <a:buFont typeface="Arial" pitchFamily="34" charset="0"/>
              <a:buChar char="•"/>
            </a:pPr>
            <a:endParaRPr lang="en-GB" sz="2800" dirty="0" smtClean="0"/>
          </a:p>
          <a:p>
            <a:pPr>
              <a:buFont typeface="Arial" pitchFamily="34" charset="0"/>
              <a:buChar char="•"/>
            </a:pPr>
            <a:endParaRPr lang="en-GB" sz="2600" dirty="0" smtClean="0"/>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08720"/>
            <a:ext cx="8568952" cy="5544616"/>
          </a:xfrm>
        </p:spPr>
        <p:txBody>
          <a:bodyPr/>
          <a:lstStyle/>
          <a:p>
            <a:pPr>
              <a:spcAft>
                <a:spcPts val="1000"/>
              </a:spcAft>
              <a:buFont typeface="Arial" pitchFamily="34" charset="0"/>
              <a:buChar char="•"/>
            </a:pPr>
            <a:r>
              <a:rPr lang="en-GB" sz="2800" dirty="0" smtClean="0"/>
              <a:t>Young Report - excluded </a:t>
            </a:r>
            <a:r>
              <a:rPr lang="en-GB" sz="2800" dirty="0"/>
              <a:t>from official view – </a:t>
            </a:r>
            <a:r>
              <a:rPr lang="en-GB" sz="2800" dirty="0" smtClean="0"/>
              <a:t>are the ‘</a:t>
            </a:r>
            <a:r>
              <a:rPr lang="en-GB" sz="2800" i="1" dirty="0" smtClean="0"/>
              <a:t>low </a:t>
            </a:r>
            <a:r>
              <a:rPr lang="en-GB" sz="2800" i="1" dirty="0"/>
              <a:t>hazard workplaces</a:t>
            </a:r>
            <a:r>
              <a:rPr lang="en-GB" sz="2800" dirty="0" smtClean="0"/>
              <a:t>’</a:t>
            </a:r>
          </a:p>
          <a:p>
            <a:pPr>
              <a:spcAft>
                <a:spcPts val="1000"/>
              </a:spcAft>
              <a:buFont typeface="Arial" pitchFamily="34" charset="0"/>
              <a:buChar char="•"/>
            </a:pPr>
            <a:r>
              <a:rPr lang="en-GB" sz="2800" dirty="0" smtClean="0"/>
              <a:t>The scandal of zero hours contracts</a:t>
            </a:r>
            <a:endParaRPr lang="en-GB" sz="2800" dirty="0"/>
          </a:p>
          <a:p>
            <a:pPr>
              <a:spcAft>
                <a:spcPts val="1000"/>
              </a:spcAft>
              <a:buFont typeface="Arial" pitchFamily="34" charset="0"/>
              <a:buChar char="•"/>
            </a:pPr>
            <a:r>
              <a:rPr lang="en-GB" sz="2800" dirty="0" smtClean="0"/>
              <a:t>Legal changes inseparable from the managerial </a:t>
            </a:r>
            <a:r>
              <a:rPr lang="en-GB" sz="2800" i="1" dirty="0"/>
              <a:t>offensive</a:t>
            </a:r>
            <a:r>
              <a:rPr lang="en-GB" sz="2800" dirty="0"/>
              <a:t> on the ‘front-line’ of </a:t>
            </a:r>
            <a:r>
              <a:rPr lang="en-GB" sz="2800" dirty="0" smtClean="0"/>
              <a:t>work</a:t>
            </a:r>
            <a:endParaRPr lang="en-GB" sz="2800" dirty="0"/>
          </a:p>
          <a:p>
            <a:pPr>
              <a:spcBef>
                <a:spcPts val="600"/>
              </a:spcBef>
              <a:spcAft>
                <a:spcPts val="1000"/>
              </a:spcAft>
              <a:buFont typeface="Arial" pitchFamily="34" charset="0"/>
              <a:buChar char="•"/>
            </a:pPr>
            <a:r>
              <a:rPr lang="en-GB" sz="2800" dirty="0" smtClean="0"/>
              <a:t>Offensive </a:t>
            </a:r>
            <a:r>
              <a:rPr lang="en-GB" sz="2800" dirty="0"/>
              <a:t>has at least three integrated elements:  </a:t>
            </a:r>
            <a:r>
              <a:rPr lang="en-GB" sz="2800" i="1" dirty="0"/>
              <a:t>	</a:t>
            </a:r>
            <a:r>
              <a:rPr lang="en-GB" sz="2800" b="1" i="1" dirty="0" smtClean="0"/>
              <a:t>Performance </a:t>
            </a:r>
            <a:r>
              <a:rPr lang="en-GB" sz="2800" b="1" i="1" dirty="0"/>
              <a:t>Management</a:t>
            </a:r>
            <a:endParaRPr lang="en-GB" sz="2800" b="1" dirty="0"/>
          </a:p>
          <a:p>
            <a:pPr marL="0" indent="0">
              <a:spcBef>
                <a:spcPts val="600"/>
              </a:spcBef>
              <a:spcAft>
                <a:spcPts val="1000"/>
              </a:spcAft>
            </a:pPr>
            <a:r>
              <a:rPr lang="en-GB" sz="2800" b="1" i="1" dirty="0"/>
              <a:t>  	Lean Working </a:t>
            </a:r>
          </a:p>
          <a:p>
            <a:pPr marL="0" indent="0">
              <a:spcBef>
                <a:spcPts val="600"/>
              </a:spcBef>
              <a:spcAft>
                <a:spcPts val="1000"/>
              </a:spcAft>
            </a:pPr>
            <a:r>
              <a:rPr lang="en-GB" sz="2800" b="1" i="1" dirty="0"/>
              <a:t> 	Sickness Absence Management </a:t>
            </a:r>
          </a:p>
          <a:p>
            <a:pPr>
              <a:spcBef>
                <a:spcPts val="600"/>
              </a:spcBef>
              <a:spcAft>
                <a:spcPts val="1000"/>
              </a:spcAft>
              <a:buFont typeface="Arial" pitchFamily="34" charset="0"/>
              <a:buChar char="•"/>
            </a:pPr>
            <a:r>
              <a:rPr lang="en-GB" sz="2800" dirty="0"/>
              <a:t>Convergence - white-collar workers </a:t>
            </a:r>
            <a:r>
              <a:rPr lang="en-GB" sz="2800" b="1" i="1" dirty="0"/>
              <a:t>and</a:t>
            </a:r>
            <a:r>
              <a:rPr lang="en-GB" sz="2800" dirty="0"/>
              <a:t> manual workers </a:t>
            </a:r>
            <a:r>
              <a:rPr lang="en-GB" sz="2800" b="1" i="1" dirty="0"/>
              <a:t>and</a:t>
            </a:r>
            <a:r>
              <a:rPr lang="en-GB" sz="2800" dirty="0"/>
              <a:t> technical workers </a:t>
            </a:r>
            <a:r>
              <a:rPr lang="en-GB" sz="2800" b="1" i="1" dirty="0"/>
              <a:t>and</a:t>
            </a:r>
            <a:r>
              <a:rPr lang="en-GB" sz="2800" dirty="0"/>
              <a:t> professionals</a:t>
            </a:r>
          </a:p>
          <a:p>
            <a:pPr>
              <a:spcAft>
                <a:spcPts val="1000"/>
              </a:spcAft>
            </a:pPr>
            <a:endParaRPr lang="en-GB" dirty="0"/>
          </a:p>
        </p:txBody>
      </p:sp>
    </p:spTree>
    <p:extLst>
      <p:ext uri="{BB962C8B-B14F-4D97-AF65-F5344CB8AC3E}">
        <p14:creationId xmlns:p14="http://schemas.microsoft.com/office/powerpoint/2010/main" val="234200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1000108"/>
            <a:ext cx="8096250" cy="916005"/>
          </a:xfrm>
        </p:spPr>
        <p:txBody>
          <a:bodyPr/>
          <a:lstStyle/>
          <a:p>
            <a:pPr algn="ctr"/>
            <a:r>
              <a:rPr lang="en-GB" sz="3200" b="1" i="1" dirty="0" smtClean="0">
                <a:cs typeface="Times New Roman" pitchFamily="18" charset="0"/>
              </a:rPr>
              <a:t>Employers’ Cost Reduction Strategies</a:t>
            </a:r>
            <a:br>
              <a:rPr lang="en-GB" sz="3200" b="1" i="1" dirty="0" smtClean="0">
                <a:cs typeface="Times New Roman" pitchFamily="18" charset="0"/>
              </a:rPr>
            </a:br>
            <a:r>
              <a:rPr lang="en-GB" sz="3200" b="1" i="1" dirty="0" smtClean="0">
                <a:cs typeface="Times New Roman" pitchFamily="18" charset="0"/>
              </a:rPr>
              <a:t>‘STAR’ </a:t>
            </a:r>
            <a:endParaRPr lang="en-GB" i="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3056706"/>
              </p:ext>
            </p:extLst>
          </p:nvPr>
        </p:nvGraphicFramePr>
        <p:xfrm>
          <a:off x="250825" y="1987550"/>
          <a:ext cx="8569325"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5951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23850" y="908720"/>
            <a:ext cx="8640638" cy="5544617"/>
          </a:xfrm>
        </p:spPr>
        <p:txBody>
          <a:bodyPr/>
          <a:lstStyle/>
          <a:p>
            <a:pPr algn="ctr" eaLnBrk="1" hangingPunct="1">
              <a:defRPr/>
            </a:pPr>
            <a:r>
              <a:rPr lang="en-GB" sz="3200" b="1" i="1" dirty="0" smtClean="0"/>
              <a:t>Lean, Performance Management and </a:t>
            </a:r>
          </a:p>
          <a:p>
            <a:pPr algn="ctr" eaLnBrk="1" hangingPunct="1">
              <a:spcAft>
                <a:spcPts val="600"/>
              </a:spcAft>
              <a:defRPr/>
            </a:pPr>
            <a:r>
              <a:rPr lang="en-GB" sz="3200" b="1" i="1" dirty="0" smtClean="0"/>
              <a:t>Work Intensification</a:t>
            </a:r>
          </a:p>
          <a:p>
            <a:pPr eaLnBrk="1" hangingPunct="1">
              <a:spcBef>
                <a:spcPts val="0"/>
              </a:spcBef>
              <a:spcAft>
                <a:spcPts val="1200"/>
              </a:spcAft>
              <a:buFontTx/>
              <a:buChar char="•"/>
              <a:defRPr/>
            </a:pPr>
            <a:r>
              <a:rPr lang="en-GB" sz="2600" dirty="0" smtClean="0"/>
              <a:t>Integrated managerial offensive that is squeezing increasing effort out of workers</a:t>
            </a:r>
          </a:p>
          <a:p>
            <a:pPr eaLnBrk="1" hangingPunct="1">
              <a:spcBef>
                <a:spcPts val="0"/>
              </a:spcBef>
              <a:spcAft>
                <a:spcPts val="1200"/>
              </a:spcAft>
              <a:buFontTx/>
              <a:buChar char="•"/>
              <a:defRPr/>
            </a:pPr>
            <a:r>
              <a:rPr lang="en-GB" sz="2600" dirty="0" smtClean="0"/>
              <a:t>Cost-cutting strategies are being translated into an unprecedented </a:t>
            </a:r>
            <a:r>
              <a:rPr lang="en-GB" sz="2600" b="1" i="1" dirty="0" smtClean="0"/>
              <a:t>intensification of work </a:t>
            </a:r>
          </a:p>
          <a:p>
            <a:pPr eaLnBrk="1" hangingPunct="1">
              <a:spcBef>
                <a:spcPts val="0"/>
              </a:spcBef>
              <a:spcAft>
                <a:spcPts val="1200"/>
              </a:spcAft>
              <a:buFontTx/>
              <a:buChar char="•"/>
              <a:defRPr/>
            </a:pPr>
            <a:r>
              <a:rPr lang="en-GB" sz="2600" dirty="0" smtClean="0"/>
              <a:t>Restructuring, re-engineering ,‘lean’, creative synergies</a:t>
            </a:r>
          </a:p>
          <a:p>
            <a:pPr eaLnBrk="1" hangingPunct="1">
              <a:spcBef>
                <a:spcPts val="0"/>
              </a:spcBef>
              <a:spcAft>
                <a:spcPts val="1200"/>
              </a:spcAft>
              <a:buFontTx/>
              <a:buChar char="•"/>
              <a:defRPr/>
            </a:pPr>
            <a:r>
              <a:rPr lang="en-GB" sz="2600" dirty="0" smtClean="0"/>
              <a:t>Equivalent or larger volumes of work being done with the same or - more likely - smaller workforces</a:t>
            </a:r>
          </a:p>
          <a:p>
            <a:pPr eaLnBrk="1" hangingPunct="1">
              <a:spcBef>
                <a:spcPts val="0"/>
              </a:spcBef>
              <a:spcAft>
                <a:spcPts val="1200"/>
              </a:spcAft>
              <a:buFontTx/>
              <a:buChar char="•"/>
              <a:defRPr/>
            </a:pPr>
            <a:r>
              <a:rPr lang="en-GB" sz="2600" dirty="0" smtClean="0"/>
              <a:t>Sheer intensity of effort taking place - closing the ‘porosity’ of working time (Marx Capital volume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692150"/>
            <a:ext cx="8096250" cy="649288"/>
          </a:xfrm>
        </p:spPr>
        <p:txBody>
          <a:bodyPr/>
          <a:lstStyle/>
          <a:p>
            <a:pPr algn="ctr"/>
            <a:r>
              <a:rPr lang="en-GB" sz="3200" b="1" i="1" dirty="0" smtClean="0"/>
              <a:t>1) Lean Working</a:t>
            </a:r>
            <a:endParaRPr lang="en-GB" sz="3200" dirty="0" smtClean="0"/>
          </a:p>
        </p:txBody>
      </p:sp>
      <p:sp>
        <p:nvSpPr>
          <p:cNvPr id="13315" name="Content Placeholder 2"/>
          <p:cNvSpPr>
            <a:spLocks noGrp="1"/>
          </p:cNvSpPr>
          <p:nvPr>
            <p:ph idx="1"/>
          </p:nvPr>
        </p:nvSpPr>
        <p:spPr>
          <a:xfrm>
            <a:off x="179388" y="1341438"/>
            <a:ext cx="8640762" cy="5256212"/>
          </a:xfrm>
        </p:spPr>
        <p:txBody>
          <a:bodyPr/>
          <a:lstStyle/>
          <a:p>
            <a:pPr eaLnBrk="1" hangingPunct="1">
              <a:spcAft>
                <a:spcPts val="600"/>
              </a:spcAft>
              <a:buFontTx/>
              <a:buChar char="•"/>
            </a:pPr>
            <a:r>
              <a:rPr lang="en-GB" sz="2600" dirty="0" smtClean="0"/>
              <a:t>Core thesis – organisations which strip out waste gain significant quality and efficiency advantages = Toyota </a:t>
            </a:r>
          </a:p>
          <a:p>
            <a:pPr eaLnBrk="1" hangingPunct="1">
              <a:spcAft>
                <a:spcPts val="600"/>
              </a:spcAft>
              <a:buFontTx/>
              <a:buChar char="•"/>
            </a:pPr>
            <a:r>
              <a:rPr lang="en-GB" sz="2600" dirty="0" smtClean="0"/>
              <a:t>Rhetoric of multi-skilling, task enlargement, worker participation in </a:t>
            </a:r>
            <a:r>
              <a:rPr lang="en-GB" sz="2600" i="1" dirty="0" smtClean="0"/>
              <a:t>kaizen</a:t>
            </a:r>
            <a:r>
              <a:rPr lang="en-GB" sz="2600" dirty="0" smtClean="0"/>
              <a:t> (Womack et al, 1990)</a:t>
            </a:r>
          </a:p>
          <a:p>
            <a:pPr eaLnBrk="1" hangingPunct="1">
              <a:spcAft>
                <a:spcPts val="600"/>
              </a:spcAft>
              <a:buFontTx/>
              <a:buChar char="•"/>
            </a:pPr>
            <a:r>
              <a:rPr lang="en-GB" sz="2600" dirty="0" smtClean="0"/>
              <a:t>Lean’s claim to remove </a:t>
            </a:r>
            <a:r>
              <a:rPr lang="en-GB" sz="2600" dirty="0"/>
              <a:t>mind-numbing stress </a:t>
            </a:r>
            <a:r>
              <a:rPr lang="en-GB" sz="2600" dirty="0" smtClean="0"/>
              <a:t>with </a:t>
            </a:r>
            <a:r>
              <a:rPr lang="en-GB" sz="2600" dirty="0"/>
              <a:t>‘creative </a:t>
            </a:r>
            <a:r>
              <a:rPr lang="en-GB" sz="2600" dirty="0" smtClean="0"/>
              <a:t>stress’ - </a:t>
            </a:r>
            <a:r>
              <a:rPr lang="en-GB" sz="2600" i="1" dirty="0" smtClean="0"/>
              <a:t>‘</a:t>
            </a:r>
            <a:r>
              <a:rPr lang="en-GB" sz="2600" i="1" dirty="0"/>
              <a:t>work smarter, not harder’ </a:t>
            </a:r>
            <a:r>
              <a:rPr lang="en-GB" sz="2600" dirty="0" smtClean="0"/>
              <a:t>mantra</a:t>
            </a:r>
          </a:p>
          <a:p>
            <a:pPr eaLnBrk="1" hangingPunct="1">
              <a:spcAft>
                <a:spcPts val="600"/>
              </a:spcAft>
              <a:buFontTx/>
              <a:buChar char="•"/>
            </a:pPr>
            <a:r>
              <a:rPr lang="en-GB" sz="2600" dirty="0" smtClean="0"/>
              <a:t>Yet workers</a:t>
            </a:r>
            <a:r>
              <a:rPr lang="en-GB" sz="2600" dirty="0"/>
              <a:t>’ experiences in autos </a:t>
            </a:r>
            <a:r>
              <a:rPr lang="en-GB" sz="2600" dirty="0" smtClean="0"/>
              <a:t>(Stewart </a:t>
            </a:r>
            <a:r>
              <a:rPr lang="en-GB" sz="2600" i="1" dirty="0" smtClean="0"/>
              <a:t>et al</a:t>
            </a:r>
            <a:r>
              <a:rPr lang="en-GB" sz="2600" dirty="0" smtClean="0"/>
              <a:t>, 2009)              </a:t>
            </a:r>
          </a:p>
          <a:p>
            <a:pPr marL="0" indent="0" eaLnBrk="1" hangingPunct="1">
              <a:spcAft>
                <a:spcPts val="0"/>
              </a:spcAft>
            </a:pPr>
            <a:r>
              <a:rPr lang="en-GB" sz="2600" dirty="0"/>
              <a:t> </a:t>
            </a:r>
            <a:r>
              <a:rPr lang="en-GB" sz="2600" dirty="0" smtClean="0"/>
              <a:t>    </a:t>
            </a:r>
            <a:r>
              <a:rPr lang="en-GB" sz="2600" i="1" dirty="0" smtClean="0"/>
              <a:t>-   tighter supervisory control </a:t>
            </a:r>
            <a:r>
              <a:rPr lang="en-GB" sz="2600" i="1" dirty="0"/>
              <a:t>- narrow tasking</a:t>
            </a:r>
          </a:p>
          <a:p>
            <a:pPr marL="0" indent="0" eaLnBrk="1" hangingPunct="1">
              <a:spcAft>
                <a:spcPts val="0"/>
              </a:spcAft>
            </a:pPr>
            <a:r>
              <a:rPr lang="en-GB" sz="2600" i="1" dirty="0"/>
              <a:t>    </a:t>
            </a:r>
            <a:r>
              <a:rPr lang="en-GB" sz="2600" i="1" dirty="0" smtClean="0"/>
              <a:t> -   job stress  </a:t>
            </a:r>
            <a:r>
              <a:rPr lang="en-GB" sz="2600" i="1" dirty="0"/>
              <a:t>- managerial bullying - lack of </a:t>
            </a:r>
            <a:r>
              <a:rPr lang="en-GB" sz="2600" i="1" dirty="0" smtClean="0"/>
              <a:t>voice</a:t>
            </a:r>
          </a:p>
          <a:p>
            <a:pPr marL="0" indent="0" eaLnBrk="1" hangingPunct="1">
              <a:spcAft>
                <a:spcPts val="600"/>
              </a:spcAft>
            </a:pPr>
            <a:r>
              <a:rPr lang="en-GB" sz="2600" i="1" dirty="0" smtClean="0"/>
              <a:t>     -  ‘traffic lights’ – workers on the edge</a:t>
            </a:r>
            <a:endParaRPr lang="en-GB" sz="2600" i="1" dirty="0"/>
          </a:p>
          <a:p>
            <a:pPr eaLnBrk="1" hangingPunct="1">
              <a:spcAft>
                <a:spcPts val="600"/>
              </a:spcAft>
              <a:buFont typeface="Arial" pitchFamily="34" charset="0"/>
              <a:buChar char="•"/>
            </a:pPr>
            <a:r>
              <a:rPr lang="en-GB" sz="2600" i="1" dirty="0" smtClean="0"/>
              <a:t>‘</a:t>
            </a:r>
            <a:r>
              <a:rPr lang="en-GB" sz="2600" b="1" i="1" dirty="0" err="1" smtClean="0"/>
              <a:t>Consultemics</a:t>
            </a:r>
            <a:r>
              <a:rPr lang="en-GB" sz="2600" b="1" i="1" dirty="0" smtClean="0"/>
              <a:t>’ </a:t>
            </a:r>
            <a:r>
              <a:rPr lang="en-GB" sz="2600" dirty="0" smtClean="0"/>
              <a:t>applying lean efficiencies to </a:t>
            </a:r>
            <a:r>
              <a:rPr lang="en-GB" sz="2600" dirty="0"/>
              <a:t>public sector, </a:t>
            </a:r>
            <a:r>
              <a:rPr lang="en-GB" sz="2600" dirty="0" smtClean="0"/>
              <a:t>FS, NHS, HE etc. (Radnor and </a:t>
            </a:r>
            <a:r>
              <a:rPr lang="en-GB" sz="2600" dirty="0" err="1" smtClean="0"/>
              <a:t>Walley</a:t>
            </a:r>
            <a:r>
              <a:rPr lang="en-GB" sz="2600" dirty="0" smtClean="0"/>
              <a:t>, 2010)</a:t>
            </a:r>
            <a:endParaRPr lang="en-GB" sz="2600" dirty="0"/>
          </a:p>
          <a:p>
            <a:pPr marL="0" indent="0" eaLnBrk="1" hangingPunct="1"/>
            <a:endParaRPr lang="en-GB" sz="2400" dirty="0"/>
          </a:p>
          <a:p>
            <a:pPr eaLnBrk="1" hangingPunct="1">
              <a:buFontTx/>
              <a:buChar char="•"/>
            </a:pPr>
            <a:endParaRPr lang="en-GB" sz="2400" dirty="0"/>
          </a:p>
          <a:p>
            <a:pPr eaLnBrk="1" hangingPunct="1">
              <a:buFontTx/>
              <a:buChar char="•"/>
            </a:pPr>
            <a:endParaRPr lang="en-GB" sz="2400" dirty="0"/>
          </a:p>
          <a:p>
            <a:pPr eaLnBrk="1" hangingPunct="1">
              <a:buFontTx/>
              <a:buChar char="•"/>
            </a:pPr>
            <a:endParaRPr lang="en-GB" sz="2400" dirty="0" smtClean="0"/>
          </a:p>
          <a:p>
            <a:endParaRPr lang="en-GB"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51520" y="1268760"/>
            <a:ext cx="8568952" cy="5232074"/>
          </a:xfrm>
        </p:spPr>
        <p:txBody>
          <a:bodyPr/>
          <a:lstStyle/>
          <a:p>
            <a:pPr eaLnBrk="1" hangingPunct="1">
              <a:spcAft>
                <a:spcPts val="600"/>
              </a:spcAft>
              <a:buFontTx/>
              <a:buChar char="•"/>
            </a:pPr>
            <a:r>
              <a:rPr lang="en-GB" sz="2800" dirty="0" smtClean="0"/>
              <a:t>In HMRC lean created a brutal form of ‘</a:t>
            </a:r>
            <a:r>
              <a:rPr lang="en-GB" sz="2800" dirty="0" err="1" smtClean="0"/>
              <a:t>Taylorism</a:t>
            </a:r>
            <a:r>
              <a:rPr lang="en-GB" sz="2800" dirty="0" smtClean="0"/>
              <a:t>’</a:t>
            </a:r>
          </a:p>
          <a:p>
            <a:pPr eaLnBrk="1" hangingPunct="1">
              <a:spcAft>
                <a:spcPts val="600"/>
              </a:spcAft>
              <a:buFontTx/>
              <a:buChar char="•"/>
            </a:pPr>
            <a:r>
              <a:rPr lang="en-GB" sz="2800" dirty="0" smtClean="0"/>
              <a:t>Lean consultants – McKinsey, Unipart  </a:t>
            </a:r>
          </a:p>
          <a:p>
            <a:pPr eaLnBrk="1" hangingPunct="1">
              <a:spcAft>
                <a:spcPts val="600"/>
              </a:spcAft>
              <a:buFontTx/>
              <a:buChar char="•"/>
            </a:pPr>
            <a:r>
              <a:rPr lang="en-GB" sz="2800" dirty="0" smtClean="0"/>
              <a:t>After Lean</a:t>
            </a:r>
            <a:r>
              <a:rPr lang="en-GB" sz="2800" dirty="0"/>
              <a:t> </a:t>
            </a:r>
            <a:r>
              <a:rPr lang="en-GB" sz="2800" dirty="0" smtClean="0"/>
              <a:t>95% say work ‘very’/‘quite’ pressurised</a:t>
            </a:r>
          </a:p>
          <a:p>
            <a:pPr eaLnBrk="1" hangingPunct="1">
              <a:spcAft>
                <a:spcPts val="600"/>
              </a:spcAft>
              <a:buFontTx/>
              <a:buChar char="•"/>
            </a:pPr>
            <a:r>
              <a:rPr lang="en-GB" sz="2800" dirty="0" smtClean="0"/>
              <a:t>Pressure had increased ‘a great deal’ – 76%</a:t>
            </a:r>
          </a:p>
          <a:p>
            <a:pPr marL="0" indent="0" eaLnBrk="1" hangingPunct="1">
              <a:spcAft>
                <a:spcPts val="600"/>
              </a:spcAft>
            </a:pPr>
            <a:r>
              <a:rPr lang="en-GB" sz="2000" dirty="0" smtClean="0"/>
              <a:t>‘…you </a:t>
            </a:r>
            <a:r>
              <a:rPr lang="en-GB" sz="2000" dirty="0"/>
              <a:t>would be given a pile of post and you could manage it yourself. </a:t>
            </a:r>
            <a:r>
              <a:rPr lang="en-GB" sz="2000" dirty="0" smtClean="0"/>
              <a:t>Most </a:t>
            </a:r>
            <a:r>
              <a:rPr lang="en-GB" sz="2000" dirty="0"/>
              <a:t>people would flick through and – ‘that looks a bit hard, I’ll put that to the back, do it this afternoon</a:t>
            </a:r>
            <a:r>
              <a:rPr lang="en-GB" sz="2000" dirty="0" smtClean="0"/>
              <a:t>’...You </a:t>
            </a:r>
            <a:r>
              <a:rPr lang="en-GB" sz="2000" dirty="0"/>
              <a:t>would give your daily results to your </a:t>
            </a:r>
            <a:r>
              <a:rPr lang="en-GB" sz="2000" dirty="0" smtClean="0"/>
              <a:t>manager. Now </a:t>
            </a:r>
            <a:r>
              <a:rPr lang="en-GB" sz="2000" dirty="0"/>
              <a:t>they want to know what you’ve done every hour, which…you can’t manage things because some things take an hour and one minute, so in the first hour you’ve done </a:t>
            </a:r>
            <a:r>
              <a:rPr lang="en-GB" sz="2000" dirty="0" smtClean="0"/>
              <a:t>zero….’  </a:t>
            </a:r>
            <a:endParaRPr lang="en-GB" sz="2800" dirty="0" smtClean="0"/>
          </a:p>
          <a:p>
            <a:pPr eaLnBrk="1" hangingPunct="1">
              <a:spcAft>
                <a:spcPts val="600"/>
              </a:spcAft>
              <a:buFontTx/>
              <a:buChar char="•"/>
            </a:pPr>
            <a:r>
              <a:rPr lang="en-GB" sz="2800" dirty="0" smtClean="0"/>
              <a:t>Statistical relationship between work intensity, time spent at work station, coming to work ill and frequency of symptoms (Carter </a:t>
            </a:r>
            <a:r>
              <a:rPr lang="en-GB" sz="2800" i="1" dirty="0" smtClean="0"/>
              <a:t>et al</a:t>
            </a:r>
            <a:r>
              <a:rPr lang="en-GB" sz="2800" dirty="0" smtClean="0"/>
              <a:t>, 2013)</a:t>
            </a:r>
          </a:p>
          <a:p>
            <a:pPr eaLnBrk="1" hangingPunct="1">
              <a:buFontTx/>
              <a:buChar char="•"/>
            </a:pPr>
            <a:endParaRPr lang="en-GB" sz="2400" i="1" dirty="0" smtClean="0"/>
          </a:p>
          <a:p>
            <a:pPr eaLnBrk="1" hangingPunct="1">
              <a:buFontTx/>
              <a:buChar char="•"/>
            </a:pPr>
            <a:endParaRPr lang="en-GB" sz="2400" i="1" dirty="0" smtClean="0"/>
          </a:p>
          <a:p>
            <a:pPr eaLnBrk="1" hangingPunct="1"/>
            <a:endParaRPr lang="en-GB" sz="2400" i="1" dirty="0" smtClean="0"/>
          </a:p>
          <a:p>
            <a:pPr eaLnBrk="1" hangingPunct="1">
              <a:buFontTx/>
              <a:buChar char="•"/>
            </a:pPr>
            <a:endParaRPr lang="en-GB" sz="2400" dirty="0" smtClean="0"/>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8|4.7|9.3|9.5|8.5|17.6|17.6|16.5"/>
</p:tagLst>
</file>

<file path=ppt/tags/tag3.xml><?xml version="1.0" encoding="utf-8"?>
<p:tagLst xmlns:a="http://schemas.openxmlformats.org/drawingml/2006/main" xmlns:r="http://schemas.openxmlformats.org/officeDocument/2006/relationships" xmlns:p="http://schemas.openxmlformats.org/presentationml/2006/main">
  <p:tag name="TIMING" val="|4.2|6.7|10.6|14.6|5.5|10.7|6.1"/>
</p:tagLst>
</file>

<file path=ppt/tags/tag4.xml><?xml version="1.0" encoding="utf-8"?>
<p:tagLst xmlns:a="http://schemas.openxmlformats.org/drawingml/2006/main" xmlns:r="http://schemas.openxmlformats.org/officeDocument/2006/relationships" xmlns:p="http://schemas.openxmlformats.org/presentationml/2006/main">
  <p:tag name="TIMING" val="|3.9|6.4|5.5|5.9|3|8.3|4.8"/>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std_powerpoint</Template>
  <TotalTime>6012</TotalTime>
  <Words>1883</Words>
  <Application>Microsoft Office PowerPoint</Application>
  <PresentationFormat>On-screen Show (4:3)</PresentationFormat>
  <Paragraphs>197</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Blank Presentation</vt:lpstr>
      <vt:lpstr>Performance Management –  the ‘not so new’ workplace tyranny </vt:lpstr>
      <vt:lpstr>Performance Management – STUC Report</vt:lpstr>
      <vt:lpstr>PowerPoint Presentation</vt:lpstr>
      <vt:lpstr>PowerPoint Presentation</vt:lpstr>
      <vt:lpstr>PowerPoint Presentation</vt:lpstr>
      <vt:lpstr>Employers’ Cost Reduction Strategies ‘STAR’ </vt:lpstr>
      <vt:lpstr>PowerPoint Presentation</vt:lpstr>
      <vt:lpstr>1) Lean Working</vt:lpstr>
      <vt:lpstr>PowerPoint Presentation</vt:lpstr>
      <vt:lpstr>Ill-health Symptoms and Time at Work Station  </vt:lpstr>
      <vt:lpstr>PowerPoint Presentation</vt:lpstr>
      <vt:lpstr>2) Performance Management</vt:lpstr>
      <vt:lpstr>PowerPoint Presentation</vt:lpstr>
      <vt:lpstr>PowerPoint Presentation</vt:lpstr>
      <vt:lpstr>PowerPoint Presentation</vt:lpstr>
      <vt:lpstr>PowerPoint Presentation</vt:lpstr>
      <vt:lpstr>PowerPoint Presentation</vt:lpstr>
      <vt:lpstr>The Performance Management Bell Curve</vt:lpstr>
      <vt:lpstr>Bank A – Expected Performance Ratings</vt:lpstr>
      <vt:lpstr>BT – Performance Ratings (2102-13)</vt:lpstr>
      <vt:lpstr>PowerPoint Presentation</vt:lpstr>
      <vt:lpstr>PowerPoint Presentation</vt:lpstr>
      <vt:lpstr>Consequences for Workers</vt:lpstr>
      <vt:lpstr>Conclusion</vt:lpstr>
      <vt:lpstr>PowerPoint Presentation</vt:lpstr>
      <vt:lpstr>The Vicious Circle </vt:lpstr>
      <vt:lpstr>PowerPoint Presentation</vt:lpstr>
      <vt:lpstr>PowerPoint Presentation</vt:lpstr>
    </vt:vector>
  </TitlesOfParts>
  <Company>University of Strathclyde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41 431 Advanced Employee Relations  Power and  Collective Bargaining</dc:title>
  <dc:creator>Strathclyde Standard Desktop</dc:creator>
  <cp:lastModifiedBy>Authorised User</cp:lastModifiedBy>
  <cp:revision>383</cp:revision>
  <cp:lastPrinted>2013-06-16T16:57:47Z</cp:lastPrinted>
  <dcterms:created xsi:type="dcterms:W3CDTF">2006-10-02T16:16:53Z</dcterms:created>
  <dcterms:modified xsi:type="dcterms:W3CDTF">2013-10-26T10:56:50Z</dcterms:modified>
</cp:coreProperties>
</file>