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1" r:id="rId3"/>
    <p:sldId id="279" r:id="rId4"/>
    <p:sldId id="276" r:id="rId5"/>
    <p:sldId id="275" r:id="rId6"/>
    <p:sldId id="294" r:id="rId7"/>
    <p:sldId id="296" r:id="rId8"/>
    <p:sldId id="298" r:id="rId9"/>
    <p:sldId id="300" r:id="rId10"/>
    <p:sldId id="309" r:id="rId11"/>
    <p:sldId id="304" r:id="rId12"/>
    <p:sldId id="310" r:id="rId13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983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923" y="0"/>
            <a:ext cx="2971982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CBA06-B8D5-4A56-B1F9-A228C4D2AA60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102"/>
            <a:ext cx="2971983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923" y="9446102"/>
            <a:ext cx="2971982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A514C-DF97-4F77-9E83-4998DA43C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490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8A131-C972-44FE-B854-3B13F7F26EF0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5A075-392A-45D2-9142-7798CD73D9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78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5A075-392A-45D2-9142-7798CD73D91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130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CB0B-7275-400C-BC78-8B610D54ECC9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99F8-83E0-4A03-B650-B03E14CC3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97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CB0B-7275-400C-BC78-8B610D54ECC9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99F8-83E0-4A03-B650-B03E14CC3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77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CB0B-7275-400C-BC78-8B610D54ECC9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99F8-83E0-4A03-B650-B03E14CC3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73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CB0B-7275-400C-BC78-8B610D54ECC9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99F8-83E0-4A03-B650-B03E14CC3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25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CB0B-7275-400C-BC78-8B610D54ECC9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99F8-83E0-4A03-B650-B03E14CC3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13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CB0B-7275-400C-BC78-8B610D54ECC9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99F8-83E0-4A03-B650-B03E14CC3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250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CB0B-7275-400C-BC78-8B610D54ECC9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99F8-83E0-4A03-B650-B03E14CC3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611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CB0B-7275-400C-BC78-8B610D54ECC9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99F8-83E0-4A03-B650-B03E14CC3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30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CB0B-7275-400C-BC78-8B610D54ECC9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99F8-83E0-4A03-B650-B03E14CC3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973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CB0B-7275-400C-BC78-8B610D54ECC9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99F8-83E0-4A03-B650-B03E14CC3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01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CB0B-7275-400C-BC78-8B610D54ECC9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99F8-83E0-4A03-B650-B03E14CC3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39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CCB0B-7275-400C-BC78-8B610D54ECC9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C99F8-83E0-4A03-B650-B03E14CC3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4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Effective </a:t>
            </a:r>
            <a:r>
              <a:rPr lang="en-GB" dirty="0" smtClean="0"/>
              <a:t>employment rights </a:t>
            </a:r>
            <a:r>
              <a:rPr lang="en-GB" dirty="0" smtClean="0"/>
              <a:t>– how do recent reforms </a:t>
            </a:r>
            <a:r>
              <a:rPr lang="en-GB" dirty="0" smtClean="0"/>
              <a:t>contribute?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Shirley Lerner Lecture 2014</a:t>
            </a:r>
          </a:p>
          <a:p>
            <a:r>
              <a:rPr lang="en-GB" dirty="0" smtClean="0"/>
              <a:t>Professor </a:t>
            </a:r>
            <a:r>
              <a:rPr lang="en-GB" dirty="0"/>
              <a:t>Linda Dickens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5606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Potential for broader contribution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opportunity </a:t>
            </a:r>
            <a:r>
              <a:rPr lang="en-GB" dirty="0" smtClean="0"/>
              <a:t>to help develop fairer workplaces less likely to generate future ET claims </a:t>
            </a:r>
            <a:r>
              <a:rPr lang="en-GB" dirty="0" smtClean="0"/>
              <a:t>- </a:t>
            </a:r>
            <a:r>
              <a:rPr lang="en-GB" dirty="0" smtClean="0"/>
              <a:t>embedding good practice; conflict management cf. case disposal. </a:t>
            </a:r>
          </a:p>
          <a:p>
            <a:r>
              <a:rPr lang="en-GB" dirty="0" err="1" smtClean="0"/>
              <a:t>Acas</a:t>
            </a:r>
            <a:r>
              <a:rPr lang="en-GB" dirty="0" smtClean="0"/>
              <a:t> </a:t>
            </a:r>
            <a:r>
              <a:rPr lang="en-GB" dirty="0"/>
              <a:t>potential as institutional intermediary </a:t>
            </a:r>
            <a:r>
              <a:rPr lang="en-GB" dirty="0" smtClean="0"/>
              <a:t>– beyond the individual case.  </a:t>
            </a:r>
          </a:p>
          <a:p>
            <a:r>
              <a:rPr lang="en-GB" dirty="0" smtClean="0"/>
              <a:t>Independent </a:t>
            </a:r>
            <a:r>
              <a:rPr lang="en-GB" dirty="0" smtClean="0"/>
              <a:t>tailored advice direct to employers in context where likely to be heeded.</a:t>
            </a:r>
          </a:p>
          <a:p>
            <a:r>
              <a:rPr lang="en-GB" dirty="0" smtClean="0"/>
              <a:t>Fit with </a:t>
            </a:r>
            <a:r>
              <a:rPr lang="en-GB" dirty="0" err="1" smtClean="0"/>
              <a:t>Acas</a:t>
            </a:r>
            <a:r>
              <a:rPr lang="en-GB" dirty="0"/>
              <a:t>’ overall mission – </a:t>
            </a:r>
            <a:r>
              <a:rPr lang="en-GB" i="1" dirty="0"/>
              <a:t>to improve organisations and working life through better employment relations</a:t>
            </a:r>
          </a:p>
          <a:p>
            <a:r>
              <a:rPr lang="en-GB" dirty="0" smtClean="0"/>
              <a:t>Current emphasis of reform agenda risks undermining this potential – narrow perception of purpose and </a:t>
            </a:r>
            <a:r>
              <a:rPr lang="en-GB" dirty="0" smtClean="0"/>
              <a:t>measure of ‘success</a:t>
            </a:r>
            <a:r>
              <a:rPr lang="en-GB" dirty="0" smtClean="0"/>
              <a:t>’ (case disposal) </a:t>
            </a:r>
            <a:r>
              <a:rPr lang="en-GB" dirty="0" smtClean="0"/>
              <a:t>- and </a:t>
            </a:r>
            <a:r>
              <a:rPr lang="en-GB" dirty="0" smtClean="0"/>
              <a:t>resource issues</a:t>
            </a:r>
          </a:p>
        </p:txBody>
      </p:sp>
    </p:spTree>
    <p:extLst>
      <p:ext uri="{BB962C8B-B14F-4D97-AF65-F5344CB8AC3E}">
        <p14:creationId xmlns:p14="http://schemas.microsoft.com/office/powerpoint/2010/main" val="1773449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Workplace dispute resolution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Declared aim </a:t>
            </a:r>
            <a:r>
              <a:rPr lang="en-GB" dirty="0" smtClean="0"/>
              <a:t>not reflected in </a:t>
            </a:r>
            <a:r>
              <a:rPr lang="en-GB" dirty="0" smtClean="0"/>
              <a:t>action? Filtering out/deterring claims v resolving issues, improving workplaces</a:t>
            </a:r>
          </a:p>
          <a:p>
            <a:r>
              <a:rPr lang="en-GB" dirty="0" smtClean="0"/>
              <a:t>Workplace mediation </a:t>
            </a:r>
            <a:endParaRPr lang="en-GB" dirty="0" smtClean="0"/>
          </a:p>
          <a:p>
            <a:r>
              <a:rPr lang="en-GB" dirty="0" smtClean="0"/>
              <a:t>Workplace </a:t>
            </a:r>
            <a:r>
              <a:rPr lang="en-GB" dirty="0" smtClean="0"/>
              <a:t>voice and representation facilitate dispute resolution. Union </a:t>
            </a:r>
            <a:r>
              <a:rPr lang="en-GB" dirty="0" smtClean="0"/>
              <a:t>role </a:t>
            </a:r>
            <a:r>
              <a:rPr lang="en-GB" dirty="0" smtClean="0"/>
              <a:t>in standard setting and enforcement; check arbitrary behaviour; provide warning system. Link recognised but not followed through in public </a:t>
            </a:r>
            <a:r>
              <a:rPr lang="en-GB" dirty="0" smtClean="0"/>
              <a:t>policy.</a:t>
            </a:r>
          </a:p>
          <a:p>
            <a:r>
              <a:rPr lang="en-GB" dirty="0" smtClean="0"/>
              <a:t>Regulatory tools of non-state actors not harnessed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39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 to you……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L. Dickens (</a:t>
            </a:r>
            <a:r>
              <a:rPr lang="en-GB" dirty="0" err="1" smtClean="0"/>
              <a:t>ed</a:t>
            </a:r>
            <a:r>
              <a:rPr lang="en-GB" dirty="0" smtClean="0"/>
              <a:t>) </a:t>
            </a:r>
            <a:r>
              <a:rPr lang="en-GB" i="1" dirty="0" smtClean="0"/>
              <a:t>Making Employment Rights Effective. Issues of Enforcement and Compliance</a:t>
            </a:r>
            <a:r>
              <a:rPr lang="en-GB" dirty="0" smtClean="0"/>
              <a:t> (Hart Publishing 2012)  </a:t>
            </a:r>
          </a:p>
          <a:p>
            <a:r>
              <a:rPr lang="en-GB" dirty="0" smtClean="0"/>
              <a:t>L. Dickens ‘The Coalition’s Reforms to Employment Tribunals and Statutory Employment Rights – Echoes of the Past’ in </a:t>
            </a:r>
            <a:r>
              <a:rPr lang="en-GB" i="1" dirty="0" smtClean="0"/>
              <a:t>Industrial Relations Journal (</a:t>
            </a:r>
            <a:r>
              <a:rPr lang="en-GB" dirty="0" smtClean="0"/>
              <a:t>forthcoming 2014)</a:t>
            </a:r>
          </a:p>
          <a:p>
            <a:r>
              <a:rPr lang="en-GB" dirty="0" smtClean="0"/>
              <a:t>Linda.Dickens@warwick.ac.uk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99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Employment Law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Parliament-long review of employment </a:t>
            </a:r>
            <a:r>
              <a:rPr lang="en-GB" dirty="0"/>
              <a:t>laws </a:t>
            </a:r>
            <a:r>
              <a:rPr lang="en-GB" dirty="0" smtClean="0"/>
              <a:t>‘</a:t>
            </a:r>
            <a:r>
              <a:rPr lang="en-GB" i="1" dirty="0" smtClean="0"/>
              <a:t>to </a:t>
            </a:r>
            <a:r>
              <a:rPr lang="en-GB" i="1" dirty="0"/>
              <a:t>ensure they maximise flexibility for both parties while protecting fairness and providing the competitive environment required for enterprise to </a:t>
            </a:r>
            <a:r>
              <a:rPr lang="en-GB" i="1" dirty="0" smtClean="0"/>
              <a:t>thrive’ </a:t>
            </a:r>
            <a:r>
              <a:rPr lang="en-GB" dirty="0" smtClean="0"/>
              <a:t>(Coalition programme for government 2010).</a:t>
            </a:r>
          </a:p>
          <a:p>
            <a:r>
              <a:rPr lang="en-GB" dirty="0" smtClean="0"/>
              <a:t>The ‘Red Tape Challenge’ – identification of unnecessary and burdensome measures for repeal including in employment rights area</a:t>
            </a:r>
          </a:p>
        </p:txBody>
      </p:sp>
    </p:spTree>
    <p:extLst>
      <p:ext uri="{BB962C8B-B14F-4D97-AF65-F5344CB8AC3E}">
        <p14:creationId xmlns:p14="http://schemas.microsoft.com/office/powerpoint/2010/main" val="10535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Perceived problems and response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GB" dirty="0" smtClean="0"/>
              <a:t>Too many disputes going to employment tribunals (200,000 claims per year); too easy to apply.</a:t>
            </a:r>
          </a:p>
          <a:p>
            <a:pPr lvl="0"/>
            <a:r>
              <a:rPr lang="en-GB" dirty="0" smtClean="0"/>
              <a:t>Nature and operation of ETs (cost, delay)</a:t>
            </a:r>
            <a:endParaRPr lang="en-GB" dirty="0"/>
          </a:p>
          <a:p>
            <a:pPr lvl="0"/>
            <a:r>
              <a:rPr lang="en-GB" dirty="0" smtClean="0"/>
              <a:t>Employers over-burdened by employment rights</a:t>
            </a:r>
          </a:p>
          <a:p>
            <a:pPr lvl="0"/>
            <a:r>
              <a:rPr lang="en-GB" dirty="0"/>
              <a:t>R</a:t>
            </a:r>
            <a:r>
              <a:rPr lang="en-GB" dirty="0" smtClean="0"/>
              <a:t>ights hampering labour market flexibility and efficiency, undermining competitiveness </a:t>
            </a:r>
          </a:p>
          <a:p>
            <a:r>
              <a:rPr lang="en-GB" dirty="0" smtClean="0"/>
              <a:t>Employer fear of ET cases preventing recruitment and growth </a:t>
            </a:r>
            <a:r>
              <a:rPr lang="en-GB" dirty="0"/>
              <a:t>in the </a:t>
            </a:r>
            <a:r>
              <a:rPr lang="en-GB" dirty="0" smtClean="0"/>
              <a:t>economy</a:t>
            </a:r>
          </a:p>
          <a:p>
            <a:r>
              <a:rPr lang="en-GB" dirty="0"/>
              <a:t>Enterprise and Regulatory Reform Act 2013 (and other measures)</a:t>
            </a:r>
          </a:p>
          <a:p>
            <a:endParaRPr lang="en-GB" dirty="0" smtClean="0"/>
          </a:p>
          <a:p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9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Reform measures: rights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3600" dirty="0"/>
              <a:t>qualifying period for UD </a:t>
            </a:r>
            <a:r>
              <a:rPr lang="en-GB" sz="3600" dirty="0" smtClean="0"/>
              <a:t>increased </a:t>
            </a:r>
            <a:r>
              <a:rPr lang="en-GB" sz="3600" dirty="0"/>
              <a:t>to 2 years </a:t>
            </a:r>
            <a:r>
              <a:rPr lang="en-GB" sz="3600" dirty="0" smtClean="0"/>
              <a:t>(April 2012</a:t>
            </a:r>
            <a:r>
              <a:rPr lang="en-GB" sz="3600" dirty="0"/>
              <a:t>) </a:t>
            </a:r>
            <a:r>
              <a:rPr lang="en-GB" sz="3600" dirty="0" smtClean="0"/>
              <a:t>from 1 year (one of longest in G8)</a:t>
            </a:r>
          </a:p>
          <a:p>
            <a:r>
              <a:rPr lang="en-GB" sz="3600" dirty="0" smtClean="0"/>
              <a:t>New </a:t>
            </a:r>
            <a:r>
              <a:rPr lang="en-GB" sz="3600" dirty="0"/>
              <a:t>‘employee shareholder’ status (shares in return for giving up employment rights</a:t>
            </a:r>
            <a:r>
              <a:rPr lang="en-GB" sz="3600" dirty="0" smtClean="0"/>
              <a:t>) September 2013</a:t>
            </a:r>
            <a:endParaRPr lang="en-GB" sz="3600" dirty="0"/>
          </a:p>
          <a:p>
            <a:r>
              <a:rPr lang="en-GB" sz="3600" dirty="0" smtClean="0"/>
              <a:t>12 </a:t>
            </a:r>
            <a:r>
              <a:rPr lang="en-GB" sz="3600" dirty="0"/>
              <a:t>month earnings cap on UD </a:t>
            </a:r>
            <a:r>
              <a:rPr lang="en-GB" sz="3600" dirty="0" smtClean="0"/>
              <a:t>awards (from July 2013)</a:t>
            </a:r>
          </a:p>
          <a:p>
            <a:r>
              <a:rPr lang="en-GB" sz="3600" dirty="0" smtClean="0"/>
              <a:t>Financial </a:t>
            </a:r>
            <a:r>
              <a:rPr lang="en-GB" sz="3600" dirty="0"/>
              <a:t>penalties up to £5000 for wilful breach </a:t>
            </a:r>
            <a:r>
              <a:rPr lang="en-GB" sz="3600" dirty="0" smtClean="0"/>
              <a:t>of rights by </a:t>
            </a:r>
            <a:r>
              <a:rPr lang="en-GB" sz="3600" dirty="0"/>
              <a:t>employers </a:t>
            </a:r>
            <a:r>
              <a:rPr lang="en-GB" sz="3600" dirty="0" smtClean="0"/>
              <a:t> (not yet introduced)</a:t>
            </a:r>
          </a:p>
          <a:p>
            <a:pPr marL="0" indent="0">
              <a:buNone/>
            </a:pPr>
            <a:endParaRPr lang="en-GB" sz="3600" dirty="0" smtClean="0"/>
          </a:p>
          <a:p>
            <a:r>
              <a:rPr lang="en-GB" sz="3600" dirty="0" smtClean="0"/>
              <a:t>Other areas: equality; H&amp;S; flexibility requests; AWB. </a:t>
            </a:r>
            <a:endParaRPr lang="en-GB" sz="3600" dirty="0" smtClean="0"/>
          </a:p>
          <a:p>
            <a:r>
              <a:rPr lang="en-GB" sz="3600" dirty="0" smtClean="0"/>
              <a:t>No </a:t>
            </a:r>
            <a:r>
              <a:rPr lang="en-GB" sz="3600" dirty="0" smtClean="0"/>
              <a:t>‘gold plating’ of EU Directives: review of Agency Workers </a:t>
            </a:r>
            <a:r>
              <a:rPr lang="en-GB" sz="3600" dirty="0" err="1" smtClean="0"/>
              <a:t>Regs</a:t>
            </a:r>
            <a:r>
              <a:rPr lang="en-GB" sz="3600" dirty="0" smtClean="0"/>
              <a:t>.; collective </a:t>
            </a:r>
            <a:r>
              <a:rPr lang="en-GB" sz="3600" dirty="0"/>
              <a:t>redundancy consultation; </a:t>
            </a:r>
            <a:r>
              <a:rPr lang="en-GB" sz="3600" dirty="0" smtClean="0"/>
              <a:t>TUPE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69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Reform Measures- 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Review/simplification of Tribunal </a:t>
            </a:r>
            <a:r>
              <a:rPr lang="en-GB" dirty="0" smtClean="0"/>
              <a:t>rules; case </a:t>
            </a:r>
            <a:r>
              <a:rPr lang="en-GB" dirty="0" err="1" smtClean="0"/>
              <a:t>mgt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GB" dirty="0" smtClean="0"/>
              <a:t>witness </a:t>
            </a:r>
            <a:r>
              <a:rPr lang="en-GB" dirty="0"/>
              <a:t>statements </a:t>
            </a:r>
            <a:r>
              <a:rPr lang="en-GB" dirty="0" smtClean="0"/>
              <a:t>taken as </a:t>
            </a:r>
            <a:r>
              <a:rPr lang="en-GB" dirty="0"/>
              <a:t>read; no </a:t>
            </a:r>
            <a:r>
              <a:rPr lang="en-GB" dirty="0" smtClean="0"/>
              <a:t>automatic expenses </a:t>
            </a:r>
            <a:r>
              <a:rPr lang="en-GB" dirty="0"/>
              <a:t>for </a:t>
            </a:r>
            <a:r>
              <a:rPr lang="en-GB" dirty="0" smtClean="0"/>
              <a:t>witnesses </a:t>
            </a:r>
          </a:p>
          <a:p>
            <a:r>
              <a:rPr lang="en-GB" dirty="0"/>
              <a:t>Move away from </a:t>
            </a:r>
            <a:r>
              <a:rPr lang="en-GB" dirty="0" smtClean="0"/>
              <a:t>tri-</a:t>
            </a:r>
            <a:r>
              <a:rPr lang="en-GB" dirty="0" err="1" smtClean="0"/>
              <a:t>partism</a:t>
            </a:r>
            <a:r>
              <a:rPr lang="en-GB" dirty="0"/>
              <a:t>. Judges sitting </a:t>
            </a:r>
            <a:r>
              <a:rPr lang="en-GB" dirty="0" smtClean="0"/>
              <a:t>alone</a:t>
            </a:r>
          </a:p>
          <a:p>
            <a:r>
              <a:rPr lang="en-GB" dirty="0" smtClean="0"/>
              <a:t>cost award limit raised (£20K); deposit orders raised (£1K</a:t>
            </a:r>
            <a:r>
              <a:rPr lang="en-GB" dirty="0"/>
              <a:t>)</a:t>
            </a:r>
            <a:r>
              <a:rPr lang="en-GB" dirty="0" smtClean="0"/>
              <a:t>. </a:t>
            </a:r>
          </a:p>
          <a:p>
            <a:r>
              <a:rPr lang="en-GB" dirty="0" smtClean="0"/>
              <a:t>Fees from July 2013 (issue fee £160/£250; hearing fee £230/950; remission system if low </a:t>
            </a:r>
            <a:r>
              <a:rPr lang="en-GB" dirty="0" smtClean="0"/>
              <a:t>income/benefits; fees </a:t>
            </a:r>
            <a:r>
              <a:rPr lang="en-GB" dirty="0" smtClean="0"/>
              <a:t>for appeal. If </a:t>
            </a:r>
            <a:r>
              <a:rPr lang="en-GB" dirty="0" smtClean="0"/>
              <a:t>claim successful </a:t>
            </a:r>
            <a:r>
              <a:rPr lang="en-GB" dirty="0" smtClean="0"/>
              <a:t>employer </a:t>
            </a:r>
            <a:r>
              <a:rPr lang="en-GB" dirty="0" smtClean="0"/>
              <a:t>refunds </a:t>
            </a:r>
            <a:r>
              <a:rPr lang="en-GB" dirty="0" smtClean="0"/>
              <a:t>fees</a:t>
            </a:r>
          </a:p>
          <a:p>
            <a:r>
              <a:rPr lang="en-GB" dirty="0" smtClean="0"/>
              <a:t>Mediation encouraged (judicial and </a:t>
            </a:r>
            <a:r>
              <a:rPr lang="en-GB" dirty="0"/>
              <a:t>w</a:t>
            </a:r>
            <a:r>
              <a:rPr lang="en-GB" dirty="0" smtClean="0"/>
              <a:t>orkplace)</a:t>
            </a:r>
            <a:endParaRPr lang="en-GB" dirty="0"/>
          </a:p>
          <a:p>
            <a:r>
              <a:rPr lang="en-GB" dirty="0" smtClean="0"/>
              <a:t>Settlement agreements facilitated – UD ‘protected conversations’ (where no ‘improper behaviour’) </a:t>
            </a:r>
          </a:p>
          <a:p>
            <a:r>
              <a:rPr lang="en-GB" dirty="0"/>
              <a:t>All claims to </a:t>
            </a:r>
            <a:r>
              <a:rPr lang="en-GB" dirty="0" err="1"/>
              <a:t>Acas</a:t>
            </a:r>
            <a:r>
              <a:rPr lang="en-GB" dirty="0"/>
              <a:t> </a:t>
            </a:r>
            <a:r>
              <a:rPr lang="en-GB" dirty="0" smtClean="0"/>
              <a:t>‘</a:t>
            </a:r>
            <a:r>
              <a:rPr lang="en-GB" dirty="0"/>
              <a:t>Early Conciliation’ from </a:t>
            </a:r>
            <a:r>
              <a:rPr lang="en-GB" dirty="0" smtClean="0"/>
              <a:t>April 2014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7344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Impact/ 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‘Protecting fairness’? ‘minimum necessary’ employment protection. Employees bear more labour market risks. </a:t>
            </a:r>
            <a:endParaRPr lang="en-GB" dirty="0" smtClean="0"/>
          </a:p>
          <a:p>
            <a:r>
              <a:rPr lang="en-GB" dirty="0" smtClean="0"/>
              <a:t>Reduction </a:t>
            </a:r>
            <a:r>
              <a:rPr lang="en-GB" dirty="0" smtClean="0"/>
              <a:t>in scope of protection. Experience of unfairness; labour </a:t>
            </a:r>
            <a:r>
              <a:rPr lang="en-GB" dirty="0" err="1" smtClean="0"/>
              <a:t>mkt</a:t>
            </a:r>
            <a:r>
              <a:rPr lang="en-GB" dirty="0" smtClean="0"/>
              <a:t> change and vulnerability</a:t>
            </a:r>
          </a:p>
          <a:p>
            <a:r>
              <a:rPr lang="en-GB" dirty="0" smtClean="0"/>
              <a:t>Problems </a:t>
            </a:r>
            <a:r>
              <a:rPr lang="en-GB" dirty="0" smtClean="0"/>
              <a:t>of ‘self-help’ enforcement </a:t>
            </a:r>
            <a:r>
              <a:rPr lang="en-GB" dirty="0" smtClean="0"/>
              <a:t>system (awareness, knowledge, preparedness, ability) exacerbated. </a:t>
            </a:r>
            <a:r>
              <a:rPr lang="en-GB" dirty="0" smtClean="0"/>
              <a:t>Barriers increased; help reduced </a:t>
            </a:r>
          </a:p>
          <a:p>
            <a:r>
              <a:rPr lang="en-GB" dirty="0" smtClean="0"/>
              <a:t>Number of claims </a:t>
            </a:r>
            <a:r>
              <a:rPr lang="en-GB" dirty="0" smtClean="0"/>
              <a:t>down since fees.  Good </a:t>
            </a:r>
            <a:r>
              <a:rPr lang="en-GB" dirty="0" smtClean="0"/>
              <a:t>news or not?</a:t>
            </a:r>
          </a:p>
          <a:p>
            <a:r>
              <a:rPr lang="en-GB" dirty="0" smtClean="0"/>
              <a:t>Increased opportunities for non-judicial resolution (mediation, settlement agreements; EC) 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8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Lifting regulatory burden from employers?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Burden?  Minimum standards as beneficial.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Small </a:t>
            </a:r>
            <a:r>
              <a:rPr lang="en-GB" dirty="0" smtClean="0"/>
              <a:t>employers ‘</a:t>
            </a:r>
            <a:r>
              <a:rPr lang="en-GB" i="1" dirty="0" smtClean="0"/>
              <a:t>often supportive of need for regulatory framework and recognised impact of regulation on their business was minor</a:t>
            </a:r>
            <a:r>
              <a:rPr lang="en-GB" dirty="0" smtClean="0"/>
              <a:t>’  (</a:t>
            </a:r>
            <a:r>
              <a:rPr lang="en-GB" sz="2600" dirty="0" smtClean="0"/>
              <a:t>Jordan et al 2013</a:t>
            </a:r>
            <a:r>
              <a:rPr lang="en-GB" dirty="0" smtClean="0"/>
              <a:t>). </a:t>
            </a:r>
          </a:p>
          <a:p>
            <a:r>
              <a:rPr lang="en-GB" dirty="0" smtClean="0"/>
              <a:t>Survey results need careful interpretation (e.g. negative predisposition to government intervention)</a:t>
            </a:r>
          </a:p>
          <a:p>
            <a:r>
              <a:rPr lang="en-GB" dirty="0" smtClean="0"/>
              <a:t>Anxiety-inducing rhetoric – adding to regulatory burden</a:t>
            </a:r>
          </a:p>
          <a:p>
            <a:r>
              <a:rPr lang="en-GB" dirty="0" smtClean="0"/>
              <a:t>Mismatch </a:t>
            </a:r>
            <a:r>
              <a:rPr lang="en-GB" dirty="0"/>
              <a:t>between </a:t>
            </a:r>
            <a:r>
              <a:rPr lang="en-GB" dirty="0" smtClean="0"/>
              <a:t>‘</a:t>
            </a:r>
            <a:r>
              <a:rPr lang="en-GB" dirty="0"/>
              <a:t>solutions’ and employer concerns (complexity; frequency; piecemeal change; administrative consequences and cost) – ‘business friendly’ reforms may exacerbate </a:t>
            </a:r>
            <a:r>
              <a:rPr lang="en-GB" dirty="0" smtClean="0"/>
              <a:t>problems. </a:t>
            </a:r>
          </a:p>
          <a:p>
            <a:r>
              <a:rPr lang="en-GB" dirty="0" smtClean="0"/>
              <a:t>Consultation process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1147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Evidence, assertion and ideology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Impact will depend on soundness of problem identification, robustness of evidence and analysis</a:t>
            </a:r>
          </a:p>
          <a:p>
            <a:r>
              <a:rPr lang="en-GB" dirty="0"/>
              <a:t>Perceptions and </a:t>
            </a:r>
            <a:r>
              <a:rPr lang="en-GB" dirty="0" smtClean="0"/>
              <a:t>reality.  </a:t>
            </a:r>
            <a:r>
              <a:rPr lang="en-GB" dirty="0"/>
              <a:t>Facts </a:t>
            </a:r>
            <a:r>
              <a:rPr lang="en-GB" dirty="0" smtClean="0"/>
              <a:t>and fears (e.g. risk of litigation; level of compensation; costs; meritless cases). </a:t>
            </a:r>
            <a:endParaRPr lang="en-GB" dirty="0" smtClean="0"/>
          </a:p>
          <a:p>
            <a:r>
              <a:rPr lang="en-GB" dirty="0" smtClean="0"/>
              <a:t>Legislating on mistaken beliefs - why it matters</a:t>
            </a:r>
            <a:endParaRPr lang="en-GB" dirty="0" smtClean="0"/>
          </a:p>
          <a:p>
            <a:r>
              <a:rPr lang="en-GB" dirty="0" smtClean="0"/>
              <a:t>Information</a:t>
            </a:r>
            <a:r>
              <a:rPr lang="en-GB" dirty="0"/>
              <a:t>, advice, </a:t>
            </a:r>
            <a:r>
              <a:rPr lang="en-GB" dirty="0" smtClean="0"/>
              <a:t>assistance.  Agency approach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Beecroft</a:t>
            </a:r>
            <a:r>
              <a:rPr lang="en-GB" dirty="0" smtClean="0"/>
              <a:t> </a:t>
            </a:r>
            <a:r>
              <a:rPr lang="en-GB" dirty="0" smtClean="0"/>
              <a:t>Report 2011 </a:t>
            </a:r>
            <a:r>
              <a:rPr lang="en-GB" dirty="0" smtClean="0"/>
              <a:t>– agenda and benchmark</a:t>
            </a:r>
            <a:endParaRPr lang="en-GB" dirty="0" smtClean="0"/>
          </a:p>
          <a:p>
            <a:r>
              <a:rPr lang="en-GB" dirty="0" smtClean="0"/>
              <a:t>Weakening employment rights as part of growth strategy (deregulation contention) – but ‘</a:t>
            </a:r>
            <a:r>
              <a:rPr lang="en-GB" i="1" dirty="0" smtClean="0"/>
              <a:t>countries with quite different levels of employment protection can experience equal levels of success in generating employment</a:t>
            </a:r>
            <a:r>
              <a:rPr lang="en-GB" dirty="0" smtClean="0"/>
              <a:t>’ OECD.  </a:t>
            </a:r>
            <a:r>
              <a:rPr lang="en-GB" dirty="0" smtClean="0"/>
              <a:t>Pre-existing </a:t>
            </a:r>
            <a:r>
              <a:rPr lang="en-GB" dirty="0" smtClean="0"/>
              <a:t>low </a:t>
            </a:r>
            <a:r>
              <a:rPr lang="en-GB" dirty="0" smtClean="0"/>
              <a:t>EPL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9923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Early conciliation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all claims to </a:t>
            </a:r>
            <a:r>
              <a:rPr lang="en-GB" dirty="0" err="1" smtClean="0"/>
              <a:t>Acas</a:t>
            </a:r>
            <a:r>
              <a:rPr lang="en-GB" dirty="0" smtClean="0"/>
              <a:t> first. </a:t>
            </a:r>
            <a:r>
              <a:rPr lang="en-GB" dirty="0"/>
              <a:t>Need EC certificate (unique </a:t>
            </a:r>
            <a:r>
              <a:rPr lang="en-GB" dirty="0" smtClean="0"/>
              <a:t>ref. no) </a:t>
            </a:r>
            <a:r>
              <a:rPr lang="en-GB" dirty="0"/>
              <a:t>to go to </a:t>
            </a:r>
            <a:r>
              <a:rPr lang="en-GB" dirty="0" smtClean="0"/>
              <a:t>ET from 6.05.14</a:t>
            </a:r>
            <a:endParaRPr lang="en-GB" dirty="0"/>
          </a:p>
          <a:p>
            <a:r>
              <a:rPr lang="en-GB" dirty="0" smtClean="0"/>
              <a:t>A calendar month conciliation pause (14 days  longer/ shorter). Voluntary. Free. </a:t>
            </a:r>
          </a:p>
          <a:p>
            <a:r>
              <a:rPr lang="en-GB" dirty="0" smtClean="0"/>
              <a:t>Building on success of post- and pre-claim conciliation. 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reducing volume of ET cases. Post claim saving c78% of potential </a:t>
            </a:r>
            <a:r>
              <a:rPr lang="en-GB" dirty="0"/>
              <a:t>hearing </a:t>
            </a:r>
            <a:r>
              <a:rPr lang="en-GB" dirty="0" smtClean="0"/>
              <a:t>days; 20,000 PCC cases pa, 50% settlement, 25% </a:t>
            </a:r>
            <a:r>
              <a:rPr lang="en-GB" dirty="0"/>
              <a:t>subsequent ET claim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cost saving for </a:t>
            </a:r>
            <a:r>
              <a:rPr lang="en-GB" dirty="0"/>
              <a:t>state and </a:t>
            </a:r>
            <a:r>
              <a:rPr lang="en-GB" dirty="0" smtClean="0"/>
              <a:t>parties</a:t>
            </a:r>
            <a:r>
              <a:rPr lang="en-GB" dirty="0"/>
              <a:t> </a:t>
            </a:r>
            <a:r>
              <a:rPr lang="en-GB" dirty="0" smtClean="0"/>
              <a:t>(employers average saving £2,700 PCC </a:t>
            </a:r>
            <a:r>
              <a:rPr lang="en-GB" dirty="0" err="1" smtClean="0"/>
              <a:t>cf</a:t>
            </a:r>
            <a:r>
              <a:rPr lang="en-GB" dirty="0" smtClean="0"/>
              <a:t> hearing). 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time saving, less stressful etc., settle on ‘own terms’, confidential. 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9873</TotalTime>
  <Words>958</Words>
  <Application>Microsoft Office PowerPoint</Application>
  <PresentationFormat>On-screen Show (4:3)</PresentationFormat>
  <Paragraphs>88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Effective employment rights – how do recent reforms contribute?</vt:lpstr>
      <vt:lpstr>Employment Law Review</vt:lpstr>
      <vt:lpstr>Perceived problems and response</vt:lpstr>
      <vt:lpstr>Reform measures: rights </vt:lpstr>
      <vt:lpstr>Reform Measures- ETs</vt:lpstr>
      <vt:lpstr>Impact/ Implications</vt:lpstr>
      <vt:lpstr>Lifting regulatory burden from employers? </vt:lpstr>
      <vt:lpstr>Evidence, assertion and ideology</vt:lpstr>
      <vt:lpstr>Early conciliation</vt:lpstr>
      <vt:lpstr>Potential for broader contribution</vt:lpstr>
      <vt:lpstr>Workplace dispute resolution</vt:lpstr>
      <vt:lpstr>Over to you……</vt:lpstr>
    </vt:vector>
  </TitlesOfParts>
  <Company>WBS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Employment relations, regulation and dispute settlement: three pieces of a difficult jigsaw?</dc:title>
  <dc:creator>Dickens, Linda</dc:creator>
  <cp:lastModifiedBy>Linda</cp:lastModifiedBy>
  <cp:revision>187</cp:revision>
  <cp:lastPrinted>2014-05-14T11:14:32Z</cp:lastPrinted>
  <dcterms:created xsi:type="dcterms:W3CDTF">2012-04-06T14:45:05Z</dcterms:created>
  <dcterms:modified xsi:type="dcterms:W3CDTF">2014-05-14T11:14:48Z</dcterms:modified>
</cp:coreProperties>
</file>