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57" r:id="rId3"/>
    <p:sldId id="258" r:id="rId4"/>
    <p:sldId id="259" r:id="rId5"/>
    <p:sldId id="262" r:id="rId6"/>
    <p:sldId id="261" r:id="rId7"/>
    <p:sldId id="263" r:id="rId8"/>
    <p:sldId id="264" r:id="rId9"/>
    <p:sldId id="265" r:id="rId10"/>
    <p:sldId id="266" r:id="rId11"/>
    <p:sldId id="267" r:id="rId12"/>
    <p:sldId id="275" r:id="rId13"/>
    <p:sldId id="268" r:id="rId14"/>
    <p:sldId id="276" r:id="rId15"/>
    <p:sldId id="269" r:id="rId16"/>
    <p:sldId id="277" r:id="rId17"/>
    <p:sldId id="270" r:id="rId18"/>
    <p:sldId id="279" r:id="rId19"/>
    <p:sldId id="285" r:id="rId20"/>
    <p:sldId id="288" r:id="rId21"/>
    <p:sldId id="272" r:id="rId22"/>
    <p:sldId id="282" r:id="rId23"/>
    <p:sldId id="289" r:id="rId24"/>
    <p:sldId id="290" r:id="rId25"/>
    <p:sldId id="291" r:id="rId26"/>
    <p:sldId id="292" r:id="rId27"/>
    <p:sldId id="293" r:id="rId28"/>
    <p:sldId id="295" r:id="rId29"/>
    <p:sldId id="296" r:id="rId30"/>
    <p:sldId id="29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792477-203D-4097-8F41-A9266E0A6CBB}" type="datetimeFigureOut">
              <a:rPr lang="en-GB" smtClean="0"/>
              <a:pPr/>
              <a:t>10/02/2014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AAC2B7-B4E7-4586-B2A4-06FDE4C7BC2B}"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AB5223-B8F1-443C-95AC-CC1D289E3F07}" type="datetimeFigureOut">
              <a:rPr lang="en-GB" smtClean="0"/>
              <a:pPr/>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789764-950F-4308-9D8E-65F732F18C5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B5223-B8F1-443C-95AC-CC1D289E3F07}" type="datetimeFigureOut">
              <a:rPr lang="en-GB" smtClean="0"/>
              <a:pPr/>
              <a:t>10/02/2014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89764-950F-4308-9D8E-65F732F18C5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512167"/>
          </a:xfrm>
        </p:spPr>
        <p:txBody>
          <a:bodyPr/>
          <a:lstStyle/>
          <a:p>
            <a:r>
              <a:rPr lang="en-GB" dirty="0" smtClean="0"/>
              <a:t>Public service restructuring in the UK: the English NHS</a:t>
            </a:r>
            <a:endParaRPr lang="en-GB" dirty="0"/>
          </a:p>
        </p:txBody>
      </p:sp>
      <p:sp>
        <p:nvSpPr>
          <p:cNvPr id="3" name="Subtitle 2"/>
          <p:cNvSpPr>
            <a:spLocks noGrp="1"/>
          </p:cNvSpPr>
          <p:nvPr>
            <p:ph type="subTitle" idx="1"/>
          </p:nvPr>
        </p:nvSpPr>
        <p:spPr>
          <a:xfrm>
            <a:off x="1371600" y="2996952"/>
            <a:ext cx="6400800" cy="3600400"/>
          </a:xfrm>
        </p:spPr>
        <p:txBody>
          <a:bodyPr>
            <a:normAutofit/>
          </a:bodyPr>
          <a:lstStyle/>
          <a:p>
            <a:r>
              <a:rPr lang="en-GB" dirty="0" smtClean="0"/>
              <a:t>Stephanie </a:t>
            </a:r>
            <a:r>
              <a:rPr lang="en-GB" dirty="0" err="1" smtClean="0"/>
              <a:t>Tailby</a:t>
            </a:r>
            <a:endParaRPr lang="en-GB" dirty="0" smtClean="0"/>
          </a:p>
          <a:p>
            <a:r>
              <a:rPr lang="en-GB" dirty="0" smtClean="0"/>
              <a:t>Manchester Industrial Relations Society</a:t>
            </a:r>
          </a:p>
          <a:p>
            <a:r>
              <a:rPr lang="en-GB" dirty="0" smtClean="0"/>
              <a:t>January 23 2014</a:t>
            </a:r>
          </a:p>
          <a:p>
            <a:r>
              <a:rPr lang="en-GB" dirty="0" smtClean="0"/>
              <a:t> </a:t>
            </a:r>
            <a:endParaRPr lang="en-GB" dirty="0"/>
          </a:p>
        </p:txBody>
      </p:sp>
      <p:pic>
        <p:nvPicPr>
          <p:cNvPr id="4" name="Picture 3" descr="C:\Users\s28-moore\Desktop\CESR Banner.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933575" y="5229200"/>
            <a:ext cx="5276850" cy="7200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50106"/>
          </a:xfrm>
        </p:spPr>
        <p:txBody>
          <a:bodyPr>
            <a:normAutofit/>
          </a:bodyPr>
          <a:lstStyle/>
          <a:p>
            <a:pPr algn="l"/>
            <a:r>
              <a:rPr lang="en-GB" sz="3600" b="1" dirty="0" err="1" smtClean="0"/>
              <a:t>Lansley</a:t>
            </a:r>
            <a:r>
              <a:rPr lang="en-GB" sz="3600" b="1" dirty="0" smtClean="0"/>
              <a:t> Plan ... H&amp;SC Act 2012 </a:t>
            </a:r>
            <a:endParaRPr lang="en-GB" sz="3600" b="1" dirty="0"/>
          </a:p>
        </p:txBody>
      </p:sp>
      <p:sp>
        <p:nvSpPr>
          <p:cNvPr id="3" name="Content Placeholder 2"/>
          <p:cNvSpPr>
            <a:spLocks noGrp="1"/>
          </p:cNvSpPr>
          <p:nvPr>
            <p:ph idx="1"/>
          </p:nvPr>
        </p:nvSpPr>
        <p:spPr>
          <a:xfrm>
            <a:off x="457200" y="980728"/>
            <a:ext cx="8229600" cy="5760640"/>
          </a:xfrm>
        </p:spPr>
        <p:txBody>
          <a:bodyPr>
            <a:normAutofit fontScale="55000" lnSpcReduction="20000"/>
          </a:bodyPr>
          <a:lstStyle/>
          <a:p>
            <a:r>
              <a:rPr lang="en-GB" dirty="0" smtClean="0"/>
              <a:t>Completion of New Labour targets:</a:t>
            </a:r>
          </a:p>
          <a:p>
            <a:pPr lvl="2"/>
            <a:r>
              <a:rPr lang="en-GB" dirty="0" smtClean="0"/>
              <a:t>All hospital trusts to be Foundation Trusts by 2014</a:t>
            </a:r>
          </a:p>
          <a:p>
            <a:pPr lvl="2"/>
            <a:r>
              <a:rPr lang="en-GB" dirty="0" smtClean="0"/>
              <a:t>Transforming Community Services ...  now via ...</a:t>
            </a:r>
          </a:p>
          <a:p>
            <a:r>
              <a:rPr lang="en-GB" dirty="0" smtClean="0"/>
              <a:t>Structural changes </a:t>
            </a:r>
          </a:p>
          <a:p>
            <a:pPr lvl="2"/>
            <a:r>
              <a:rPr lang="en-GB" dirty="0" smtClean="0"/>
              <a:t>abolition of PCTs and also Strategic Health Authorities </a:t>
            </a:r>
          </a:p>
          <a:p>
            <a:r>
              <a:rPr lang="en-GB" dirty="0" smtClean="0"/>
              <a:t>New institutions </a:t>
            </a:r>
          </a:p>
          <a:p>
            <a:pPr lvl="2"/>
            <a:r>
              <a:rPr lang="en-GB" dirty="0" smtClean="0"/>
              <a:t>Clinical Commissioning Groups – financially accountable to ...</a:t>
            </a:r>
          </a:p>
          <a:p>
            <a:pPr lvl="2"/>
            <a:r>
              <a:rPr lang="en-GB" dirty="0" smtClean="0"/>
              <a:t>NHS Commissioning Board – NHS England </a:t>
            </a:r>
          </a:p>
          <a:p>
            <a:pPr lvl="2"/>
            <a:r>
              <a:rPr lang="en-GB" dirty="0" smtClean="0"/>
              <a:t>Health sector economic regulator, Monitor. Duty to promote competition, where appropriate.  Amended to duty to prevent anti-competitive behaviour</a:t>
            </a:r>
          </a:p>
          <a:p>
            <a:r>
              <a:rPr lang="en-GB" dirty="0" smtClean="0"/>
              <a:t>Secretary of State </a:t>
            </a:r>
          </a:p>
          <a:p>
            <a:pPr lvl="2"/>
            <a:r>
              <a:rPr lang="en-GB" dirty="0" smtClean="0"/>
              <a:t>duty to ‘promote autonomy’ in the behaviour of NHS institutions</a:t>
            </a:r>
          </a:p>
          <a:p>
            <a:pPr lvl="2"/>
            <a:r>
              <a:rPr lang="en-GB" dirty="0" smtClean="0"/>
              <a:t>On amendment, Sec of State duty to promote (</a:t>
            </a:r>
            <a:r>
              <a:rPr lang="en-GB" dirty="0" err="1" smtClean="0"/>
              <a:t>cf</a:t>
            </a:r>
            <a:r>
              <a:rPr lang="en-GB" dirty="0" smtClean="0"/>
              <a:t> provide) comprehensive healthcare </a:t>
            </a:r>
          </a:p>
          <a:p>
            <a:r>
              <a:rPr lang="en-GB" dirty="0" smtClean="0"/>
              <a:t>Patient choice of </a:t>
            </a:r>
            <a:r>
              <a:rPr lang="en-GB" i="1" dirty="0" smtClean="0"/>
              <a:t>Any Qualified Provider </a:t>
            </a:r>
            <a:r>
              <a:rPr lang="en-GB" dirty="0" smtClean="0"/>
              <a:t>wherever possible </a:t>
            </a:r>
          </a:p>
          <a:p>
            <a:pPr lvl="2"/>
            <a:r>
              <a:rPr lang="en-GB" dirty="0" smtClean="0"/>
              <a:t>i.e. expanding range of services opened to competition </a:t>
            </a:r>
          </a:p>
          <a:p>
            <a:r>
              <a:rPr lang="en-GB" dirty="0" smtClean="0"/>
              <a:t>Foundation Trust cap on income from private patients lifted and then set at 49% </a:t>
            </a:r>
          </a:p>
          <a:p>
            <a:r>
              <a:rPr lang="en-GB" dirty="0" smtClean="0"/>
              <a:t>Regulators: CQC, NICE</a:t>
            </a:r>
          </a:p>
          <a:p>
            <a:r>
              <a:rPr lang="en-GB" dirty="0" smtClean="0"/>
              <a:t>New bodies: </a:t>
            </a:r>
            <a:r>
              <a:rPr lang="en-GB" dirty="0" err="1" smtClean="0"/>
              <a:t>HealthWatch</a:t>
            </a:r>
            <a:r>
              <a:rPr lang="en-GB" dirty="0" smtClean="0"/>
              <a:t>, Health &amp; Wellbeing Boards </a:t>
            </a:r>
          </a:p>
          <a:p>
            <a:r>
              <a:rPr lang="en-GB" dirty="0" smtClean="0"/>
              <a:t>Public </a:t>
            </a:r>
            <a:r>
              <a:rPr lang="en-GB" dirty="0" smtClean="0"/>
              <a:t>Health </a:t>
            </a:r>
            <a:r>
              <a:rPr lang="en-GB" dirty="0" smtClean="0"/>
              <a:t>&gt; Local Government </a:t>
            </a:r>
          </a:p>
          <a:p>
            <a:pPr>
              <a:buNone/>
            </a:pPr>
            <a:endParaRPr lang="en-GB" dirty="0" smtClean="0"/>
          </a:p>
          <a:p>
            <a:pPr>
              <a:buNone/>
            </a:pPr>
            <a:r>
              <a:rPr lang="en-GB" dirty="0" smtClean="0"/>
              <a:t>Opposition and/or criticism:</a:t>
            </a:r>
          </a:p>
          <a:p>
            <a:pPr lvl="1"/>
            <a:r>
              <a:rPr lang="en-GB" dirty="0" smtClean="0"/>
              <a:t>NHS exposed to EU competition (procurement) law (possibly already, Timmins 2012)</a:t>
            </a:r>
          </a:p>
          <a:p>
            <a:pPr lvl="1"/>
            <a:r>
              <a:rPr lang="en-GB" dirty="0" smtClean="0"/>
              <a:t>Fragmentation v integration </a:t>
            </a:r>
          </a:p>
          <a:p>
            <a:endParaRPr lang="en-GB" dirty="0" smtClean="0"/>
          </a:p>
          <a:p>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n-GB" sz="4000" b="1" dirty="0" smtClean="0"/>
              <a:t>Workforce &amp; Employment Relations</a:t>
            </a:r>
            <a:endParaRPr lang="en-GB" sz="4000" b="1" dirty="0"/>
          </a:p>
        </p:txBody>
      </p:sp>
      <p:sp>
        <p:nvSpPr>
          <p:cNvPr id="3" name="Content Placeholder 2"/>
          <p:cNvSpPr>
            <a:spLocks noGrp="1"/>
          </p:cNvSpPr>
          <p:nvPr>
            <p:ph idx="1"/>
          </p:nvPr>
        </p:nvSpPr>
        <p:spPr>
          <a:xfrm>
            <a:off x="457200" y="1124744"/>
            <a:ext cx="8229600" cy="5001419"/>
          </a:xfrm>
        </p:spPr>
        <p:txBody>
          <a:bodyPr>
            <a:normAutofit/>
          </a:bodyPr>
          <a:lstStyle/>
          <a:p>
            <a:pPr lvl="1">
              <a:buNone/>
            </a:pPr>
            <a:endParaRPr lang="en-GB" dirty="0" smtClean="0"/>
          </a:p>
          <a:p>
            <a:pPr lvl="1">
              <a:buFont typeface="Arial" pitchFamily="34" charset="0"/>
              <a:buChar char="•"/>
            </a:pPr>
            <a:r>
              <a:rPr lang="en-GB" dirty="0" smtClean="0"/>
              <a:t>short-term, longer term  </a:t>
            </a:r>
          </a:p>
          <a:p>
            <a:pPr lvl="1">
              <a:buFont typeface="Arial" pitchFamily="34" charset="0"/>
              <a:buChar char="•"/>
            </a:pPr>
            <a:r>
              <a:rPr lang="en-GB" dirty="0" smtClean="0"/>
              <a:t>austerity &amp; restructuring </a:t>
            </a:r>
          </a:p>
          <a:p>
            <a:pPr lvl="1">
              <a:buFont typeface="Arial" pitchFamily="34" charset="0"/>
              <a:buChar char="•"/>
            </a:pPr>
            <a:r>
              <a:rPr lang="en-GB" dirty="0" smtClean="0"/>
              <a:t>tensions, contradictions</a:t>
            </a:r>
          </a:p>
          <a:p>
            <a:pPr lvl="1">
              <a:buFont typeface="Arial" pitchFamily="34" charset="0"/>
              <a:buChar char="•"/>
            </a:pPr>
            <a:r>
              <a:rPr lang="en-GB" dirty="0" smtClean="0"/>
              <a:t>‘actors’ in interaction – e.g. the government has shown a proclivity to be hands on not hands off </a:t>
            </a:r>
          </a:p>
          <a:p>
            <a:pPr>
              <a:buNone/>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2800" b="1" dirty="0" smtClean="0"/>
              <a:t>NHS Employment </a:t>
            </a:r>
            <a:endParaRPr lang="en-GB" sz="2800" b="1" dirty="0"/>
          </a:p>
        </p:txBody>
      </p:sp>
      <p:sp>
        <p:nvSpPr>
          <p:cNvPr id="3" name="Content Placeholder 2"/>
          <p:cNvSpPr>
            <a:spLocks noGrp="1"/>
          </p:cNvSpPr>
          <p:nvPr>
            <p:ph idx="1"/>
          </p:nvPr>
        </p:nvSpPr>
        <p:spPr>
          <a:xfrm>
            <a:off x="457200" y="980728"/>
            <a:ext cx="8229600" cy="5145435"/>
          </a:xfrm>
        </p:spPr>
        <p:txBody>
          <a:bodyPr>
            <a:normAutofit fontScale="62500" lnSpcReduction="20000"/>
          </a:bodyPr>
          <a:lstStyle/>
          <a:p>
            <a:pPr>
              <a:buNone/>
            </a:pPr>
            <a:r>
              <a:rPr lang="en-GB" b="1" dirty="0" smtClean="0"/>
              <a:t>UK NHS </a:t>
            </a:r>
            <a:r>
              <a:rPr lang="en-GB" dirty="0" smtClean="0"/>
              <a:t>(4 countries)</a:t>
            </a:r>
          </a:p>
          <a:p>
            <a:pPr lvl="1">
              <a:buNone/>
            </a:pPr>
            <a:r>
              <a:rPr lang="en-GB" dirty="0" smtClean="0"/>
              <a:t>1.35m FTE roles (1.6m individuals) Q2 2010</a:t>
            </a:r>
          </a:p>
          <a:p>
            <a:pPr lvl="1">
              <a:buNone/>
            </a:pPr>
            <a:r>
              <a:rPr lang="en-GB" dirty="0" smtClean="0"/>
              <a:t>- 40,000 FTE (-51,000 headcount) by Q2 2013, although + 6000 FTE (+2000) in year to Q3 2013, and re ONS (2013:9) much of the +11,000 FTE (+10,000) Q2 to Q3 2013 was in the NHS in England</a:t>
            </a:r>
          </a:p>
          <a:p>
            <a:pPr lvl="1">
              <a:buFontTx/>
              <a:buChar char="-"/>
            </a:pPr>
            <a:endParaRPr lang="en-GB" dirty="0" smtClean="0"/>
          </a:p>
          <a:p>
            <a:pPr>
              <a:buNone/>
            </a:pPr>
            <a:r>
              <a:rPr lang="en-GB" b="1" dirty="0" smtClean="0"/>
              <a:t>English NHS</a:t>
            </a:r>
          </a:p>
          <a:p>
            <a:pPr lvl="1">
              <a:buNone/>
            </a:pPr>
            <a:r>
              <a:rPr lang="en-GB" dirty="0" smtClean="0"/>
              <a:t>1.06m FTE (1.22m individuals) at May 2010 in </a:t>
            </a:r>
            <a:r>
              <a:rPr lang="en-GB" i="1" dirty="0" smtClean="0"/>
              <a:t>Hospital &amp; Community Health Service</a:t>
            </a:r>
            <a:r>
              <a:rPr lang="en-GB" dirty="0" smtClean="0"/>
              <a:t> (excludes GP practice staff), HSCIC data</a:t>
            </a:r>
          </a:p>
          <a:p>
            <a:pPr lvl="1">
              <a:buNone/>
            </a:pPr>
            <a:r>
              <a:rPr lang="en-GB" dirty="0" smtClean="0"/>
              <a:t>-22,429 FTE (-33,903 headcount) by July 2013. Unevenly distributed: – 2.1% overall in the period, -11.2% NHS Infrastructure, -1.2% support to clinical staff, -1.2% qualified nursing, midwifery and health visiting staff, + 2.1% qualified scientific, therapeutic and technical staff, +5.8% doctors (RCN 2013a) </a:t>
            </a:r>
          </a:p>
          <a:p>
            <a:pPr lvl="1">
              <a:buNone/>
            </a:pPr>
            <a:endParaRPr lang="en-GB" dirty="0" smtClean="0"/>
          </a:p>
          <a:p>
            <a:pPr lvl="1">
              <a:buNone/>
            </a:pPr>
            <a:r>
              <a:rPr lang="en-GB" dirty="0" smtClean="0"/>
              <a:t>Royal College of Nursing (RCN) found (Freedom of Information request on NHS trusts) average vacancy rate of 6%, or nearly 20,000 FTE nursing, midwifery and health visiting nursing vacancies if replicated across the NHS (2013a:3): hospitals have ‘</a:t>
            </a:r>
            <a:r>
              <a:rPr lang="en-GB" i="1" dirty="0" smtClean="0"/>
              <a:t>pared to the bone</a:t>
            </a:r>
            <a:r>
              <a:rPr lang="en-GB" dirty="0" smtClean="0"/>
              <a:t>’ </a:t>
            </a:r>
          </a:p>
          <a:p>
            <a:pPr lvl="1">
              <a:buNone/>
            </a:pPr>
            <a:endParaRPr lang="en-GB" dirty="0" smtClean="0"/>
          </a:p>
          <a:p>
            <a:pPr lvl="1">
              <a:buNone/>
            </a:pPr>
            <a:r>
              <a:rPr lang="en-GB" dirty="0" smtClean="0"/>
              <a:t>Posts cut, left unfilled, hard to fill, and ‘temporary solutions’</a:t>
            </a:r>
          </a:p>
          <a:p>
            <a:pPr>
              <a:buNone/>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endParaRPr lang="en-GB" dirty="0"/>
          </a:p>
        </p:txBody>
      </p:sp>
      <p:sp>
        <p:nvSpPr>
          <p:cNvPr id="3" name="Content Placeholder 2"/>
          <p:cNvSpPr>
            <a:spLocks noGrp="1"/>
          </p:cNvSpPr>
          <p:nvPr>
            <p:ph idx="1"/>
          </p:nvPr>
        </p:nvSpPr>
        <p:spPr>
          <a:xfrm>
            <a:off x="467544" y="1124744"/>
            <a:ext cx="8229600" cy="5472608"/>
          </a:xfrm>
        </p:spPr>
        <p:txBody>
          <a:bodyPr>
            <a:normAutofit fontScale="70000" lnSpcReduction="20000"/>
          </a:bodyPr>
          <a:lstStyle/>
          <a:p>
            <a:pPr marL="514350" indent="-514350">
              <a:buNone/>
            </a:pPr>
            <a:r>
              <a:rPr lang="en-GB" b="1" dirty="0" smtClean="0"/>
              <a:t>Accident &amp; Emergency </a:t>
            </a:r>
            <a:endParaRPr lang="en-GB" dirty="0" smtClean="0"/>
          </a:p>
          <a:p>
            <a:pPr marL="1314450" lvl="2" indent="-514350"/>
            <a:endParaRPr lang="en-GB" dirty="0" smtClean="0"/>
          </a:p>
          <a:p>
            <a:pPr marL="1314450" lvl="2" indent="-514350"/>
            <a:r>
              <a:rPr lang="en-GB" dirty="0" smtClean="0"/>
              <a:t>Patient numbers, staffing, waits ... winter 2012/13 crisis</a:t>
            </a:r>
          </a:p>
          <a:p>
            <a:pPr marL="1314450" lvl="2" indent="-514350"/>
            <a:r>
              <a:rPr lang="en-GB" dirty="0" smtClean="0"/>
              <a:t>The Government attributed to GP out-of-hours contracts, and questioned whether a crisis exists</a:t>
            </a:r>
          </a:p>
          <a:p>
            <a:pPr marL="1314450" lvl="2" indent="-514350">
              <a:buNone/>
            </a:pPr>
            <a:r>
              <a:rPr lang="en-GB" dirty="0" smtClean="0"/>
              <a:t>Other accounts identify the Government’s reforms</a:t>
            </a:r>
          </a:p>
          <a:p>
            <a:pPr marL="1771650" lvl="3" indent="-514350"/>
            <a:r>
              <a:rPr lang="en-GB" dirty="0" smtClean="0"/>
              <a:t>Replacement of NHS Direct by NHS 111 ‘centrally defined but locally commissioned; procured on a competitive basis; and telephone only’ and uses non-clinical staff to handle the majority of call time</a:t>
            </a:r>
          </a:p>
          <a:p>
            <a:pPr marL="1771650" lvl="3" indent="-514350"/>
            <a:r>
              <a:rPr lang="en-GB" dirty="0" smtClean="0"/>
              <a:t>The ‘decision-making paralysis’ created by the reforms: A&amp;E inability to recruit to 50% of vacancies known in 2010 – President College of Emergency Medicine (</a:t>
            </a:r>
            <a:r>
              <a:rPr lang="en-GB" i="1" dirty="0" smtClean="0"/>
              <a:t>The Independent </a:t>
            </a:r>
            <a:r>
              <a:rPr lang="en-GB" dirty="0" smtClean="0"/>
              <a:t>31/12/2013)</a:t>
            </a:r>
          </a:p>
          <a:p>
            <a:pPr marL="1314450" lvl="2" indent="-514350"/>
            <a:r>
              <a:rPr lang="en-GB" dirty="0" smtClean="0"/>
              <a:t>NHS England Medical Director Sir Bruce Keogh’s report proposed 2-tiering the service (circumventing local protest over closures?)</a:t>
            </a:r>
          </a:p>
          <a:p>
            <a:pPr marL="1314450" lvl="2" indent="-514350"/>
            <a:r>
              <a:rPr lang="en-GB" dirty="0" smtClean="0"/>
              <a:t>College of Emergency Medicine priorities ... improve terms and conditions to encourage more trainees and discourage A&amp;E doctors from going abroad  </a:t>
            </a:r>
          </a:p>
          <a:p>
            <a:pPr marL="1314450" lvl="2" indent="-514350"/>
            <a:r>
              <a:rPr lang="en-GB" dirty="0" smtClean="0"/>
              <a:t>December 2013, Health Education England announced 75 new training places p.a.. Home Office approached to relax restrictions on international recruitment – tightened since 2006</a:t>
            </a:r>
          </a:p>
          <a:p>
            <a:pPr marL="1314450" lvl="2" indent="-514350">
              <a:buNone/>
            </a:pPr>
            <a:endParaRPr lang="en-GB" dirty="0" smtClean="0"/>
          </a:p>
          <a:p>
            <a:pPr marL="1314450" lvl="2" indent="-514350">
              <a:buNone/>
            </a:pPr>
            <a:r>
              <a:rPr lang="en-GB" dirty="0" smtClean="0"/>
              <a:t>Immigration Bill proposed non-EU immigrants will have to prove entitlement to NHS number and GPs will have to assess </a:t>
            </a:r>
          </a:p>
          <a:p>
            <a:pPr marL="1314450" lvl="2" indent="-514350"/>
            <a:endParaRPr lang="en-GB" dirty="0" smtClean="0"/>
          </a:p>
          <a:p>
            <a:pPr marL="1771650" lvl="3" indent="-514350"/>
            <a:endParaRPr lang="en-GB" dirty="0" smtClean="0"/>
          </a:p>
          <a:p>
            <a:pPr marL="1314450" lvl="2" indent="-514350"/>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GB" dirty="0"/>
          </a:p>
        </p:txBody>
      </p:sp>
      <p:sp>
        <p:nvSpPr>
          <p:cNvPr id="3" name="Content Placeholder 2"/>
          <p:cNvSpPr>
            <a:spLocks noGrp="1"/>
          </p:cNvSpPr>
          <p:nvPr>
            <p:ph idx="1"/>
          </p:nvPr>
        </p:nvSpPr>
        <p:spPr>
          <a:xfrm>
            <a:off x="457200" y="908720"/>
            <a:ext cx="8229600" cy="5544616"/>
          </a:xfrm>
        </p:spPr>
        <p:txBody>
          <a:bodyPr>
            <a:normAutofit fontScale="55000" lnSpcReduction="20000"/>
          </a:bodyPr>
          <a:lstStyle/>
          <a:p>
            <a:pPr>
              <a:buNone/>
            </a:pPr>
            <a:r>
              <a:rPr lang="en-GB" b="1" dirty="0" smtClean="0"/>
              <a:t>Funding pressures </a:t>
            </a:r>
            <a:r>
              <a:rPr lang="en-GB" b="1" dirty="0" smtClean="0"/>
              <a:t>v safe staffing</a:t>
            </a:r>
            <a:endParaRPr lang="en-GB" b="1" dirty="0" smtClean="0"/>
          </a:p>
          <a:p>
            <a:pPr lvl="1">
              <a:buNone/>
            </a:pPr>
            <a:endParaRPr lang="en-GB" b="1" dirty="0" smtClean="0"/>
          </a:p>
          <a:p>
            <a:pPr lvl="1"/>
            <a:r>
              <a:rPr lang="en-GB" dirty="0" smtClean="0"/>
              <a:t>Mid-Staffordshire NHS Foundation Trust Public Inquiry (Francis Report, February 2013), Berwick report on patient safety (August 2013) and Sir Bruce Keogh report on 14 NHS Trusts with high mortality rates</a:t>
            </a:r>
          </a:p>
          <a:p>
            <a:pPr lvl="2">
              <a:buFont typeface="Wingdings" pitchFamily="2" charset="2"/>
              <a:buChar char="Ø"/>
            </a:pPr>
            <a:endParaRPr lang="en-GB" dirty="0" smtClean="0"/>
          </a:p>
          <a:p>
            <a:pPr lvl="1">
              <a:buFont typeface="Wingdings" pitchFamily="2" charset="2"/>
              <a:buChar char="Ø"/>
            </a:pPr>
            <a:r>
              <a:rPr lang="en-GB" dirty="0" smtClean="0"/>
              <a:t>Staffing (levels, skills mix, HRM), patient safety and quality of care</a:t>
            </a:r>
          </a:p>
          <a:p>
            <a:pPr lvl="1"/>
            <a:endParaRPr lang="en-GB" dirty="0" smtClean="0"/>
          </a:p>
          <a:p>
            <a:pPr lvl="1"/>
            <a:r>
              <a:rPr lang="en-GB" dirty="0" smtClean="0"/>
              <a:t>RCN supports legal obligation for providers to ensure prescribed (evidence-based) staff levels </a:t>
            </a:r>
          </a:p>
          <a:p>
            <a:pPr lvl="1"/>
            <a:r>
              <a:rPr lang="en-GB" dirty="0" smtClean="0"/>
              <a:t>Government has accepted:</a:t>
            </a:r>
          </a:p>
          <a:p>
            <a:pPr lvl="2"/>
            <a:r>
              <a:rPr lang="en-GB" dirty="0" smtClean="0"/>
              <a:t>mandatory reporting of numbers on wards</a:t>
            </a:r>
          </a:p>
          <a:p>
            <a:pPr lvl="2"/>
            <a:r>
              <a:rPr lang="en-GB" dirty="0" smtClean="0"/>
              <a:t>new criminal offence of wilful neglect</a:t>
            </a:r>
          </a:p>
          <a:p>
            <a:pPr lvl="2">
              <a:buNone/>
            </a:pPr>
            <a:r>
              <a:rPr lang="en-GB" dirty="0" smtClean="0"/>
              <a:t>&amp; NB Minister Norman Lamb announced a review of staff engagement, with social enterprise among the options to be considered</a:t>
            </a:r>
          </a:p>
          <a:p>
            <a:pPr lvl="1"/>
            <a:endParaRPr lang="en-GB" dirty="0" smtClean="0"/>
          </a:p>
          <a:p>
            <a:pPr lvl="1"/>
            <a:r>
              <a:rPr lang="en-GB" dirty="0" smtClean="0"/>
              <a:t>HSCIC highlights </a:t>
            </a:r>
          </a:p>
          <a:p>
            <a:pPr lvl="1">
              <a:buNone/>
            </a:pPr>
            <a:endParaRPr lang="en-GB" dirty="0" smtClean="0"/>
          </a:p>
          <a:p>
            <a:pPr lvl="2">
              <a:buNone/>
            </a:pPr>
            <a:r>
              <a:rPr lang="en-GB" dirty="0" smtClean="0"/>
              <a:t>+8,048 FTE roles (+4,897 headcount) in year to September 2013</a:t>
            </a:r>
          </a:p>
          <a:p>
            <a:pPr lvl="2">
              <a:buNone/>
            </a:pPr>
            <a:endParaRPr lang="en-GB" dirty="0" smtClean="0"/>
          </a:p>
          <a:p>
            <a:pPr lvl="2">
              <a:buNone/>
            </a:pPr>
            <a:r>
              <a:rPr lang="en-GB" dirty="0" smtClean="0"/>
              <a:t>but qualified nursing numbers still show decline </a:t>
            </a:r>
            <a:r>
              <a:rPr lang="en-GB" dirty="0" err="1" smtClean="0"/>
              <a:t>cf</a:t>
            </a:r>
            <a:r>
              <a:rPr lang="en-GB" dirty="0" smtClean="0"/>
              <a:t> 2010</a:t>
            </a:r>
          </a:p>
          <a:p>
            <a:pPr lvl="2">
              <a:buNone/>
            </a:pPr>
            <a:endParaRPr lang="en-GB" dirty="0" smtClean="0"/>
          </a:p>
          <a:p>
            <a:pPr lvl="1"/>
            <a:r>
              <a:rPr lang="en-GB" dirty="0" smtClean="0"/>
              <a:t>Monitor’s 2013/14 annual review of NHS Foundation Trusts (business plans) suggest </a:t>
            </a:r>
          </a:p>
          <a:p>
            <a:pPr lvl="2">
              <a:buNone/>
            </a:pPr>
            <a:r>
              <a:rPr lang="en-GB" dirty="0" smtClean="0"/>
              <a:t>intention to recruit 10,000 additional frontline clinical staff (including 4,133 nurses) to meet current ‘operational pressures’ but in subsequent years a decline in nurse numbers</a:t>
            </a:r>
          </a:p>
          <a:p>
            <a:pPr lvl="1">
              <a:buNone/>
            </a:pPr>
            <a:endParaRPr lang="en-GB" dirty="0" smtClean="0"/>
          </a:p>
          <a:p>
            <a:pPr lvl="1">
              <a:buNone/>
            </a:pPr>
            <a:r>
              <a:rPr lang="en-GB" dirty="0" smtClean="0"/>
              <a:t> 	a ‘go-stop’ effect re RCN (2013b:7)  </a:t>
            </a:r>
          </a:p>
          <a:p>
            <a:pPr lvl="2"/>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GB" sz="2800" b="1" dirty="0" smtClean="0"/>
              <a:t>Pay </a:t>
            </a:r>
            <a:endParaRPr lang="en-GB" sz="2800" b="1" dirty="0"/>
          </a:p>
        </p:txBody>
      </p:sp>
      <p:sp>
        <p:nvSpPr>
          <p:cNvPr id="3" name="Content Placeholder 2"/>
          <p:cNvSpPr>
            <a:spLocks noGrp="1"/>
          </p:cNvSpPr>
          <p:nvPr>
            <p:ph idx="1"/>
          </p:nvPr>
        </p:nvSpPr>
        <p:spPr>
          <a:xfrm>
            <a:off x="457200" y="1052736"/>
            <a:ext cx="8229600" cy="5400600"/>
          </a:xfrm>
        </p:spPr>
        <p:txBody>
          <a:bodyPr>
            <a:normAutofit fontScale="55000" lnSpcReduction="20000"/>
          </a:bodyPr>
          <a:lstStyle/>
          <a:p>
            <a:r>
              <a:rPr lang="en-GB" dirty="0" smtClean="0"/>
              <a:t>Public sector pay decline relative to private sector in 1990s. Some catch-up for some occupational groups in first half of 2000s (Bach &amp; Kessler 2013) </a:t>
            </a:r>
          </a:p>
          <a:p>
            <a:r>
              <a:rPr lang="en-GB" i="1" dirty="0" smtClean="0"/>
              <a:t>Agenda for Change </a:t>
            </a:r>
            <a:r>
              <a:rPr lang="en-GB" dirty="0" smtClean="0"/>
              <a:t>agreement in NHS (from 2005/6): ‘equality proof’ &amp; to support culture of career progression (skills acquisition, appraisal, pay progression) and ‘new ways of working’</a:t>
            </a:r>
          </a:p>
          <a:p>
            <a:r>
              <a:rPr lang="en-GB" dirty="0" smtClean="0"/>
              <a:t>Nurses national Pay Review Body became NHSPRB, covering all non-medical staff </a:t>
            </a:r>
          </a:p>
          <a:p>
            <a:r>
              <a:rPr lang="en-GB" dirty="0" smtClean="0"/>
              <a:t>By 2009/10 (post financial crash and bailouts) New Labour advising a jobs/pay trade-off </a:t>
            </a:r>
          </a:p>
          <a:p>
            <a:endParaRPr lang="en-GB" dirty="0" smtClean="0"/>
          </a:p>
          <a:p>
            <a:pPr>
              <a:buNone/>
            </a:pPr>
            <a:r>
              <a:rPr lang="en-GB" dirty="0" smtClean="0"/>
              <a:t>Across the public sector under Coalition Government: </a:t>
            </a:r>
          </a:p>
          <a:p>
            <a:pPr marL="1371600" lvl="2" indent="-514350"/>
            <a:r>
              <a:rPr lang="en-GB" dirty="0" smtClean="0"/>
              <a:t>2 year pay freeze, from 2011, for workers with earnings above £21,000</a:t>
            </a:r>
          </a:p>
          <a:p>
            <a:pPr marL="1371600" lvl="2" indent="-514350"/>
            <a:r>
              <a:rPr lang="en-GB" dirty="0" smtClean="0"/>
              <a:t>2 years (from April 2013) plus a further year (2015/16) of wage rises capped at an average of 1% </a:t>
            </a:r>
          </a:p>
          <a:p>
            <a:pPr marL="1371600" lvl="2" indent="-514350"/>
            <a:r>
              <a:rPr lang="en-GB" dirty="0" smtClean="0"/>
              <a:t>Context of rising inflation</a:t>
            </a:r>
          </a:p>
          <a:p>
            <a:pPr marL="1371600" lvl="2" indent="-514350"/>
            <a:r>
              <a:rPr lang="en-GB" dirty="0" smtClean="0"/>
              <a:t>Pensions reforms: higher contributions, later retirement age </a:t>
            </a:r>
          </a:p>
          <a:p>
            <a:pPr marL="571500" indent="-514350">
              <a:buNone/>
            </a:pPr>
            <a:r>
              <a:rPr lang="en-GB" dirty="0" smtClean="0"/>
              <a:t>Staff Side NHSPRB reckon 8-12% decline in purchasing power of </a:t>
            </a:r>
            <a:r>
              <a:rPr lang="en-GB" dirty="0" err="1" smtClean="0"/>
              <a:t>AfC</a:t>
            </a:r>
            <a:r>
              <a:rPr lang="en-GB" dirty="0" smtClean="0"/>
              <a:t> staff earnings 2010-14 </a:t>
            </a:r>
          </a:p>
          <a:p>
            <a:pPr marL="571500" indent="-514350">
              <a:buNone/>
            </a:pPr>
            <a:r>
              <a:rPr lang="en-GB" dirty="0" smtClean="0"/>
              <a:t>National Audit Office (2012) observed much of the NHS savings achieved to date were result of pay freeze for staff and questioned the sustainability of the approach – staff morale and productivity </a:t>
            </a:r>
          </a:p>
          <a:p>
            <a:pPr marL="571500" indent="-514350">
              <a:buNone/>
            </a:pPr>
            <a:r>
              <a:rPr lang="en-GB" dirty="0" smtClean="0"/>
              <a:t>Workers having to cope with NHS restructuring, heightened job insecurity, increased workloads and work intensification (Staff Side Evidence to 2014/15 NHSPRB) </a:t>
            </a:r>
          </a:p>
          <a:p>
            <a:pPr marL="571500" indent="-514350">
              <a:buNone/>
            </a:pPr>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2800" b="1" dirty="0" smtClean="0"/>
              <a:t>Challenges to national pay determination </a:t>
            </a:r>
            <a:endParaRPr lang="en-GB" sz="2800" b="1" dirty="0"/>
          </a:p>
        </p:txBody>
      </p:sp>
      <p:sp>
        <p:nvSpPr>
          <p:cNvPr id="3" name="Content Placeholder 2"/>
          <p:cNvSpPr>
            <a:spLocks noGrp="1"/>
          </p:cNvSpPr>
          <p:nvPr>
            <p:ph idx="1"/>
          </p:nvPr>
        </p:nvSpPr>
        <p:spPr>
          <a:xfrm>
            <a:off x="457200" y="1124744"/>
            <a:ext cx="8229600" cy="5616624"/>
          </a:xfrm>
        </p:spPr>
        <p:txBody>
          <a:bodyPr>
            <a:normAutofit fontScale="47500" lnSpcReduction="20000"/>
          </a:bodyPr>
          <a:lstStyle/>
          <a:p>
            <a:pPr marL="571500" indent="-514350"/>
            <a:r>
              <a:rPr lang="en-GB" dirty="0" smtClean="0"/>
              <a:t>PRB system offers distance and influence for ministers (Bach &amp; Kessler 2013) </a:t>
            </a:r>
          </a:p>
          <a:p>
            <a:pPr marL="571500" indent="-514350"/>
            <a:r>
              <a:rPr lang="en-GB" dirty="0" smtClean="0"/>
              <a:t>Coalition’s policy of public sector pay restraint compromising PRB independence re. NHS unions</a:t>
            </a:r>
          </a:p>
          <a:p>
            <a:pPr marL="971550" lvl="1" indent="-514350"/>
            <a:endParaRPr lang="en-GB" dirty="0" smtClean="0"/>
          </a:p>
          <a:p>
            <a:pPr marL="571500" indent="-514350"/>
            <a:r>
              <a:rPr lang="en-GB" dirty="0" smtClean="0"/>
              <a:t>March 2012 budget: ‘market-facing pay’ proposed for the public sector. </a:t>
            </a:r>
          </a:p>
          <a:p>
            <a:pPr marL="971550" lvl="1" indent="-514350"/>
            <a:endParaRPr lang="en-GB" dirty="0" smtClean="0"/>
          </a:p>
          <a:p>
            <a:pPr marL="971550" lvl="1" indent="-514350"/>
            <a:r>
              <a:rPr lang="en-GB" dirty="0" smtClean="0"/>
              <a:t>IDS (2012) pointed out private sector firms don’t regionalise pay. </a:t>
            </a:r>
          </a:p>
          <a:p>
            <a:pPr marL="971550" lvl="1" indent="-514350"/>
            <a:r>
              <a:rPr lang="en-GB" dirty="0" smtClean="0"/>
              <a:t>Union critique of intent of ‘driving down pay’ in public services that in the case of the NHS have a predominantly female workforce. </a:t>
            </a:r>
          </a:p>
          <a:p>
            <a:pPr marL="571500" indent="-514350"/>
            <a:endParaRPr lang="en-GB" dirty="0" smtClean="0"/>
          </a:p>
          <a:p>
            <a:pPr marL="571500" indent="-514350"/>
            <a:r>
              <a:rPr lang="en-GB" dirty="0" smtClean="0"/>
              <a:t>South West Consortium of 20 trusts in 2012: plans considered breaking from the </a:t>
            </a:r>
            <a:r>
              <a:rPr lang="en-GB" dirty="0" err="1" smtClean="0"/>
              <a:t>AfC</a:t>
            </a:r>
            <a:r>
              <a:rPr lang="en-GB" dirty="0" smtClean="0"/>
              <a:t> framework, and also a reduction in annual leave, incremental pay, sick pay benefits and extension of working hours. Strong opposition from NHS unions, TUC, local MPs, councillors. </a:t>
            </a:r>
          </a:p>
          <a:p>
            <a:pPr marL="571500" indent="-514350"/>
            <a:endParaRPr lang="en-GB" dirty="0" smtClean="0"/>
          </a:p>
          <a:p>
            <a:pPr marL="571500" indent="-514350"/>
            <a:r>
              <a:rPr lang="en-GB" dirty="0" smtClean="0"/>
              <a:t>NHS Staff Council reached agreement early 2013 with NHS Employers in England to make alterations to </a:t>
            </a:r>
            <a:r>
              <a:rPr lang="en-GB" dirty="0" err="1" smtClean="0"/>
              <a:t>AfC</a:t>
            </a:r>
            <a:r>
              <a:rPr lang="en-GB" dirty="0" smtClean="0"/>
              <a:t> to enable pay progression to be more closely linked to performance (Evidence to NHSPRB 2014/15:4).</a:t>
            </a:r>
          </a:p>
          <a:p>
            <a:pPr marL="571500" indent="-514350"/>
            <a:r>
              <a:rPr lang="en-GB" dirty="0" smtClean="0"/>
              <a:t>South West Consortium into abeyance, but ...</a:t>
            </a:r>
          </a:p>
          <a:p>
            <a:pPr marL="571500" indent="-514350"/>
            <a:endParaRPr lang="en-GB" dirty="0" smtClean="0"/>
          </a:p>
          <a:p>
            <a:pPr marL="571500" indent="-514350"/>
            <a:r>
              <a:rPr lang="en-GB" dirty="0" smtClean="0"/>
              <a:t>The Chancellor announced in his June Spending Review that it was the government’s intention that public sector workers should no longer receive incremental pay progression. </a:t>
            </a:r>
          </a:p>
          <a:p>
            <a:pPr marL="571500" indent="-514350"/>
            <a:endParaRPr lang="en-GB" dirty="0" smtClean="0"/>
          </a:p>
          <a:p>
            <a:pPr marL="571500" indent="-514350"/>
            <a:r>
              <a:rPr lang="en-GB" dirty="0" smtClean="0"/>
              <a:t>Department of Health and NHS Employers evidence to the PRB 2014/15: 1% pay rise from April 2014 unaffordable alongside the ‘pay progression system’; the money should be spent on modernising pay structures to gain productivity (also proposals for extension of 24/7 work time scheduling). </a:t>
            </a:r>
          </a:p>
          <a:p>
            <a:pPr marL="571500" indent="-514350"/>
            <a:r>
              <a:rPr lang="en-GB" dirty="0" smtClean="0"/>
              <a:t>RCN notes senior managers have enjoyed a 13% pay increase since 2009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2800" b="1" dirty="0" smtClean="0"/>
              <a:t>Commissioning, competition &amp; transfers </a:t>
            </a:r>
            <a:endParaRPr lang="en-GB" sz="2800" b="1" dirty="0"/>
          </a:p>
        </p:txBody>
      </p:sp>
      <p:sp>
        <p:nvSpPr>
          <p:cNvPr id="3" name="Content Placeholder 2"/>
          <p:cNvSpPr>
            <a:spLocks noGrp="1"/>
          </p:cNvSpPr>
          <p:nvPr>
            <p:ph idx="1"/>
          </p:nvPr>
        </p:nvSpPr>
        <p:spPr>
          <a:xfrm>
            <a:off x="611560" y="836712"/>
            <a:ext cx="8229600" cy="5904656"/>
          </a:xfrm>
        </p:spPr>
        <p:txBody>
          <a:bodyPr>
            <a:normAutofit fontScale="32500" lnSpcReduction="20000"/>
          </a:bodyPr>
          <a:lstStyle/>
          <a:p>
            <a:pPr>
              <a:buNone/>
            </a:pPr>
            <a:endParaRPr lang="en-GB" dirty="0" smtClean="0"/>
          </a:p>
          <a:p>
            <a:pPr>
              <a:buNone/>
            </a:pPr>
            <a:r>
              <a:rPr lang="en-GB" sz="3500" dirty="0" smtClean="0"/>
              <a:t>        </a:t>
            </a:r>
            <a:r>
              <a:rPr lang="en-GB" sz="4900" dirty="0" smtClean="0"/>
              <a:t>Fundamental restructuring under the Coalition programme creates extensive scope for formal employee transfers within the NHS and out to independent providers  (</a:t>
            </a:r>
            <a:r>
              <a:rPr lang="en-GB" sz="4900" dirty="0" err="1" smtClean="0"/>
              <a:t>Pownall</a:t>
            </a:r>
            <a:r>
              <a:rPr lang="en-GB" sz="4900" dirty="0" smtClean="0"/>
              <a:t> 2013: 428)</a:t>
            </a:r>
          </a:p>
          <a:p>
            <a:pPr>
              <a:buNone/>
            </a:pPr>
            <a:endParaRPr lang="en-GB" sz="4900" dirty="0" smtClean="0"/>
          </a:p>
          <a:p>
            <a:pPr>
              <a:buNone/>
            </a:pPr>
            <a:r>
              <a:rPr lang="en-GB" sz="4900" b="1" dirty="0" smtClean="0"/>
              <a:t>Transfer of Undertakings (Protection of Employment) Regulations 2006</a:t>
            </a:r>
          </a:p>
          <a:p>
            <a:endParaRPr lang="en-GB" sz="4900" dirty="0" smtClean="0"/>
          </a:p>
          <a:p>
            <a:r>
              <a:rPr lang="en-GB" sz="4900" dirty="0" smtClean="0"/>
              <a:t>Julius (2008): had assisted expansion of the ‘public service industry’ (private sector firms contracting for public sector business) </a:t>
            </a:r>
          </a:p>
          <a:p>
            <a:endParaRPr lang="en-GB" sz="4900" dirty="0" smtClean="0"/>
          </a:p>
          <a:p>
            <a:r>
              <a:rPr lang="en-GB" sz="4900" b="1" dirty="0" smtClean="0"/>
              <a:t>two-tier codes of practice </a:t>
            </a:r>
            <a:r>
              <a:rPr lang="en-GB" sz="4900" dirty="0" smtClean="0"/>
              <a:t>(won by pubic sector unions) to ensure comparability of terms and conditions between reassigned employees and new recruits hired by a transferee employer withdrawn 2010/11</a:t>
            </a:r>
          </a:p>
          <a:p>
            <a:pPr lvl="1">
              <a:buNone/>
            </a:pPr>
            <a:endParaRPr lang="en-GB" sz="4900" dirty="0" smtClean="0"/>
          </a:p>
          <a:p>
            <a:pPr lvl="2"/>
            <a:r>
              <a:rPr lang="en-GB" sz="4500" dirty="0" smtClean="0"/>
              <a:t>Includes </a:t>
            </a:r>
            <a:r>
              <a:rPr lang="en-GB" sz="4500" i="1" dirty="0" smtClean="0"/>
              <a:t>Joint Statement on Agenda for Change and NHS Contractors Staff </a:t>
            </a:r>
          </a:p>
          <a:p>
            <a:pPr lvl="2"/>
            <a:r>
              <a:rPr lang="en-GB" sz="4500" dirty="0" smtClean="0"/>
              <a:t>Replaced by voluntary </a:t>
            </a:r>
            <a:r>
              <a:rPr lang="en-GB" sz="4500" i="1" dirty="0" smtClean="0"/>
              <a:t>Principles of Good Employment Practice </a:t>
            </a:r>
          </a:p>
          <a:p>
            <a:pPr>
              <a:buNone/>
            </a:pPr>
            <a:endParaRPr lang="en-GB" sz="4900" dirty="0" smtClean="0"/>
          </a:p>
          <a:p>
            <a:r>
              <a:rPr lang="en-GB" sz="4900" dirty="0" smtClean="0"/>
              <a:t>Government consultation on </a:t>
            </a:r>
            <a:r>
              <a:rPr lang="en-GB" sz="4900" b="1" dirty="0" smtClean="0"/>
              <a:t>radical changes to TUPE </a:t>
            </a:r>
            <a:r>
              <a:rPr lang="en-GB" sz="4900" dirty="0" smtClean="0"/>
              <a:t>early 2013. By October:</a:t>
            </a:r>
          </a:p>
          <a:p>
            <a:pPr lvl="2"/>
            <a:r>
              <a:rPr lang="en-GB" sz="4500" dirty="0" smtClean="0"/>
              <a:t>‘service provision change’ elements from 2006 - cover outsourcing, changes of contract providers, and bringing services back in-house – to stay, but ...</a:t>
            </a:r>
          </a:p>
          <a:p>
            <a:pPr lvl="2"/>
            <a:r>
              <a:rPr lang="en-GB" sz="4500" dirty="0" smtClean="0"/>
              <a:t>the rules to be clarified: apply only to activities which are fundamentally or essentially the same before and after the transfer. </a:t>
            </a:r>
          </a:p>
          <a:p>
            <a:pPr lvl="2"/>
            <a:r>
              <a:rPr lang="en-GB" sz="4500" dirty="0" smtClean="0"/>
              <a:t>And TUPE to be amended to resolve doubts – whether transferee should be bound by any subsequent changes to collective agreements (</a:t>
            </a:r>
            <a:r>
              <a:rPr lang="en-GB" sz="4500" i="1" dirty="0" smtClean="0"/>
              <a:t>the dynamic approach</a:t>
            </a:r>
            <a:r>
              <a:rPr lang="en-GB" sz="4500" dirty="0" smtClean="0"/>
              <a:t>) or whether the terms of the collective agreement transfer only at the point of transfer (</a:t>
            </a:r>
            <a:r>
              <a:rPr lang="en-GB" sz="4500" i="1" dirty="0" smtClean="0"/>
              <a:t>the static approach</a:t>
            </a:r>
            <a:r>
              <a:rPr lang="en-GB" sz="4500" dirty="0" smtClean="0"/>
              <a:t>) – in favour of latter. </a:t>
            </a:r>
          </a:p>
          <a:p>
            <a:pPr lvl="1">
              <a:buNone/>
            </a:pPr>
            <a:endParaRPr lang="en-GB" sz="49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46050"/>
          </a:xfrm>
        </p:spPr>
        <p:txBody>
          <a:bodyPr>
            <a:normAutofit fontScale="90000"/>
          </a:bodyPr>
          <a:lstStyle/>
          <a:p>
            <a:endParaRPr lang="en-GB" dirty="0"/>
          </a:p>
        </p:txBody>
      </p:sp>
      <p:sp>
        <p:nvSpPr>
          <p:cNvPr id="4" name="Content Placeholder 3"/>
          <p:cNvSpPr>
            <a:spLocks noGrp="1"/>
          </p:cNvSpPr>
          <p:nvPr>
            <p:ph idx="1"/>
          </p:nvPr>
        </p:nvSpPr>
        <p:spPr>
          <a:xfrm>
            <a:off x="457200" y="980728"/>
            <a:ext cx="8229600" cy="5688632"/>
          </a:xfrm>
        </p:spPr>
        <p:txBody>
          <a:bodyPr>
            <a:normAutofit fontScale="47500" lnSpcReduction="20000"/>
          </a:bodyPr>
          <a:lstStyle/>
          <a:p>
            <a:r>
              <a:rPr lang="en-GB" sz="3400" b="1" dirty="0" smtClean="0"/>
              <a:t>Cabinet Office Statement of Practice on Staff Transfers in the Public Sector </a:t>
            </a:r>
            <a:r>
              <a:rPr lang="en-GB" sz="3400" dirty="0" smtClean="0"/>
              <a:t>(COSOP) </a:t>
            </a:r>
          </a:p>
          <a:p>
            <a:pPr lvl="1"/>
            <a:endParaRPr lang="en-GB" sz="2900" dirty="0" smtClean="0"/>
          </a:p>
          <a:p>
            <a:pPr lvl="1"/>
            <a:r>
              <a:rPr lang="en-GB" sz="2900" dirty="0" smtClean="0"/>
              <a:t>Introduced 2000, revised 2007. A framework which should cover all public sector organisations where the public sector is the employer or client in a contracting situation. Among the guiding principles, that public sector organisations should ensure TUPE applies except in truly exceptional circumstances and that where TUPE does not apply, its  principles should still be followed (see </a:t>
            </a:r>
            <a:r>
              <a:rPr lang="en-GB" sz="2900" dirty="0" err="1" smtClean="0"/>
              <a:t>Pownall</a:t>
            </a:r>
            <a:r>
              <a:rPr lang="en-GB" sz="2900" dirty="0" smtClean="0"/>
              <a:t> 2013)</a:t>
            </a:r>
          </a:p>
          <a:p>
            <a:endParaRPr lang="en-GB" sz="2900" dirty="0" smtClean="0"/>
          </a:p>
          <a:p>
            <a:r>
              <a:rPr lang="en-GB" sz="2900" dirty="0" smtClean="0"/>
              <a:t>Coalition government intent has been uncertain</a:t>
            </a:r>
          </a:p>
          <a:p>
            <a:pPr lvl="1"/>
            <a:r>
              <a:rPr lang="en-GB" sz="2900" dirty="0" smtClean="0"/>
              <a:t>Principle initiative to date, March 2011 proposal to scrap ‘A Fair Deal for Staff Pensions’ Treasury Guidance requiring where staff compulsorily transferred out of the public sector to an external provider, the new employer must provide a broadly comparable pension scheme for the transferred staff, and that accrued pension rights protected. December 2011, after consultation, announced overall approach to the Fair Deal would be maintained, but in future should be delivered by offering access to public service pension schemes for compulsorily transferred staff  (HM Treasury November 2012) </a:t>
            </a:r>
          </a:p>
          <a:p>
            <a:pPr lvl="1">
              <a:buNone/>
            </a:pPr>
            <a:endParaRPr lang="en-GB" sz="2900" dirty="0" smtClean="0"/>
          </a:p>
          <a:p>
            <a:pPr lvl="1">
              <a:buNone/>
            </a:pPr>
            <a:r>
              <a:rPr lang="en-GB" sz="2900" dirty="0" smtClean="0"/>
              <a:t>NHS: unions and NHS Employers reached agreement in principle 2012/13 on extending Pension Scheme Access to non-NHS providers of clinical services (non-NHS providers keen on this level playing field) </a:t>
            </a:r>
          </a:p>
          <a:p>
            <a:pPr lvl="1">
              <a:buNone/>
            </a:pPr>
            <a:endParaRPr lang="en-GB" sz="2900" dirty="0" smtClean="0"/>
          </a:p>
          <a:p>
            <a:pPr lvl="1">
              <a:buNone/>
            </a:pPr>
            <a:r>
              <a:rPr lang="en-GB" sz="2900" dirty="0" smtClean="0"/>
              <a:t>NHS unions have called on NHSPRB to ‘recommend a strong policy position from central government, supporting </a:t>
            </a:r>
            <a:r>
              <a:rPr lang="en-GB" sz="2900" dirty="0" err="1" smtClean="0"/>
              <a:t>AfC</a:t>
            </a:r>
            <a:r>
              <a:rPr lang="en-GB" sz="2900" dirty="0" smtClean="0"/>
              <a:t> as the standard package of terms and conditions for all providers of NHS services’ (Staff Side Evidence to NHSPRB 2014/15) – to inhibit future SW Consortia  </a:t>
            </a:r>
          </a:p>
          <a:p>
            <a:pPr lvl="1">
              <a:buNone/>
            </a:pPr>
            <a:endParaRPr lang="en-GB" sz="2900" dirty="0" smtClean="0"/>
          </a:p>
          <a:p>
            <a:pPr lvl="1">
              <a:buNone/>
            </a:pPr>
            <a:r>
              <a:rPr lang="en-GB" sz="2900" dirty="0" smtClean="0"/>
              <a:t>And where neither TUPE nor COSPOS protection are applicable a transferred workforce must seek to conclude novel contracts of employment prior to the transfer. ‘The obvious concern is that healthcare providers will attempt to use this as an opportunity to cut labour costs, with the eventual result of a system-wide deterioration in terms and conditions of employment’ (</a:t>
            </a:r>
            <a:r>
              <a:rPr lang="en-GB" sz="2900" dirty="0" err="1" smtClean="0"/>
              <a:t>Pownall</a:t>
            </a:r>
            <a:r>
              <a:rPr lang="en-GB" sz="2900" dirty="0" smtClean="0"/>
              <a:t> 2013:429) </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n-GB" sz="3600" b="1" dirty="0" smtClean="0"/>
              <a:t>Health &amp; Social Care Integration</a:t>
            </a:r>
            <a:endParaRPr lang="en-GB" sz="3600" b="1" dirty="0"/>
          </a:p>
        </p:txBody>
      </p:sp>
      <p:sp>
        <p:nvSpPr>
          <p:cNvPr id="3" name="Content Placeholder 2"/>
          <p:cNvSpPr>
            <a:spLocks noGrp="1"/>
          </p:cNvSpPr>
          <p:nvPr>
            <p:ph idx="1"/>
          </p:nvPr>
        </p:nvSpPr>
        <p:spPr>
          <a:xfrm>
            <a:off x="457200" y="1268760"/>
            <a:ext cx="8229600" cy="4857403"/>
          </a:xfrm>
        </p:spPr>
        <p:txBody>
          <a:bodyPr>
            <a:normAutofit fontScale="55000" lnSpcReduction="20000"/>
          </a:bodyPr>
          <a:lstStyle/>
          <a:p>
            <a:pPr>
              <a:buNone/>
            </a:pPr>
            <a:r>
              <a:rPr lang="en-GB" b="1" dirty="0" smtClean="0"/>
              <a:t>A long history of proposals ... </a:t>
            </a:r>
            <a:endParaRPr lang="en-GB" dirty="0" smtClean="0"/>
          </a:p>
          <a:p>
            <a:pPr>
              <a:buNone/>
            </a:pPr>
            <a:endParaRPr lang="en-GB" dirty="0" smtClean="0"/>
          </a:p>
          <a:p>
            <a:pPr>
              <a:buNone/>
            </a:pPr>
            <a:r>
              <a:rPr lang="en-GB" dirty="0" smtClean="0"/>
              <a:t>      ‘a parade of initiatives over the last 40 years whose achievements have fallen short of expectations, from hospital and community plans in the 1960s, joint consultative committees and joint planning teams in the 1970s and 1980s and more recently local strategic partnerships’ (Humphries 2013. see also Hudson 2012, </a:t>
            </a:r>
            <a:r>
              <a:rPr lang="en-GB" dirty="0" err="1" smtClean="0"/>
              <a:t>Wistow</a:t>
            </a:r>
            <a:r>
              <a:rPr lang="en-GB" dirty="0" smtClean="0"/>
              <a:t> 2012) </a:t>
            </a:r>
          </a:p>
          <a:p>
            <a:pPr>
              <a:buNone/>
            </a:pPr>
            <a:endParaRPr lang="en-GB" dirty="0" smtClean="0"/>
          </a:p>
          <a:p>
            <a:r>
              <a:rPr lang="en-GB" dirty="0" smtClean="0"/>
              <a:t>New Labour:</a:t>
            </a:r>
          </a:p>
          <a:p>
            <a:pPr lvl="1"/>
            <a:r>
              <a:rPr lang="en-GB" dirty="0" smtClean="0"/>
              <a:t>A need to ‘break down the Berlin Wall between health and social services’ </a:t>
            </a:r>
          </a:p>
          <a:p>
            <a:pPr lvl="1"/>
            <a:r>
              <a:rPr lang="en-GB" dirty="0" smtClean="0"/>
              <a:t>Health Act Flexibilities under s31 1999 Health Act</a:t>
            </a:r>
          </a:p>
          <a:p>
            <a:pPr lvl="1"/>
            <a:r>
              <a:rPr lang="en-GB" dirty="0" smtClean="0"/>
              <a:t>NHS Plan: NHS-led Care Trusts (fewer than 20 end 2000s)</a:t>
            </a:r>
          </a:p>
          <a:p>
            <a:pPr lvl="1"/>
            <a:r>
              <a:rPr lang="en-GB" dirty="0" smtClean="0"/>
              <a:t>Integrated care pilots</a:t>
            </a:r>
          </a:p>
          <a:p>
            <a:pPr lvl="3"/>
            <a:r>
              <a:rPr lang="en-GB" dirty="0" smtClean="0"/>
              <a:t>2003: Kaiser Permanente HMO in California model </a:t>
            </a:r>
          </a:p>
          <a:p>
            <a:pPr lvl="3"/>
            <a:r>
              <a:rPr lang="en-GB" dirty="0" smtClean="0"/>
              <a:t>2003/4 UnitedHealth’s Evercare scheme, piloted in 9 PCTs</a:t>
            </a:r>
          </a:p>
          <a:p>
            <a:pPr lvl="3"/>
            <a:r>
              <a:rPr lang="en-GB" dirty="0" smtClean="0"/>
              <a:t>2008: </a:t>
            </a:r>
            <a:r>
              <a:rPr lang="en-GB" dirty="0" err="1" smtClean="0"/>
              <a:t>Darzi</a:t>
            </a:r>
            <a:r>
              <a:rPr lang="en-GB" dirty="0" smtClean="0"/>
              <a:t> Review &gt; 16 ICPs evaluated by Rand Europe and Ernst&amp; Young </a:t>
            </a:r>
          </a:p>
          <a:p>
            <a:pPr lvl="1"/>
            <a:r>
              <a:rPr lang="en-GB" dirty="0" smtClean="0"/>
              <a:t>King’s Fund and Nuffield Trust publications </a:t>
            </a:r>
          </a:p>
          <a:p>
            <a:pPr lvl="1"/>
            <a:r>
              <a:rPr lang="en-GB" dirty="0" smtClean="0"/>
              <a:t>Something of a policy consensus cohering, at least among health care ‘managerial class’ (Redding 2013)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Conservative – Liberal Democrat Coalition Government </a:t>
            </a:r>
            <a:endParaRPr lang="en-GB" sz="3600" b="1"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a:buNone/>
            </a:pPr>
            <a:r>
              <a:rPr lang="en-GB" b="1" dirty="0" smtClean="0"/>
              <a:t>Public Expenditure Austerity</a:t>
            </a:r>
          </a:p>
          <a:p>
            <a:pPr lvl="1">
              <a:buFont typeface="Arial" pitchFamily="34" charset="0"/>
              <a:buChar char="•"/>
            </a:pPr>
            <a:r>
              <a:rPr lang="en-GB" dirty="0" smtClean="0"/>
              <a:t>Deficit reduction and continuing ...</a:t>
            </a:r>
          </a:p>
          <a:p>
            <a:pPr lvl="1">
              <a:buFont typeface="Arial" pitchFamily="34" charset="0"/>
              <a:buChar char="•"/>
            </a:pPr>
            <a:r>
              <a:rPr lang="en-GB" dirty="0" smtClean="0"/>
              <a:t>‘... building a leaner, more efficient state. We need to do more with less. Not just now, but permanently’ (Cameron 2013 Lord Mayor’s Banquet)</a:t>
            </a:r>
          </a:p>
          <a:p>
            <a:pPr lvl="1">
              <a:buFont typeface="Arial" pitchFamily="34" charset="0"/>
              <a:buChar char="•"/>
            </a:pPr>
            <a:r>
              <a:rPr lang="en-GB" dirty="0" smtClean="0"/>
              <a:t>Cuts in welfare, women’s jobs, unionised sector</a:t>
            </a:r>
          </a:p>
          <a:p>
            <a:pPr>
              <a:buNone/>
            </a:pPr>
            <a:r>
              <a:rPr lang="en-GB" b="1" dirty="0" smtClean="0"/>
              <a:t>Reforms of public services</a:t>
            </a:r>
          </a:p>
          <a:p>
            <a:pPr lvl="1">
              <a:buFont typeface="Arial" pitchFamily="34" charset="0"/>
              <a:buChar char="•"/>
            </a:pPr>
            <a:r>
              <a:rPr lang="en-GB" dirty="0" smtClean="0"/>
              <a:t>a ‘plurality of provision’ ... expanded private sector &amp; voluntary </a:t>
            </a:r>
            <a:r>
              <a:rPr lang="en-GB" dirty="0" smtClean="0"/>
              <a:t>(volunteer?) sector </a:t>
            </a:r>
            <a:r>
              <a:rPr lang="en-GB" dirty="0" smtClean="0"/>
              <a:t>involvement in public service delivery</a:t>
            </a:r>
          </a:p>
          <a:p>
            <a:pPr>
              <a:buNone/>
            </a:pPr>
            <a:r>
              <a:rPr lang="en-GB" b="1" dirty="0" smtClean="0"/>
              <a:t>Employment law review </a:t>
            </a:r>
          </a:p>
          <a:p>
            <a:pPr lvl="1">
              <a:buFont typeface="Arial" pitchFamily="34" charset="0"/>
              <a:buChar char="•"/>
            </a:pPr>
            <a:r>
              <a:rPr lang="en-GB" dirty="0" smtClean="0"/>
              <a:t>New rights e.g. to request flexible working arrangements </a:t>
            </a:r>
          </a:p>
          <a:p>
            <a:pPr lvl="1">
              <a:buFont typeface="Arial" pitchFamily="34" charset="0"/>
              <a:buChar char="•"/>
            </a:pPr>
            <a:r>
              <a:rPr lang="en-GB" dirty="0" smtClean="0"/>
              <a:t>Erosion of employment protection ... even while Britain has ‘one of the most lightly-regulated labour markets in the world’ (BIS March 2013) </a:t>
            </a:r>
          </a:p>
          <a:p>
            <a:pPr lvl="1">
              <a:buFont typeface="Arial" pitchFamily="34" charset="0"/>
              <a:buChar char="•"/>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GB" sz="2800" b="1" dirty="0" smtClean="0"/>
              <a:t>A burgeoning literature on integrated care, UK and abroad</a:t>
            </a:r>
            <a:endParaRPr lang="en-GB" sz="2800" b="1" dirty="0"/>
          </a:p>
        </p:txBody>
      </p:sp>
      <p:sp>
        <p:nvSpPr>
          <p:cNvPr id="3" name="Content Placeholder 2"/>
          <p:cNvSpPr>
            <a:spLocks noGrp="1"/>
          </p:cNvSpPr>
          <p:nvPr>
            <p:ph idx="1"/>
          </p:nvPr>
        </p:nvSpPr>
        <p:spPr>
          <a:xfrm>
            <a:off x="457200" y="908720"/>
            <a:ext cx="8229600" cy="5760640"/>
          </a:xfrm>
        </p:spPr>
        <p:txBody>
          <a:bodyPr>
            <a:normAutofit fontScale="55000" lnSpcReduction="20000"/>
          </a:bodyPr>
          <a:lstStyle/>
          <a:p>
            <a:pPr>
              <a:buNone/>
            </a:pPr>
            <a:r>
              <a:rPr lang="en-GB" dirty="0" smtClean="0"/>
              <a:t>Definitions: </a:t>
            </a:r>
          </a:p>
          <a:p>
            <a:pPr lvl="1"/>
            <a:r>
              <a:rPr lang="en-GB" dirty="0" smtClean="0"/>
              <a:t> a ‘slippery concept’ (</a:t>
            </a:r>
            <a:r>
              <a:rPr lang="en-GB" dirty="0" err="1" smtClean="0"/>
              <a:t>Petch</a:t>
            </a:r>
            <a:r>
              <a:rPr lang="en-GB" dirty="0" smtClean="0"/>
              <a:t> 2012, Fairfield et al 1997)</a:t>
            </a:r>
          </a:p>
          <a:p>
            <a:pPr>
              <a:buNone/>
            </a:pPr>
            <a:r>
              <a:rPr lang="en-GB" dirty="0" smtClean="0"/>
              <a:t>Terms: </a:t>
            </a:r>
          </a:p>
          <a:p>
            <a:pPr lvl="1"/>
            <a:r>
              <a:rPr lang="en-GB" dirty="0" smtClean="0"/>
              <a:t>Shared care, collaborative care, coordinated care, seamless care, joined-up care, disease management, managed care, </a:t>
            </a:r>
            <a:r>
              <a:rPr lang="en-GB" dirty="0" err="1" smtClean="0"/>
              <a:t>transmural</a:t>
            </a:r>
            <a:r>
              <a:rPr lang="en-GB" dirty="0" smtClean="0"/>
              <a:t> care</a:t>
            </a:r>
          </a:p>
          <a:p>
            <a:pPr>
              <a:buNone/>
            </a:pPr>
            <a:r>
              <a:rPr lang="en-GB" dirty="0" smtClean="0"/>
              <a:t>Taxonomies, e.g.</a:t>
            </a:r>
          </a:p>
          <a:p>
            <a:pPr lvl="1"/>
            <a:r>
              <a:rPr lang="en-GB" dirty="0" smtClean="0"/>
              <a:t>Integration of services, settings, professions, types of care</a:t>
            </a:r>
          </a:p>
          <a:p>
            <a:pPr lvl="1"/>
            <a:r>
              <a:rPr lang="en-GB" dirty="0" smtClean="0"/>
              <a:t>Integrated organisations v integrated working v integrated care (= individual focused)</a:t>
            </a:r>
          </a:p>
          <a:p>
            <a:pPr lvl="1"/>
            <a:r>
              <a:rPr lang="en-GB" dirty="0" smtClean="0"/>
              <a:t>Structures, processes, cultures - social relationships, power resources</a:t>
            </a:r>
          </a:p>
          <a:p>
            <a:pPr lvl="1"/>
            <a:r>
              <a:rPr lang="en-GB" dirty="0" smtClean="0"/>
              <a:t>Vertical and horizontal integration in ‘the supply chain’</a:t>
            </a:r>
          </a:p>
          <a:p>
            <a:pPr lvl="1"/>
            <a:r>
              <a:rPr lang="en-GB" dirty="0" smtClean="0"/>
              <a:t>Patient-centred and (more radical) patient-centric focus v organisation/efficiency driven ... or both</a:t>
            </a:r>
          </a:p>
          <a:p>
            <a:pPr>
              <a:buNone/>
            </a:pPr>
            <a:r>
              <a:rPr lang="en-GB" dirty="0" smtClean="0"/>
              <a:t>Policy-oriented orthodoxy</a:t>
            </a:r>
          </a:p>
          <a:p>
            <a:pPr lvl="1"/>
            <a:r>
              <a:rPr lang="en-GB" dirty="0" smtClean="0"/>
              <a:t>Population ageing, longevity, incidence of chronic diseases &gt; sustainability (affordability)</a:t>
            </a:r>
          </a:p>
          <a:p>
            <a:pPr lvl="1"/>
            <a:r>
              <a:rPr lang="en-GB" dirty="0" smtClean="0"/>
              <a:t>Changing population expectations, of personalised support, flexibility, choice</a:t>
            </a:r>
          </a:p>
          <a:p>
            <a:pPr lvl="1"/>
            <a:r>
              <a:rPr lang="en-GB" dirty="0" smtClean="0"/>
              <a:t>From hospital episodic care to </a:t>
            </a:r>
            <a:r>
              <a:rPr lang="en-GB" b="1" i="1" dirty="0" smtClean="0"/>
              <a:t>care closer to home</a:t>
            </a:r>
          </a:p>
          <a:p>
            <a:pPr lvl="2"/>
            <a:endParaRPr lang="en-GB" dirty="0" smtClean="0"/>
          </a:p>
          <a:p>
            <a:pPr lvl="1"/>
            <a:r>
              <a:rPr lang="en-GB" dirty="0" smtClean="0"/>
              <a:t>offers the prospect of improving the patient /carer experience and outcomes (lower hospital admission/readmission rates) and efficiency saving. Within this, emphasis on a seamless service v duplication</a:t>
            </a:r>
          </a:p>
          <a:p>
            <a:endParaRPr lang="en-GB" dirty="0" smtClean="0"/>
          </a:p>
          <a:p>
            <a:pPr lvl="1"/>
            <a:r>
              <a:rPr lang="en-GB" dirty="0" smtClean="0"/>
              <a:t>Limited evidence base to date (</a:t>
            </a:r>
            <a:r>
              <a:rPr lang="en-GB" dirty="0" err="1" smtClean="0"/>
              <a:t>Petch</a:t>
            </a:r>
            <a:r>
              <a:rPr lang="en-GB" dirty="0" smtClean="0"/>
              <a:t> 2012, Curry and Ham 2010)</a:t>
            </a:r>
          </a:p>
          <a:p>
            <a:pPr lvl="1"/>
            <a:r>
              <a:rPr lang="en-GB" dirty="0" smtClean="0"/>
              <a:t>Meads (2012): social sciences have not been prominent in National Institute for Health Research (NHIR) integrated care research to date </a:t>
            </a:r>
          </a:p>
          <a:p>
            <a:pPr lvl="1"/>
            <a:endParaRPr lang="en-GB" dirty="0" smtClean="0"/>
          </a:p>
          <a:p>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2800" b="1" dirty="0" smtClean="0"/>
              <a:t>English health care national policy trajectory</a:t>
            </a:r>
            <a:endParaRPr lang="en-GB" sz="2800" b="1" dirty="0"/>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pPr marL="571500" indent="-457200"/>
            <a:r>
              <a:rPr lang="en-GB" dirty="0" smtClean="0"/>
              <a:t>H&amp;SC Bill limited on social care and (explicitly at least) integration</a:t>
            </a:r>
          </a:p>
          <a:p>
            <a:pPr marL="971550" lvl="1" indent="-457200"/>
            <a:r>
              <a:rPr lang="en-GB" dirty="0" smtClean="0"/>
              <a:t>‘Pause’ &gt; NHS Future Forum &gt; amendments, additional duties:</a:t>
            </a:r>
          </a:p>
          <a:p>
            <a:pPr marL="1371600" lvl="2" indent="-457200"/>
            <a:r>
              <a:rPr lang="en-GB" dirty="0" smtClean="0"/>
              <a:t>NHS England: to encourage CCGs to work with local authorities in arranging for provision of services</a:t>
            </a:r>
          </a:p>
          <a:p>
            <a:pPr marL="1371600" lvl="2" indent="-457200"/>
            <a:r>
              <a:rPr lang="en-GB" dirty="0" smtClean="0"/>
              <a:t>CCGs to promote integrated services for patients, within NHS and between health, social care and other local services</a:t>
            </a:r>
          </a:p>
          <a:p>
            <a:pPr marL="1371600" lvl="2" indent="-457200"/>
            <a:r>
              <a:rPr lang="en-GB" dirty="0" smtClean="0"/>
              <a:t>Monitor’s new duty to promote integration and determine the most appropriate trade-off between competition and integration </a:t>
            </a:r>
          </a:p>
          <a:p>
            <a:pPr marL="971550" lvl="1" indent="-457200"/>
            <a:r>
              <a:rPr lang="en-GB" dirty="0" smtClean="0"/>
              <a:t>Also Health &amp; Wellbeing Boards with duty to produce local Joint Strategic Needs Assessment and subsequent joint health &amp; wellbeing strategies </a:t>
            </a:r>
          </a:p>
          <a:p>
            <a:pPr marL="571500" indent="-457200"/>
            <a:r>
              <a:rPr lang="en-GB" dirty="0" smtClean="0"/>
              <a:t>NHS England:</a:t>
            </a:r>
          </a:p>
          <a:p>
            <a:pPr marL="971550" lvl="1" indent="-457200"/>
            <a:r>
              <a:rPr lang="en-GB" dirty="0" smtClean="0"/>
              <a:t>‘integration’ work stream</a:t>
            </a:r>
          </a:p>
          <a:p>
            <a:pPr marL="971550" lvl="1" indent="-457200"/>
            <a:r>
              <a:rPr lang="en-GB" dirty="0" smtClean="0"/>
              <a:t>a partnership with the Local Government Association ... and then other national bodies</a:t>
            </a:r>
          </a:p>
          <a:p>
            <a:pPr marL="971550" lvl="1" indent="-457200"/>
            <a:r>
              <a:rPr lang="en-GB" i="1" dirty="0" smtClean="0"/>
              <a:t>National Voices </a:t>
            </a:r>
            <a:r>
              <a:rPr lang="en-GB" dirty="0" smtClean="0"/>
              <a:t>– national coalition of health and social care charities in England – to co-produce a new definition of integrated care in the form of a narrative (which the H&amp;SC Bill lacked) </a:t>
            </a:r>
          </a:p>
          <a:p>
            <a:pPr marL="971550" lvl="1" indent="-457200">
              <a:buNone/>
            </a:pPr>
            <a:endParaRPr lang="en-GB" dirty="0" smtClean="0"/>
          </a:p>
          <a:p>
            <a:pPr marL="971550" lvl="1" indent="-457200"/>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GB" dirty="0"/>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a:buNone/>
            </a:pPr>
            <a:r>
              <a:rPr lang="en-GB" dirty="0" smtClean="0"/>
              <a:t>Norman Lamb, Health Minister, 14 May 2013, announced</a:t>
            </a:r>
          </a:p>
          <a:p>
            <a:pPr lvl="2"/>
            <a:endParaRPr lang="en-GB" dirty="0" smtClean="0"/>
          </a:p>
          <a:p>
            <a:pPr lvl="2"/>
            <a:r>
              <a:rPr lang="en-GB" dirty="0" smtClean="0"/>
              <a:t>UK government intent for health and social care to be fully integrated by 2018. </a:t>
            </a:r>
          </a:p>
          <a:p>
            <a:pPr lvl="2"/>
            <a:r>
              <a:rPr lang="en-GB" dirty="0" smtClean="0"/>
              <a:t>Kick started by 10 pioneer areas around the country – in practice, 14 selected from 115 applications</a:t>
            </a:r>
          </a:p>
          <a:p>
            <a:pPr lvl="2"/>
            <a:r>
              <a:rPr lang="en-GB" dirty="0" smtClean="0"/>
              <a:t>A set of commitments signed by 12 national organisations which it hopes will ensure its vision is delivered across the NHS and LAs </a:t>
            </a:r>
          </a:p>
          <a:p>
            <a:pPr lvl="2"/>
            <a:r>
              <a:rPr lang="en-GB" dirty="0" smtClean="0"/>
              <a:t>Supported by first concrete definition of integrated care and introduction of new ways to measure patients’ experience </a:t>
            </a:r>
          </a:p>
          <a:p>
            <a:pPr lvl="4"/>
            <a:r>
              <a:rPr lang="en-GB" i="1" dirty="0" smtClean="0"/>
              <a:t>I can plan my care with people who work together to understand me and my carer(s), allow me control and bring together services to achieve important outcomes for me </a:t>
            </a:r>
          </a:p>
          <a:p>
            <a:pPr lvl="3"/>
            <a:r>
              <a:rPr lang="en-GB" dirty="0" smtClean="0"/>
              <a:t>And where being in control translates as people controlling a personal budget – which has existed in social care and was piloted in healthcare in 2013 for roll-out in 2014 (Redding 2013)</a:t>
            </a:r>
          </a:p>
          <a:p>
            <a:pPr lvl="1"/>
            <a:r>
              <a:rPr lang="en-GB" dirty="0" smtClean="0"/>
              <a:t>NB</a:t>
            </a:r>
          </a:p>
          <a:p>
            <a:pPr lvl="2"/>
            <a:r>
              <a:rPr lang="en-GB" dirty="0" smtClean="0"/>
              <a:t>Labour Party, launched its own integrated care policy in January, proposed to merge budgets for health and social care and mental health services in England (G </a:t>
            </a:r>
            <a:r>
              <a:rPr lang="en-GB" dirty="0" err="1" smtClean="0"/>
              <a:t>Iacobucci</a:t>
            </a:r>
            <a:r>
              <a:rPr lang="en-GB" dirty="0" smtClean="0"/>
              <a:t>, BMJ, 2013) </a:t>
            </a:r>
          </a:p>
          <a:p>
            <a:pPr lvl="2">
              <a:buNone/>
            </a:pPr>
            <a:endParaRPr lang="en-GB" dirty="0" smtClean="0"/>
          </a:p>
          <a:p>
            <a:pPr lvl="2"/>
            <a:r>
              <a:rPr lang="en-GB" dirty="0" smtClean="0"/>
              <a:t>Policy Exchange (Featherstone, 2012) </a:t>
            </a:r>
            <a:r>
              <a:rPr lang="en-GB" i="1" dirty="0" smtClean="0"/>
              <a:t>All Together Now, Competitive Integration in the NHS</a:t>
            </a:r>
            <a:r>
              <a:rPr lang="en-GB" dirty="0" smtClean="0"/>
              <a:t> – pioneer proposals </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GB" sz="2800" b="1" dirty="0" smtClean="0"/>
              <a:t>Barriers to integration   </a:t>
            </a:r>
            <a:endParaRPr lang="en-GB" sz="2800" b="1" dirty="0"/>
          </a:p>
        </p:txBody>
      </p:sp>
      <p:sp>
        <p:nvSpPr>
          <p:cNvPr id="3" name="Content Placeholder 2"/>
          <p:cNvSpPr>
            <a:spLocks noGrp="1"/>
          </p:cNvSpPr>
          <p:nvPr>
            <p:ph idx="1"/>
          </p:nvPr>
        </p:nvSpPr>
        <p:spPr>
          <a:xfrm>
            <a:off x="457200" y="980728"/>
            <a:ext cx="8229600" cy="5616624"/>
          </a:xfrm>
        </p:spPr>
        <p:txBody>
          <a:bodyPr>
            <a:normAutofit fontScale="55000" lnSpcReduction="20000"/>
          </a:bodyPr>
          <a:lstStyle/>
          <a:p>
            <a:pPr>
              <a:buNone/>
            </a:pPr>
            <a:r>
              <a:rPr lang="en-GB" b="1" dirty="0" smtClean="0"/>
              <a:t>H&amp;SC Act</a:t>
            </a:r>
          </a:p>
          <a:p>
            <a:pPr lvl="1"/>
            <a:r>
              <a:rPr lang="en-GB" dirty="0" smtClean="0"/>
              <a:t>Duties to integrate &amp; competition rules (s75 Regulations)</a:t>
            </a:r>
          </a:p>
          <a:p>
            <a:pPr lvl="1"/>
            <a:endParaRPr lang="en-GB" dirty="0" smtClean="0"/>
          </a:p>
          <a:p>
            <a:pPr lvl="2"/>
            <a:r>
              <a:rPr lang="en-GB" i="1" dirty="0" smtClean="0"/>
              <a:t>Local partners could find themselves simultaneously castigated for not promoting integration enough, criticised by Monitor for promoting it too much, and hauled in front of competition authorities by disgruntled private providers </a:t>
            </a:r>
            <a:r>
              <a:rPr lang="en-GB" dirty="0" smtClean="0"/>
              <a:t>(Hudson 2012) </a:t>
            </a:r>
          </a:p>
          <a:p>
            <a:pPr lvl="2"/>
            <a:r>
              <a:rPr lang="en-GB" dirty="0" smtClean="0"/>
              <a:t>D Nicholson, outgoing head of NHS England: lawyers battling over the details of competition law and procurement on a ‘scale and nature’ never anticipated </a:t>
            </a:r>
          </a:p>
          <a:p>
            <a:pPr lvl="2"/>
            <a:endParaRPr lang="en-GB" dirty="0" smtClean="0"/>
          </a:p>
          <a:p>
            <a:pPr lvl="1"/>
            <a:r>
              <a:rPr lang="en-GB" dirty="0" smtClean="0"/>
              <a:t>PCT abolition:  destabilised Torbay Care Trust (an IC ‘beacon’) ... But Torbay  &amp; South Devon now a pioneer!</a:t>
            </a:r>
          </a:p>
          <a:p>
            <a:pPr lvl="1"/>
            <a:r>
              <a:rPr lang="en-GB" dirty="0" smtClean="0"/>
              <a:t>Potential of Health &amp; Wellbeing Boards?</a:t>
            </a:r>
          </a:p>
          <a:p>
            <a:pPr lvl="2">
              <a:buNone/>
            </a:pPr>
            <a:r>
              <a:rPr lang="en-GB" dirty="0" smtClean="0"/>
              <a:t>purpose ‘to bring together those involved across the NHS, public health, adult social care and children’s services, as well as elected representatives and representatives from </a:t>
            </a:r>
            <a:r>
              <a:rPr lang="en-GB" dirty="0" err="1" smtClean="0"/>
              <a:t>HealthWatch</a:t>
            </a:r>
            <a:r>
              <a:rPr lang="en-GB" dirty="0" smtClean="0"/>
              <a:t> to jointly plan how can best meet local health and social care needs’ (</a:t>
            </a:r>
            <a:r>
              <a:rPr lang="en-GB" dirty="0" err="1" smtClean="0"/>
              <a:t>Humprhies</a:t>
            </a:r>
            <a:r>
              <a:rPr lang="en-GB" dirty="0" smtClean="0"/>
              <a:t> 2013) ... Worker reps?</a:t>
            </a:r>
          </a:p>
          <a:p>
            <a:pPr>
              <a:buNone/>
            </a:pPr>
            <a:r>
              <a:rPr lang="en-GB" b="1" dirty="0" smtClean="0"/>
              <a:t>Funding</a:t>
            </a:r>
          </a:p>
          <a:p>
            <a:pPr lvl="1"/>
            <a:r>
              <a:rPr lang="en-GB" dirty="0" smtClean="0"/>
              <a:t>NHS austerity and 28% cut in local government grants, to 2016</a:t>
            </a:r>
          </a:p>
          <a:p>
            <a:pPr lvl="1"/>
            <a:r>
              <a:rPr lang="en-GB" dirty="0" smtClean="0"/>
              <a:t>The position of social care is weakened, and cuts to local authority budgets may make them receptive to outsourcing options and transfer of staff responsibilities  (Hudson 2012)</a:t>
            </a:r>
          </a:p>
          <a:p>
            <a:pPr lvl="1"/>
            <a:r>
              <a:rPr lang="en-GB" dirty="0" smtClean="0"/>
              <a:t>A £3.8bn pooled budget for health and social care services, to be shared by NHS and local authorities, was introduced in last Spending Review – but is coming from the existing NHS budget (Staff Side Evidence NHSPBR 2014/15) </a:t>
            </a:r>
          </a:p>
          <a:p>
            <a:pPr lvl="1">
              <a:buNone/>
            </a:pPr>
            <a:endParaRPr lang="en-GB" dirty="0" smtClean="0"/>
          </a:p>
          <a:p>
            <a:pPr>
              <a:buNone/>
            </a:pPr>
            <a:r>
              <a:rPr lang="en-GB" dirty="0" smtClean="0"/>
              <a:t>....  austerity as the force propelling/compelling ‘integration’? </a:t>
            </a:r>
          </a:p>
          <a:p>
            <a:pPr lvl="1"/>
            <a:endParaRPr lang="en-GB" dirty="0" smtClean="0"/>
          </a:p>
          <a:p>
            <a:pPr lvl="1"/>
            <a:endParaRPr lang="en-GB" dirty="0" smtClean="0"/>
          </a:p>
          <a:p>
            <a:pPr lvl="1"/>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endParaRPr lang="en-GB"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pPr>
              <a:buNone/>
            </a:pPr>
            <a:r>
              <a:rPr lang="en-GB" dirty="0" smtClean="0"/>
              <a:t>Hudson (2012) emerging possibilities </a:t>
            </a:r>
          </a:p>
          <a:p>
            <a:endParaRPr lang="en-GB" dirty="0" smtClean="0"/>
          </a:p>
          <a:p>
            <a:r>
              <a:rPr lang="en-GB" dirty="0" smtClean="0"/>
              <a:t>CCG- led:</a:t>
            </a:r>
          </a:p>
          <a:p>
            <a:pPr lvl="1"/>
            <a:r>
              <a:rPr lang="en-GB" i="1" dirty="0" smtClean="0"/>
              <a:t>care pathways </a:t>
            </a:r>
            <a:r>
              <a:rPr lang="en-GB" dirty="0" smtClean="0"/>
              <a:t>commissioning </a:t>
            </a:r>
          </a:p>
          <a:p>
            <a:pPr lvl="1"/>
            <a:r>
              <a:rPr lang="en-GB" dirty="0" smtClean="0"/>
              <a:t>Localised commissioning, commissioner (&amp; CSU) orientations</a:t>
            </a:r>
          </a:p>
          <a:p>
            <a:pPr lvl="1"/>
            <a:r>
              <a:rPr lang="en-GB" dirty="0" smtClean="0"/>
              <a:t>possibly realising the potential of HWBs</a:t>
            </a:r>
          </a:p>
          <a:p>
            <a:pPr lvl="1"/>
            <a:r>
              <a:rPr lang="en-GB" dirty="0" smtClean="0"/>
              <a:t>Union and community campaigns </a:t>
            </a:r>
          </a:p>
          <a:p>
            <a:r>
              <a:rPr lang="en-GB" dirty="0" smtClean="0"/>
              <a:t>Provider-led  ... most obviously foundation trust led, vertical integration:</a:t>
            </a:r>
          </a:p>
          <a:p>
            <a:pPr lvl="2"/>
            <a:r>
              <a:rPr lang="en-GB" dirty="0" smtClean="0"/>
              <a:t>Wye Valley Trust = the first NHS body to provide acute care, community and adult social care services. </a:t>
            </a:r>
          </a:p>
          <a:p>
            <a:pPr lvl="2"/>
            <a:r>
              <a:rPr lang="en-GB" dirty="0" smtClean="0"/>
              <a:t>The potential addition of primary care services ‘would give foundation trusts the full integration package’ ... which ‘offers the prospect of a shift towards insurance-based healthcare along the lines of the ‘delivery system’ HMO in the USA’ </a:t>
            </a:r>
          </a:p>
          <a:p>
            <a:pPr lvl="1"/>
            <a:endParaRPr lang="en-GB" dirty="0" smtClean="0"/>
          </a:p>
          <a:p>
            <a:pPr>
              <a:buNone/>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2800" b="1" dirty="0" smtClean="0"/>
              <a:t>What about the workforce?</a:t>
            </a:r>
            <a:endParaRPr lang="en-GB" sz="2800" b="1" dirty="0"/>
          </a:p>
        </p:txBody>
      </p:sp>
      <p:sp>
        <p:nvSpPr>
          <p:cNvPr id="3" name="Content Placeholder 2"/>
          <p:cNvSpPr>
            <a:spLocks noGrp="1"/>
          </p:cNvSpPr>
          <p:nvPr>
            <p:ph idx="1"/>
          </p:nvPr>
        </p:nvSpPr>
        <p:spPr>
          <a:xfrm>
            <a:off x="457200" y="1196752"/>
            <a:ext cx="8229600" cy="5544616"/>
          </a:xfrm>
        </p:spPr>
        <p:txBody>
          <a:bodyPr>
            <a:normAutofit fontScale="62500" lnSpcReduction="20000"/>
          </a:bodyPr>
          <a:lstStyle/>
          <a:p>
            <a:pPr marL="514350" indent="-514350">
              <a:buNone/>
            </a:pPr>
            <a:r>
              <a:rPr lang="en-GB" dirty="0" smtClean="0"/>
              <a:t>c. 250,000 in NHS community services 2009</a:t>
            </a:r>
          </a:p>
          <a:p>
            <a:pPr marL="914400" lvl="1" indent="-514350"/>
            <a:r>
              <a:rPr lang="en-GB" dirty="0" smtClean="0"/>
              <a:t>Qualified nurses, health visitors, therapists </a:t>
            </a:r>
          </a:p>
          <a:p>
            <a:pPr marL="514350" indent="-514350">
              <a:buNone/>
            </a:pPr>
            <a:r>
              <a:rPr lang="en-GB" dirty="0" smtClean="0"/>
              <a:t>RCN (2012, 2013b)</a:t>
            </a:r>
          </a:p>
          <a:p>
            <a:pPr marL="514350" indent="-514350"/>
            <a:r>
              <a:rPr lang="en-GB" dirty="0" smtClean="0"/>
              <a:t>‘Community nursing is a workforce stretched to breaking point’ </a:t>
            </a:r>
          </a:p>
          <a:p>
            <a:pPr marL="914400" lvl="1" indent="-514350"/>
            <a:r>
              <a:rPr lang="en-GB" dirty="0" smtClean="0"/>
              <a:t>2001-09 overall </a:t>
            </a:r>
            <a:r>
              <a:rPr lang="en-GB" dirty="0" smtClean="0"/>
              <a:t>rise </a:t>
            </a:r>
            <a:r>
              <a:rPr lang="en-GB" dirty="0" smtClean="0"/>
              <a:t>in community nursing staffing levels, but skill mix dilution: district nurses a declining proportion, 1</a:t>
            </a:r>
            <a:r>
              <a:rPr lang="en-GB" baseline="30000" dirty="0" smtClean="0"/>
              <a:t>st</a:t>
            </a:r>
            <a:r>
              <a:rPr lang="en-GB" dirty="0" smtClean="0"/>
              <a:t> level registered nurse roles a rising proportion </a:t>
            </a:r>
          </a:p>
          <a:p>
            <a:pPr marL="914400" lvl="1" indent="-514350"/>
            <a:r>
              <a:rPr lang="en-GB" dirty="0" smtClean="0"/>
              <a:t>From 2010, overall numbers began to decline, while ‘acute to community’ shift in patient care, and local authority social care staffing cuts &gt; caseloads up, time with patients down</a:t>
            </a:r>
          </a:p>
          <a:p>
            <a:pPr marL="914400" lvl="1" indent="-514350"/>
            <a:r>
              <a:rPr lang="en-GB" dirty="0" smtClean="0"/>
              <a:t>Relatively high average age of community nursing workforce – ‘replacement’ and expansion need. How will this be met?</a:t>
            </a:r>
          </a:p>
          <a:p>
            <a:pPr marL="1314450" lvl="2" indent="-514350"/>
            <a:r>
              <a:rPr lang="en-GB" dirty="0" smtClean="0"/>
              <a:t>Investment in training</a:t>
            </a:r>
          </a:p>
          <a:p>
            <a:pPr marL="1314450" lvl="2" indent="-514350"/>
            <a:r>
              <a:rPr lang="en-GB" dirty="0" smtClean="0"/>
              <a:t>Redeployment from acute care, and hospitals’ large workplaces</a:t>
            </a:r>
          </a:p>
          <a:p>
            <a:pPr marL="1314450" lvl="2" indent="-514350"/>
            <a:r>
              <a:rPr lang="en-GB" dirty="0" smtClean="0"/>
              <a:t>International recruitment </a:t>
            </a:r>
          </a:p>
          <a:p>
            <a:pPr marL="914400" lvl="1" indent="-514350">
              <a:buNone/>
            </a:pPr>
            <a:r>
              <a:rPr lang="en-GB" dirty="0" smtClean="0"/>
              <a:t>Or reconfiguration (integrated health &amp; social care) skills mix, patient &amp; carer &amp; volunteer contribution?</a:t>
            </a:r>
          </a:p>
          <a:p>
            <a:pPr marL="514350" indent="-514350"/>
            <a:r>
              <a:rPr lang="en-GB" dirty="0" smtClean="0"/>
              <a:t>Dearth of workforce information for planning: causes include transfer of many community services to non-NHS providers under TCS agenda </a:t>
            </a:r>
          </a:p>
          <a:p>
            <a:pPr marL="514350" indent="-514350"/>
            <a:r>
              <a:rPr lang="en-GB" dirty="0" smtClean="0"/>
              <a:t>HSCIC innovation of </a:t>
            </a:r>
            <a:r>
              <a:rPr lang="en-GB" i="1" dirty="0" smtClean="0"/>
              <a:t>Continuing Healthcare Statistics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2800" b="1" dirty="0" smtClean="0"/>
              <a:t>Transforming Community Services </a:t>
            </a:r>
            <a:endParaRPr lang="en-GB" sz="2800" b="1" dirty="0"/>
          </a:p>
        </p:txBody>
      </p:sp>
      <p:sp>
        <p:nvSpPr>
          <p:cNvPr id="3" name="Content Placeholder 2"/>
          <p:cNvSpPr>
            <a:spLocks noGrp="1"/>
          </p:cNvSpPr>
          <p:nvPr>
            <p:ph idx="1"/>
          </p:nvPr>
        </p:nvSpPr>
        <p:spPr>
          <a:xfrm>
            <a:off x="457200" y="1196752"/>
            <a:ext cx="8229600" cy="5472608"/>
          </a:xfrm>
        </p:spPr>
        <p:txBody>
          <a:bodyPr>
            <a:normAutofit fontScale="62500" lnSpcReduction="20000"/>
          </a:bodyPr>
          <a:lstStyle/>
          <a:p>
            <a:pPr marL="514350" indent="-514350"/>
            <a:r>
              <a:rPr lang="en-GB" dirty="0" smtClean="0"/>
              <a:t>NHS outsourcing over decades and successive governments have championed Third Sector involvement in public service delivery </a:t>
            </a:r>
          </a:p>
          <a:p>
            <a:pPr marL="514350" indent="-514350"/>
            <a:r>
              <a:rPr lang="en-GB" b="1" dirty="0" smtClean="0"/>
              <a:t>Right to Request </a:t>
            </a:r>
            <a:r>
              <a:rPr lang="en-GB" dirty="0" smtClean="0"/>
              <a:t>scheme in community health from 2008 ‘a radical development’ because sought to encourage </a:t>
            </a:r>
            <a:r>
              <a:rPr lang="en-GB" i="1" dirty="0" smtClean="0"/>
              <a:t>clinical staff </a:t>
            </a:r>
            <a:r>
              <a:rPr lang="en-GB" dirty="0" smtClean="0"/>
              <a:t>to transfer from public ownership – to ‘spin out’ into social enterprise (Millar et al. 2012)</a:t>
            </a:r>
          </a:p>
          <a:p>
            <a:pPr marL="514350" indent="-514350"/>
            <a:r>
              <a:rPr lang="en-GB" dirty="0" smtClean="0"/>
              <a:t>Encouragement v compulsion</a:t>
            </a:r>
          </a:p>
          <a:p>
            <a:pPr marL="1314450" lvl="2" indent="-514350"/>
            <a:r>
              <a:rPr lang="en-GB" dirty="0" smtClean="0"/>
              <a:t>DH staff guide – a context for innovation, v direction</a:t>
            </a:r>
          </a:p>
          <a:p>
            <a:pPr marL="1314450" lvl="2" indent="-514350"/>
            <a:r>
              <a:rPr lang="en-GB" dirty="0" smtClean="0"/>
              <a:t>First contract – 3-5 years – guaranteed</a:t>
            </a:r>
          </a:p>
          <a:p>
            <a:pPr marL="1314450" lvl="2" indent="-514350"/>
            <a:r>
              <a:rPr lang="en-GB" dirty="0" smtClean="0"/>
              <a:t>Staff could maintain NHS pension </a:t>
            </a:r>
          </a:p>
          <a:p>
            <a:pPr marL="514350" indent="-514350">
              <a:buNone/>
            </a:pPr>
            <a:r>
              <a:rPr lang="en-GB" dirty="0" smtClean="0"/>
              <a:t>	diluting organised resistance – although </a:t>
            </a:r>
            <a:r>
              <a:rPr lang="en-GB" i="1" dirty="0" smtClean="0"/>
              <a:t>Necessity not Nicety </a:t>
            </a:r>
            <a:r>
              <a:rPr lang="en-GB" dirty="0" smtClean="0"/>
              <a:t>from 2009 and from 2010 austerity and </a:t>
            </a:r>
            <a:r>
              <a:rPr lang="en-GB" dirty="0" err="1" smtClean="0"/>
              <a:t>Lansley</a:t>
            </a:r>
            <a:r>
              <a:rPr lang="en-GB" dirty="0" smtClean="0"/>
              <a:t> reforms completing the TCS agenda</a:t>
            </a:r>
          </a:p>
          <a:p>
            <a:pPr marL="514350" indent="-514350"/>
            <a:r>
              <a:rPr lang="en-GB" dirty="0" smtClean="0"/>
              <a:t>PCTs required to divest themselves of direct community service provision. </a:t>
            </a:r>
          </a:p>
          <a:p>
            <a:pPr marL="1314450" lvl="2" indent="-514350"/>
            <a:r>
              <a:rPr lang="en-GB" dirty="0" smtClean="0"/>
              <a:t>3 most popular of 10 options = integration with an existing NHS Trust, formation of a new Community Foundation Trust, formation of a new social enterprise organisation </a:t>
            </a:r>
          </a:p>
          <a:p>
            <a:pPr marL="514350" indent="-514350"/>
            <a:r>
              <a:rPr lang="en-GB" dirty="0" smtClean="0"/>
              <a:t>DH 2010 estimated 60 social enterprises launched in 3 waves. Millar et al. found 10 had dropped out by beginning of 2011; 38 of the remaining 50 launched at end 2011. Uneven geographical spread: 11 in South West, none in North East </a:t>
            </a:r>
          </a:p>
          <a:p>
            <a:pPr marL="514350" indent="-514350"/>
            <a:r>
              <a:rPr lang="en-GB" dirty="0" smtClean="0"/>
              <a:t>Delivering £886m of public services, or 12% of annual turnover of social enterprise sector in UK (Social Enterprise UK, 2013)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algn="l"/>
            <a:r>
              <a:rPr lang="en-GB" sz="2800" b="1" dirty="0" smtClean="0"/>
              <a:t>Clinicians in the driving seat?</a:t>
            </a:r>
            <a:endParaRPr lang="en-GB" sz="2800" b="1" dirty="0"/>
          </a:p>
        </p:txBody>
      </p:sp>
      <p:sp>
        <p:nvSpPr>
          <p:cNvPr id="3" name="Content Placeholder 2"/>
          <p:cNvSpPr>
            <a:spLocks noGrp="1"/>
          </p:cNvSpPr>
          <p:nvPr>
            <p:ph idx="1"/>
          </p:nvPr>
        </p:nvSpPr>
        <p:spPr>
          <a:xfrm>
            <a:off x="457200" y="836712"/>
            <a:ext cx="8229600" cy="5832648"/>
          </a:xfrm>
        </p:spPr>
        <p:txBody>
          <a:bodyPr>
            <a:normAutofit fontScale="55000" lnSpcReduction="20000"/>
          </a:bodyPr>
          <a:lstStyle/>
          <a:p>
            <a:r>
              <a:rPr lang="en-GB" dirty="0" smtClean="0"/>
              <a:t>Main wave of TCS ‘transactions’ completed by April 1 2011 and 3 year initial contract for provider</a:t>
            </a:r>
          </a:p>
          <a:p>
            <a:pPr lvl="1"/>
            <a:r>
              <a:rPr lang="en-GB" dirty="0" smtClean="0"/>
              <a:t>without competition</a:t>
            </a:r>
          </a:p>
          <a:p>
            <a:pPr lvl="1"/>
            <a:r>
              <a:rPr lang="en-GB" dirty="0" smtClean="0"/>
              <a:t>or competition among NHS bodies</a:t>
            </a:r>
          </a:p>
          <a:p>
            <a:pPr lvl="1"/>
            <a:r>
              <a:rPr lang="en-GB" dirty="0" smtClean="0"/>
              <a:t>Or open competition </a:t>
            </a:r>
          </a:p>
          <a:p>
            <a:r>
              <a:rPr lang="en-GB" dirty="0" smtClean="0"/>
              <a:t>Types of legal challenge (</a:t>
            </a:r>
            <a:r>
              <a:rPr lang="en-GB" dirty="0" err="1" smtClean="0"/>
              <a:t>McGough</a:t>
            </a:r>
            <a:r>
              <a:rPr lang="en-GB" dirty="0" smtClean="0"/>
              <a:t> 2013, HSJ) </a:t>
            </a:r>
          </a:p>
          <a:p>
            <a:pPr lvl="1"/>
            <a:r>
              <a:rPr lang="en-GB" dirty="0" smtClean="0"/>
              <a:t>to Cooperation &amp; Competition Panel over a change to an NHS provider only competition, Cambridgeshire </a:t>
            </a:r>
          </a:p>
          <a:p>
            <a:pPr lvl="1"/>
            <a:r>
              <a:rPr lang="en-GB" dirty="0" smtClean="0"/>
              <a:t>NHS Gloucestershire’s attempt to spin out provider arm into social enterprise &gt; judicial review &gt; new NHS trust</a:t>
            </a:r>
          </a:p>
          <a:p>
            <a:pPr lvl="1"/>
            <a:r>
              <a:rPr lang="en-GB" dirty="0" smtClean="0"/>
              <a:t>NHS Surrey tendered and awarded contract to Virgin Health. Actions threatened by bodies not selected by PCTs to take on TCS services </a:t>
            </a:r>
          </a:p>
          <a:p>
            <a:r>
              <a:rPr lang="en-GB" dirty="0" smtClean="0"/>
              <a:t>NHS Gloucestershire TCS process: 63 replies and over 24 organisations including NHS bodies, community interest companies, voluntary sector providers and private sector providers, formally confirmed interest</a:t>
            </a:r>
          </a:p>
          <a:p>
            <a:pPr lvl="2"/>
            <a:r>
              <a:rPr lang="en-GB" i="1" dirty="0" smtClean="0"/>
              <a:t>‘In effect, TCS created a new market of potential providers for community services. There is, therefore, the real prospect of competition for services when the original contracts expire. This prospect is potentially strengthened by the push to move services out of hospitals and into the community, and complicated by the potential role of some of these services in the moves towards greater integration’ </a:t>
            </a:r>
            <a:r>
              <a:rPr lang="en-GB" dirty="0" smtClean="0"/>
              <a:t>(Ibid) </a:t>
            </a:r>
          </a:p>
          <a:p>
            <a:r>
              <a:rPr lang="en-GB" dirty="0" smtClean="0"/>
              <a:t>CCG plans for community services ... v ... Q of whether legally obliged to advertise for expressions of interest for the future provision of these services. Section 75 Regulations: CCG could only look to make direct award of a new contract with no competition if for technical reasons there is only one supplier able to provide the services, or where there is extreme urgency. </a:t>
            </a:r>
          </a:p>
          <a:p>
            <a:pPr lvl="1"/>
            <a:endParaRPr lang="en-GB"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2800" b="1" dirty="0" smtClean="0"/>
              <a:t>Social enterprise </a:t>
            </a:r>
            <a:r>
              <a:rPr lang="en-GB" sz="2800" b="1" dirty="0" smtClean="0"/>
              <a:t>directions</a:t>
            </a:r>
            <a:endParaRPr lang="en-GB" sz="2800" b="1" dirty="0"/>
          </a:p>
        </p:txBody>
      </p:sp>
      <p:sp>
        <p:nvSpPr>
          <p:cNvPr id="3" name="Content Placeholder 2"/>
          <p:cNvSpPr>
            <a:spLocks noGrp="1"/>
          </p:cNvSpPr>
          <p:nvPr>
            <p:ph idx="1"/>
          </p:nvPr>
        </p:nvSpPr>
        <p:spPr>
          <a:xfrm>
            <a:off x="457200" y="836712"/>
            <a:ext cx="8229600" cy="5904656"/>
          </a:xfrm>
        </p:spPr>
        <p:txBody>
          <a:bodyPr>
            <a:normAutofit lnSpcReduction="10000"/>
          </a:bodyPr>
          <a:lstStyle/>
          <a:p>
            <a:r>
              <a:rPr lang="en-GB" sz="1600" dirty="0" smtClean="0"/>
              <a:t>SE = A </a:t>
            </a:r>
            <a:r>
              <a:rPr lang="en-GB" sz="1600" dirty="0" smtClean="0"/>
              <a:t>business model, surpluses reinvested in social objectives or to community benefit (DTI 2002)</a:t>
            </a:r>
          </a:p>
          <a:p>
            <a:pPr lvl="1"/>
            <a:r>
              <a:rPr lang="en-GB" sz="1600" dirty="0" smtClean="0"/>
              <a:t>Capacity for innovation: </a:t>
            </a:r>
          </a:p>
          <a:p>
            <a:pPr lvl="2"/>
            <a:r>
              <a:rPr lang="en-GB" sz="1200" dirty="0" smtClean="0"/>
              <a:t>responsiveness to service users, to competitor innovation?</a:t>
            </a:r>
          </a:p>
          <a:p>
            <a:pPr lvl="1"/>
            <a:r>
              <a:rPr lang="en-GB" sz="1600" dirty="0" smtClean="0"/>
              <a:t>Employee engagement (new governance and ownership arrangements): </a:t>
            </a:r>
          </a:p>
          <a:p>
            <a:pPr lvl="2"/>
            <a:r>
              <a:rPr lang="en-GB" sz="1200" smtClean="0"/>
              <a:t>In enterprise </a:t>
            </a:r>
            <a:r>
              <a:rPr lang="en-GB" sz="1200" dirty="0" smtClean="0"/>
              <a:t>direction, or towards acceptance of new working practices? </a:t>
            </a:r>
          </a:p>
          <a:p>
            <a:r>
              <a:rPr lang="en-GB" sz="1600" dirty="0" err="1" smtClean="0"/>
              <a:t>RtRs</a:t>
            </a:r>
            <a:r>
              <a:rPr lang="en-GB" sz="1600" dirty="0" smtClean="0"/>
              <a:t> in community health service 2010/11 management v staff led (Millar et al. 2012) </a:t>
            </a:r>
          </a:p>
          <a:p>
            <a:r>
              <a:rPr lang="en-GB" sz="1600" dirty="0" smtClean="0"/>
              <a:t>Community health NHS spin outs one main contract (PCT) dependence, reaching expiry, commissioning expertise/resourcing? (National Audit Office 2011) – </a:t>
            </a:r>
            <a:r>
              <a:rPr lang="en-GB" sz="1600" dirty="0" err="1" smtClean="0"/>
              <a:t>vis</a:t>
            </a:r>
            <a:r>
              <a:rPr lang="en-GB" sz="1600" dirty="0" smtClean="0"/>
              <a:t> a </a:t>
            </a:r>
            <a:r>
              <a:rPr lang="en-GB" sz="1600" dirty="0" err="1" smtClean="0"/>
              <a:t>vis</a:t>
            </a:r>
            <a:r>
              <a:rPr lang="en-GB" sz="1600" dirty="0" smtClean="0"/>
              <a:t> e.g. Serco, 1 of 4 ‘public service industry’ private corporations characterised by NAO (2013) as ‘too big to fail’ – quasi monopolies. Serco found to be failing to meet key targets in Suffolk community health services (BBC News 12 November 2013)</a:t>
            </a:r>
          </a:p>
          <a:p>
            <a:r>
              <a:rPr lang="en-GB" sz="1600" dirty="0" smtClean="0"/>
              <a:t>Access to finance for expansion – joint ventures v self direction (Social Enterprise UK 2013)</a:t>
            </a:r>
          </a:p>
          <a:p>
            <a:r>
              <a:rPr lang="en-GB" sz="1600" dirty="0" smtClean="0"/>
              <a:t>Involvement in health &amp; social care integration </a:t>
            </a:r>
          </a:p>
          <a:p>
            <a:pPr lvl="1"/>
            <a:r>
              <a:rPr lang="en-GB" sz="1600" dirty="0" smtClean="0"/>
              <a:t>A network of provider organisations – each resource constrained, to varying extents – and a network management structure </a:t>
            </a:r>
          </a:p>
          <a:p>
            <a:pPr lvl="1"/>
            <a:r>
              <a:rPr lang="en-GB" sz="1600" dirty="0" smtClean="0"/>
              <a:t>Job insecurity context for new work practices v staff anticipation of job quality (or quality of patient care) gain? </a:t>
            </a:r>
          </a:p>
          <a:p>
            <a:pPr lvl="1"/>
            <a:r>
              <a:rPr lang="en-GB" sz="1600" dirty="0" smtClean="0"/>
              <a:t>In UWE research (Lopes, Moore, </a:t>
            </a:r>
            <a:r>
              <a:rPr lang="en-GB" sz="1600" dirty="0" err="1" smtClean="0"/>
              <a:t>Tailby</a:t>
            </a:r>
            <a:r>
              <a:rPr lang="en-GB" sz="1600" dirty="0" smtClean="0"/>
              <a:t>) co-location of  health care professionals with local authority social care professionals (locality teams) for co-delivery of care close to home/in the home. ‘Multi-skilling’ for a ‘seamless service’ not duplication. Single point of patient access (call centre) and centralised triage. Proposed weekend working for healthcare staff: the logic of shifting care from acute care settings to the community and of what competitor corporations have been able to require of staff. </a:t>
            </a:r>
            <a:endParaRPr lang="en-GB"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a:bodyPr>
          <a:lstStyle/>
          <a:p>
            <a:pPr algn="l"/>
            <a:r>
              <a:rPr lang="en-GB" sz="2000" b="1" dirty="0" smtClean="0"/>
              <a:t>References</a:t>
            </a:r>
            <a:endParaRPr lang="en-GB" sz="2000" b="1" dirty="0"/>
          </a:p>
        </p:txBody>
      </p:sp>
      <p:sp>
        <p:nvSpPr>
          <p:cNvPr id="3" name="Content Placeholder 2"/>
          <p:cNvSpPr>
            <a:spLocks noGrp="1"/>
          </p:cNvSpPr>
          <p:nvPr>
            <p:ph idx="1"/>
          </p:nvPr>
        </p:nvSpPr>
        <p:spPr>
          <a:xfrm>
            <a:off x="467544" y="764704"/>
            <a:ext cx="8229600" cy="5721499"/>
          </a:xfrm>
        </p:spPr>
        <p:txBody>
          <a:bodyPr>
            <a:normAutofit fontScale="92500" lnSpcReduction="10000"/>
          </a:bodyPr>
          <a:lstStyle/>
          <a:p>
            <a:pPr>
              <a:buNone/>
            </a:pPr>
            <a:r>
              <a:rPr lang="en-GB" sz="1400" dirty="0" smtClean="0"/>
              <a:t>Bach, S and Kessler, I (2012) The Modernisation of the Public Services and Employee Relations. Targeted Change, Palgrave Macmillan </a:t>
            </a:r>
          </a:p>
          <a:p>
            <a:pPr>
              <a:buNone/>
            </a:pPr>
            <a:r>
              <a:rPr lang="en-GB" sz="1400" dirty="0" err="1" smtClean="0"/>
              <a:t>Enthoven</a:t>
            </a:r>
            <a:r>
              <a:rPr lang="en-GB" sz="1400" dirty="0" smtClean="0"/>
              <a:t>, A. (1985) Reflections on the management of the National Health Service. An American looks at incentives to efficiency in health services management in the UK. The Nuffield Provincial Hospitals Trust. </a:t>
            </a:r>
          </a:p>
          <a:p>
            <a:pPr>
              <a:buNone/>
            </a:pPr>
            <a:r>
              <a:rPr lang="en-GB" sz="1400" dirty="0" err="1" smtClean="0"/>
              <a:t>Enthoven</a:t>
            </a:r>
            <a:r>
              <a:rPr lang="en-GB" sz="1400" dirty="0" smtClean="0"/>
              <a:t>, A. (2002) Introducing Market Forces into Health Care: A Tale of Two Countries. The Nuffield Trust </a:t>
            </a:r>
          </a:p>
          <a:p>
            <a:pPr>
              <a:buNone/>
            </a:pPr>
            <a:r>
              <a:rPr lang="en-GB" sz="1400" dirty="0" err="1" smtClean="0"/>
              <a:t>Enthoven</a:t>
            </a:r>
            <a:r>
              <a:rPr lang="en-GB" sz="1400" dirty="0" smtClean="0"/>
              <a:t>, A. and </a:t>
            </a:r>
            <a:r>
              <a:rPr lang="en-GB" sz="1400" dirty="0" err="1" smtClean="0"/>
              <a:t>Tollen</a:t>
            </a:r>
            <a:r>
              <a:rPr lang="en-GB" sz="1400" dirty="0" smtClean="0"/>
              <a:t> LA (2005) Competition in Health Care: It Takes Systems to Pursue Quality and Efficiency. Health Affairs, 7 September </a:t>
            </a:r>
          </a:p>
          <a:p>
            <a:pPr>
              <a:buNone/>
            </a:pPr>
            <a:r>
              <a:rPr lang="en-GB" sz="1400" dirty="0" smtClean="0"/>
              <a:t>Fairfield et al. (1997) Managed Care: origins, principles and evolution. British Medical Journal, 314:1823 (21 June)</a:t>
            </a:r>
          </a:p>
          <a:p>
            <a:pPr>
              <a:buNone/>
            </a:pPr>
            <a:r>
              <a:rPr lang="en-GB" sz="1400" dirty="0" smtClean="0"/>
              <a:t>Featherstone, H (2012) All Together Now. Competitive Integration in the NHS. Policy Exchange. </a:t>
            </a:r>
          </a:p>
          <a:p>
            <a:pPr>
              <a:buNone/>
            </a:pPr>
            <a:r>
              <a:rPr lang="en-GB" sz="1400" dirty="0" smtClean="0"/>
              <a:t>Ham, C. (2008) Competition and Integration in the English National Health Service, British Medical Journal, 336</a:t>
            </a:r>
          </a:p>
          <a:p>
            <a:pPr>
              <a:buNone/>
            </a:pPr>
            <a:r>
              <a:rPr lang="en-GB" sz="1400" dirty="0" smtClean="0"/>
              <a:t>Hudson, B. (2012) Twenty years of health and social care joint working. A journey from Doctor </a:t>
            </a:r>
            <a:r>
              <a:rPr lang="en-GB" sz="1400" dirty="0" err="1" smtClean="0"/>
              <a:t>Pangloss</a:t>
            </a:r>
            <a:r>
              <a:rPr lang="en-GB" sz="1400" dirty="0" smtClean="0"/>
              <a:t> to Private Frazer? Journal of Integrated Care, 20:2, 115-124</a:t>
            </a:r>
          </a:p>
          <a:p>
            <a:pPr>
              <a:buNone/>
            </a:pPr>
            <a:r>
              <a:rPr lang="en-GB" sz="1400" dirty="0" smtClean="0"/>
              <a:t>Humphries, R. (2013) Health and wellbeing boards: policy and prospects. Journal of Integrated Care, 21:1, 6-12</a:t>
            </a:r>
          </a:p>
          <a:p>
            <a:pPr>
              <a:buNone/>
            </a:pPr>
            <a:r>
              <a:rPr lang="en-GB" sz="1400" dirty="0" err="1" smtClean="0"/>
              <a:t>Iglehart</a:t>
            </a:r>
            <a:r>
              <a:rPr lang="en-GB" sz="1400" dirty="0" smtClean="0"/>
              <a:t>, John K. (1999) The American Health Care System: Expenditures, New England Journal of Medicine, 340:1, 70-77</a:t>
            </a:r>
          </a:p>
          <a:p>
            <a:pPr>
              <a:buNone/>
            </a:pPr>
            <a:r>
              <a:rPr lang="en-GB" sz="1400" dirty="0" smtClean="0"/>
              <a:t>Julius, D (2008) Public Service Industry Review. London, BERR</a:t>
            </a:r>
          </a:p>
          <a:p>
            <a:pPr>
              <a:buNone/>
            </a:pPr>
            <a:r>
              <a:rPr lang="en-GB" sz="1400" dirty="0" smtClean="0"/>
              <a:t>Leys, C. and Player, S. (2011) The Plot Against the NHS. Merlin Press </a:t>
            </a:r>
          </a:p>
          <a:p>
            <a:pPr>
              <a:buNone/>
            </a:pPr>
            <a:r>
              <a:rPr lang="en-GB" sz="1400" dirty="0" smtClean="0"/>
              <a:t>Meads, G. (2012) The capacity of health services research to support integrated care in England, Journal of Integrated Care, 20:5, 270-283</a:t>
            </a:r>
          </a:p>
          <a:p>
            <a:pPr>
              <a:buNone/>
            </a:pPr>
            <a:r>
              <a:rPr lang="en-GB" sz="1400" dirty="0" err="1" smtClean="0"/>
              <a:t>McGough</a:t>
            </a:r>
            <a:r>
              <a:rPr lang="en-GB" sz="1400" dirty="0" smtClean="0"/>
              <a:t>, R. (2013) Community services: challenges in retendering and renewal. Health Service Journal, 23 July</a:t>
            </a:r>
          </a:p>
          <a:p>
            <a:pPr>
              <a:buNone/>
            </a:pPr>
            <a:r>
              <a:rPr lang="en-GB" sz="1400" dirty="0" smtClean="0"/>
              <a:t>Millar, R, Millar R and Hall, K (2012) New development: Spin outs and social enterprise: the Right to Request programme in the English NHS, Public Money and Management, 32:3, 233-236</a:t>
            </a:r>
          </a:p>
          <a:p>
            <a:pPr>
              <a:buNone/>
            </a:pPr>
            <a:r>
              <a:rPr lang="en-GB" sz="1400" dirty="0" smtClean="0"/>
              <a:t>NHS England (2013) NHS Call to Action </a:t>
            </a:r>
          </a:p>
          <a:p>
            <a:pPr>
              <a:buNone/>
            </a:pPr>
            <a:r>
              <a:rPr lang="en-GB" sz="1400" dirty="0" smtClean="0"/>
              <a:t>ONS Statistical Bulletin. Public Sector Employment, Q3. 18 December 2013</a:t>
            </a:r>
          </a:p>
          <a:p>
            <a:pPr>
              <a:buNone/>
            </a:pPr>
            <a:r>
              <a:rPr lang="en-GB" sz="1400" dirty="0" err="1" smtClean="0"/>
              <a:t>Petch</a:t>
            </a:r>
            <a:r>
              <a:rPr lang="en-GB" sz="1400" dirty="0" smtClean="0"/>
              <a:t>, A. (2012) Tectonic plates: aligning evidence, policy and practice in health and social care integration, Journal of Integrated Care, 22:2, 77-88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600" b="1" dirty="0" smtClean="0"/>
              <a:t>English NHS </a:t>
            </a:r>
            <a:endParaRPr lang="en-GB" sz="3600" b="1" dirty="0"/>
          </a:p>
        </p:txBody>
      </p:sp>
      <p:sp>
        <p:nvSpPr>
          <p:cNvPr id="3" name="Content Placeholder 2"/>
          <p:cNvSpPr>
            <a:spLocks noGrp="1"/>
          </p:cNvSpPr>
          <p:nvPr>
            <p:ph idx="1"/>
          </p:nvPr>
        </p:nvSpPr>
        <p:spPr>
          <a:xfrm>
            <a:off x="457200" y="1412776"/>
            <a:ext cx="8229600" cy="5256584"/>
          </a:xfrm>
        </p:spPr>
        <p:txBody>
          <a:bodyPr>
            <a:normAutofit fontScale="62500" lnSpcReduction="20000"/>
          </a:bodyPr>
          <a:lstStyle/>
          <a:p>
            <a:pPr>
              <a:buNone/>
            </a:pPr>
            <a:r>
              <a:rPr lang="en-GB" b="1" dirty="0" smtClean="0"/>
              <a:t>Health &amp; Social Care Act 2012</a:t>
            </a:r>
          </a:p>
          <a:p>
            <a:pPr lvl="1">
              <a:buFont typeface="Arial" pitchFamily="34" charset="0"/>
              <a:buChar char="•"/>
            </a:pPr>
            <a:r>
              <a:rPr lang="en-GB" dirty="0" smtClean="0"/>
              <a:t>‘... the biggest upheaval in NHS history’ (Hudson 2012)</a:t>
            </a:r>
          </a:p>
          <a:p>
            <a:pPr lvl="1">
              <a:buFont typeface="Arial" pitchFamily="34" charset="0"/>
              <a:buChar char="•"/>
            </a:pPr>
            <a:r>
              <a:rPr lang="en-GB" dirty="0" smtClean="0"/>
              <a:t>‘...the most contentious change to the way the NHS functions since Kenneth Clarke’s original introduction of the purchaser/provider split in the NHS in 1991’ (Timmins 2012:12) </a:t>
            </a:r>
          </a:p>
          <a:p>
            <a:pPr lvl="1">
              <a:buFont typeface="Arial" pitchFamily="34" charset="0"/>
              <a:buChar char="•"/>
            </a:pPr>
            <a:r>
              <a:rPr lang="en-GB" dirty="0" smtClean="0"/>
              <a:t>A ‘logical extension’ of the reforms put in place under Tony Blair’s government that were ‘in themselves a development of the internal market set up by the Conservatives’ (Le Grand, 2010, former advisor to T Blair) </a:t>
            </a:r>
          </a:p>
          <a:p>
            <a:pPr>
              <a:buNone/>
            </a:pPr>
            <a:r>
              <a:rPr lang="en-GB" dirty="0" smtClean="0"/>
              <a:t>Contentious in</a:t>
            </a:r>
          </a:p>
          <a:p>
            <a:pPr lvl="1">
              <a:buNone/>
            </a:pPr>
            <a:r>
              <a:rPr lang="en-GB" b="1" dirty="0" smtClean="0"/>
              <a:t>Content</a:t>
            </a:r>
          </a:p>
          <a:p>
            <a:pPr lvl="1"/>
            <a:r>
              <a:rPr lang="en-GB" dirty="0" smtClean="0"/>
              <a:t>The NHS as we know it ‘a national, unified health service, with central policies and planning, in the way Bevan imagined it’ replaced by  what ‘would look more like America’s health care system’ (e.g. C </a:t>
            </a:r>
            <a:r>
              <a:rPr lang="en-GB" dirty="0" err="1" smtClean="0"/>
              <a:t>Gerada</a:t>
            </a:r>
            <a:r>
              <a:rPr lang="en-GB" dirty="0" smtClean="0"/>
              <a:t> Chair Royal College GPs)</a:t>
            </a:r>
          </a:p>
          <a:p>
            <a:pPr lvl="1">
              <a:buNone/>
            </a:pPr>
            <a:r>
              <a:rPr lang="en-GB" b="1" dirty="0" smtClean="0"/>
              <a:t>No mandate </a:t>
            </a:r>
          </a:p>
          <a:p>
            <a:pPr lvl="1">
              <a:buNone/>
            </a:pPr>
            <a:r>
              <a:rPr lang="en-GB" dirty="0" smtClean="0"/>
              <a:t>... There will be no more pointless reorganisations that aim for change but instead bring chaos (Cameron, RCN Conference 2009)</a:t>
            </a:r>
          </a:p>
          <a:p>
            <a:pPr lvl="1">
              <a:buNone/>
            </a:pPr>
            <a:r>
              <a:rPr lang="en-GB" dirty="0" smtClean="0"/>
              <a:t>... We will stop the top-down reorganisations of the NHS that have got in the way of patient care (HM Government 2010: 24) </a:t>
            </a:r>
          </a:p>
          <a:p>
            <a:pPr lvl="1"/>
            <a:endParaRPr lang="en-GB" dirty="0" smtClean="0"/>
          </a:p>
          <a:p>
            <a:pPr lvl="1"/>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432048"/>
          </a:xfrm>
        </p:spPr>
        <p:txBody>
          <a:bodyPr>
            <a:normAutofit fontScale="90000"/>
          </a:bodyPr>
          <a:lstStyle/>
          <a:p>
            <a:endParaRPr lang="en-GB" dirty="0"/>
          </a:p>
        </p:txBody>
      </p:sp>
      <p:sp>
        <p:nvSpPr>
          <p:cNvPr id="3" name="Content Placeholder 2"/>
          <p:cNvSpPr>
            <a:spLocks noGrp="1"/>
          </p:cNvSpPr>
          <p:nvPr>
            <p:ph idx="1"/>
          </p:nvPr>
        </p:nvSpPr>
        <p:spPr>
          <a:xfrm>
            <a:off x="457200" y="836712"/>
            <a:ext cx="8229600" cy="5289451"/>
          </a:xfrm>
        </p:spPr>
        <p:txBody>
          <a:bodyPr>
            <a:normAutofit fontScale="92500"/>
          </a:bodyPr>
          <a:lstStyle/>
          <a:p>
            <a:pPr>
              <a:buNone/>
            </a:pPr>
            <a:r>
              <a:rPr lang="en-GB" sz="1400" dirty="0" err="1" smtClean="0"/>
              <a:t>Petch</a:t>
            </a:r>
            <a:r>
              <a:rPr lang="en-GB" sz="1400" dirty="0" smtClean="0"/>
              <a:t>, A. (2012) Tectonic plates: aligning evidence, policy and practice in health and social care integration, Journal of Integrated Care, 22:2, 77-88</a:t>
            </a:r>
          </a:p>
          <a:p>
            <a:pPr>
              <a:buNone/>
            </a:pPr>
            <a:r>
              <a:rPr lang="en-GB" sz="1400" dirty="0" smtClean="0"/>
              <a:t>Pollock , A. (2005) NHS plc, The Privatisation of Our Health Care, Verso</a:t>
            </a:r>
          </a:p>
          <a:p>
            <a:pPr>
              <a:buNone/>
            </a:pPr>
            <a:r>
              <a:rPr lang="en-GB" sz="1400" dirty="0" err="1" smtClean="0"/>
              <a:t>Pownall</a:t>
            </a:r>
            <a:r>
              <a:rPr lang="en-GB" sz="1400" dirty="0" smtClean="0"/>
              <a:t>, H. (2013) </a:t>
            </a:r>
            <a:r>
              <a:rPr lang="en-GB" sz="1400" dirty="0" err="1" smtClean="0"/>
              <a:t>Neoliberalism</a:t>
            </a:r>
            <a:r>
              <a:rPr lang="en-GB" sz="1400" dirty="0" smtClean="0"/>
              <a:t>, Austerity and the Health and Social Care Act 2012: The Coalition Government’s Programme for the NHS and its Implications for the Public Sector Workforce, Industrial Law Journal, 42-4, 422-433</a:t>
            </a:r>
          </a:p>
          <a:p>
            <a:pPr>
              <a:buNone/>
            </a:pPr>
            <a:r>
              <a:rPr lang="en-GB" sz="1400" dirty="0" smtClean="0"/>
              <a:t>Redding, D. (2013) The narrative for person-centred coordinated care, Journal of Integrated Care, 21:6, 315-325</a:t>
            </a:r>
          </a:p>
          <a:p>
            <a:pPr>
              <a:buNone/>
            </a:pPr>
            <a:r>
              <a:rPr lang="en-GB" sz="1400" dirty="0" smtClean="0"/>
              <a:t>Reynolds, L and McKee, M (2012) Opening the Oyster: the 2010-11 NHS reforms in England, Clinical Medicine, 12:2, 128-132</a:t>
            </a:r>
          </a:p>
          <a:p>
            <a:pPr>
              <a:buNone/>
            </a:pPr>
            <a:r>
              <a:rPr lang="en-GB" sz="1400" dirty="0" smtClean="0"/>
              <a:t>Royal College of Nursing (2012) The Community Nursing Workforce in England </a:t>
            </a:r>
          </a:p>
          <a:p>
            <a:pPr>
              <a:buNone/>
            </a:pPr>
            <a:r>
              <a:rPr lang="en-GB" sz="1400" dirty="0" smtClean="0"/>
              <a:t>Royal College of Nursing (2013) Frontline First. Running the red light. November 2013 special report </a:t>
            </a:r>
          </a:p>
          <a:p>
            <a:pPr>
              <a:buNone/>
            </a:pPr>
            <a:r>
              <a:rPr lang="en-GB" sz="1400" dirty="0" smtClean="0"/>
              <a:t>Royal College of Nursing (2013b) RCN Labour Market Review. Safe staffing levels – a national imperative. The UK nursing labour market review 2013</a:t>
            </a:r>
          </a:p>
          <a:p>
            <a:pPr>
              <a:buNone/>
            </a:pPr>
            <a:r>
              <a:rPr lang="en-GB" sz="1400" dirty="0" smtClean="0"/>
              <a:t>Social Enterprise UK (2013) Spin Out, Step up. A report on the finance challenge for health &amp; social care spin outs. Commissioned by the network of health &amp; social care spin-out social enterprises </a:t>
            </a:r>
          </a:p>
          <a:p>
            <a:pPr>
              <a:buNone/>
            </a:pPr>
            <a:r>
              <a:rPr lang="en-GB" sz="1400" dirty="0" smtClean="0"/>
              <a:t>South West Pay, Terms and Conditions Consortium (2013) An approach to addressing NHS pay, terms and conditions, I March </a:t>
            </a:r>
          </a:p>
          <a:p>
            <a:pPr>
              <a:buNone/>
            </a:pPr>
            <a:r>
              <a:rPr lang="en-GB" sz="1400" dirty="0" smtClean="0"/>
              <a:t>Staff Side Evidence to the NHS Pay Review Body 2013-14, October 2012</a:t>
            </a:r>
          </a:p>
          <a:p>
            <a:pPr>
              <a:buNone/>
            </a:pPr>
            <a:r>
              <a:rPr lang="en-GB" sz="1400" dirty="0" smtClean="0"/>
              <a:t>Staff Side Evidence to the NHS Pay Review Body 2014-15, September 2013</a:t>
            </a:r>
          </a:p>
          <a:p>
            <a:pPr>
              <a:buNone/>
            </a:pPr>
            <a:r>
              <a:rPr lang="en-GB" sz="1400" dirty="0" smtClean="0"/>
              <a:t>Thorpe, Kenneth E (1999) Managed Care as Victim or Villain? Journal of Health Politics, Policy &amp; Law,, 24:5, October.</a:t>
            </a:r>
          </a:p>
          <a:p>
            <a:pPr>
              <a:buNone/>
            </a:pPr>
            <a:r>
              <a:rPr lang="en-GB" sz="1400" dirty="0" smtClean="0"/>
              <a:t>Timmins, N (2012) Evolution or revolution: the story behind the Health and Social Care Act 2011. The King’s Fund </a:t>
            </a:r>
          </a:p>
          <a:p>
            <a:pPr>
              <a:buNone/>
            </a:pPr>
            <a:r>
              <a:rPr lang="en-GB" sz="1400" dirty="0" smtClean="0"/>
              <a:t>Tudor Hart, J. (2006) The political economy of health care, A clinical perspective. The Policy Press</a:t>
            </a:r>
          </a:p>
          <a:p>
            <a:pPr>
              <a:buNone/>
            </a:pPr>
            <a:r>
              <a:rPr lang="en-GB" sz="1400" dirty="0" err="1" smtClean="0"/>
              <a:t>Wistow</a:t>
            </a:r>
            <a:r>
              <a:rPr lang="en-GB" sz="1400" dirty="0" smtClean="0"/>
              <a:t>, G. (2012) Still a fine mess? Local government and the NHS 1962 to 2012, Journal of Integrated Care, 20:22, 101-114</a:t>
            </a:r>
            <a:endParaRPr lang="en-GB"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endParaRPr lang="en-GB" dirty="0"/>
          </a:p>
        </p:txBody>
      </p:sp>
      <p:sp>
        <p:nvSpPr>
          <p:cNvPr id="3" name="Content Placeholder 2"/>
          <p:cNvSpPr>
            <a:spLocks noGrp="1"/>
          </p:cNvSpPr>
          <p:nvPr>
            <p:ph idx="1"/>
          </p:nvPr>
        </p:nvSpPr>
        <p:spPr>
          <a:xfrm>
            <a:off x="457200" y="1268760"/>
            <a:ext cx="8229600" cy="5112568"/>
          </a:xfrm>
        </p:spPr>
        <p:txBody>
          <a:bodyPr>
            <a:normAutofit fontScale="62500" lnSpcReduction="20000"/>
          </a:bodyPr>
          <a:lstStyle/>
          <a:p>
            <a:pPr lvl="1">
              <a:buNone/>
            </a:pPr>
            <a:r>
              <a:rPr lang="en-GB" b="1" dirty="0" smtClean="0"/>
              <a:t>No narrative - rationale</a:t>
            </a:r>
          </a:p>
          <a:p>
            <a:pPr lvl="1"/>
            <a:r>
              <a:rPr lang="en-GB" dirty="0" smtClean="0"/>
              <a:t>2010 White Paper Equity &amp; Excellence: Liberating the NHS referred to </a:t>
            </a:r>
            <a:r>
              <a:rPr lang="en-GB" i="1" dirty="0" smtClean="0"/>
              <a:t>clinicians in the driving seat, creating the largest social enterprise economy in the world, patient voice ‘no decision about me without me’ and choice of any willing provider, an end to ‘arbitrary political meddling’</a:t>
            </a:r>
          </a:p>
          <a:p>
            <a:pPr lvl="1">
              <a:buNone/>
            </a:pPr>
            <a:r>
              <a:rPr lang="en-GB" dirty="0" smtClean="0"/>
              <a:t>While </a:t>
            </a:r>
          </a:p>
          <a:p>
            <a:pPr lvl="1"/>
            <a:r>
              <a:rPr lang="en-GB" dirty="0" smtClean="0"/>
              <a:t>Patient satisfaction with NHS high (to 2010 at least)</a:t>
            </a:r>
          </a:p>
          <a:p>
            <a:pPr lvl="1"/>
            <a:r>
              <a:rPr lang="en-GB" dirty="0" smtClean="0"/>
              <a:t>UK spend on health care at EU average</a:t>
            </a:r>
          </a:p>
          <a:p>
            <a:pPr lvl="1"/>
            <a:r>
              <a:rPr lang="en-GB" dirty="0" smtClean="0"/>
              <a:t>Among 11 industrialised countries in 2010, the NHS in Britain continued to excel with respect to equity of access and value for money (Commonwealth Fund survey)</a:t>
            </a:r>
          </a:p>
          <a:p>
            <a:pPr lvl="1">
              <a:buNone/>
            </a:pPr>
            <a:endParaRPr lang="en-GB" dirty="0" smtClean="0"/>
          </a:p>
          <a:p>
            <a:r>
              <a:rPr lang="en-GB" dirty="0" smtClean="0"/>
              <a:t>In the context of ‘the most ferocious squeeze’ on the NHS budget ‘since the 1950s’ (Stephens, FT, 2011)</a:t>
            </a:r>
          </a:p>
          <a:p>
            <a:pPr lvl="1"/>
            <a:r>
              <a:rPr lang="en-GB" dirty="0" smtClean="0"/>
              <a:t>0.1% p.a. increase until 2014/15 (now to 2015/16)</a:t>
            </a:r>
          </a:p>
          <a:p>
            <a:pPr lvl="1"/>
            <a:r>
              <a:rPr lang="en-GB" dirty="0" smtClean="0"/>
              <a:t>The ‘Nicholson Challenge’ of £20bn efficiency savings 2011-14</a:t>
            </a:r>
          </a:p>
          <a:p>
            <a:r>
              <a:rPr lang="en-GB" dirty="0" smtClean="0"/>
              <a:t>£3bn cost of the ‘reforms’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4781128"/>
          </a:xfrm>
        </p:spPr>
        <p:txBody>
          <a:bodyPr>
            <a:normAutofit fontScale="77500" lnSpcReduction="20000"/>
          </a:bodyPr>
          <a:lstStyle/>
          <a:p>
            <a:r>
              <a:rPr lang="en-GB" dirty="0" smtClean="0"/>
              <a:t>Trajectory of NHS reform</a:t>
            </a:r>
          </a:p>
          <a:p>
            <a:pPr lvl="2">
              <a:buNone/>
            </a:pPr>
            <a:endParaRPr lang="en-GB" dirty="0" smtClean="0"/>
          </a:p>
          <a:p>
            <a:pPr lvl="1">
              <a:buNone/>
            </a:pPr>
            <a:r>
              <a:rPr lang="en-GB" dirty="0" smtClean="0"/>
              <a:t>Or ‘organisation, disorganisation, re-disorganisation’ as is often characterised</a:t>
            </a:r>
          </a:p>
          <a:p>
            <a:pPr lvl="2">
              <a:buNone/>
            </a:pPr>
            <a:endParaRPr lang="en-GB" dirty="0" smtClean="0"/>
          </a:p>
          <a:p>
            <a:r>
              <a:rPr lang="en-GB" dirty="0" smtClean="0"/>
              <a:t>Provisions of H&amp;SC Act, bearing in mind</a:t>
            </a:r>
          </a:p>
          <a:p>
            <a:pPr lvl="2"/>
            <a:r>
              <a:rPr lang="en-GB" dirty="0" smtClean="0"/>
              <a:t>White Paper: </a:t>
            </a:r>
            <a:r>
              <a:rPr lang="en-GB" i="1" dirty="0" smtClean="0"/>
              <a:t>Equity &amp; Excellence: Liberating the NHS</a:t>
            </a:r>
            <a:r>
              <a:rPr lang="en-GB" dirty="0" smtClean="0"/>
              <a:t> (July 2010)</a:t>
            </a:r>
          </a:p>
          <a:p>
            <a:pPr lvl="2"/>
            <a:r>
              <a:rPr lang="en-GB" dirty="0" smtClean="0"/>
              <a:t>H&amp;SC Bill (January 2011)</a:t>
            </a:r>
          </a:p>
          <a:p>
            <a:pPr lvl="2"/>
            <a:r>
              <a:rPr lang="en-GB" dirty="0" smtClean="0"/>
              <a:t>‘pause, listen and engage’ (April 2011)</a:t>
            </a:r>
          </a:p>
          <a:p>
            <a:pPr lvl="2"/>
            <a:r>
              <a:rPr lang="en-GB" dirty="0"/>
              <a:t> </a:t>
            </a:r>
            <a:r>
              <a:rPr lang="en-GB" dirty="0" smtClean="0"/>
              <a:t>H&amp;SC Act – as amended</a:t>
            </a:r>
          </a:p>
          <a:p>
            <a:pPr lvl="2"/>
            <a:r>
              <a:rPr lang="en-GB" dirty="0" smtClean="0"/>
              <a:t>2013 s.75 Regulations </a:t>
            </a:r>
          </a:p>
          <a:p>
            <a:endParaRPr lang="en-GB" dirty="0" smtClean="0"/>
          </a:p>
          <a:p>
            <a:r>
              <a:rPr lang="en-GB" dirty="0" smtClean="0"/>
              <a:t>Workforce implications</a:t>
            </a:r>
          </a:p>
          <a:p>
            <a:pPr>
              <a:buNone/>
            </a:pPr>
            <a:r>
              <a:rPr lang="en-GB" dirty="0" smtClean="0"/>
              <a:t>	... austerity and restructuring ... ‘integration’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pPr algn="l"/>
            <a:r>
              <a:rPr lang="en-GB" b="1" dirty="0" smtClean="0"/>
              <a:t>NHS from 1948</a:t>
            </a:r>
            <a:endParaRPr lang="en-GB" b="1" dirty="0"/>
          </a:p>
        </p:txBody>
      </p:sp>
      <p:sp>
        <p:nvSpPr>
          <p:cNvPr id="3" name="Content Placeholder 2"/>
          <p:cNvSpPr>
            <a:spLocks noGrp="1"/>
          </p:cNvSpPr>
          <p:nvPr>
            <p:ph idx="1"/>
          </p:nvPr>
        </p:nvSpPr>
        <p:spPr>
          <a:xfrm>
            <a:off x="467544" y="692696"/>
            <a:ext cx="8229600" cy="5976664"/>
          </a:xfrm>
        </p:spPr>
        <p:txBody>
          <a:bodyPr>
            <a:noAutofit/>
          </a:bodyPr>
          <a:lstStyle/>
          <a:p>
            <a:pPr>
              <a:buNone/>
            </a:pPr>
            <a:r>
              <a:rPr lang="en-GB" sz="1600" dirty="0" smtClean="0"/>
              <a:t>Displaced:</a:t>
            </a:r>
          </a:p>
          <a:p>
            <a:r>
              <a:rPr lang="en-GB" sz="1600" dirty="0" smtClean="0"/>
              <a:t>National Insurance /private health insurance &amp; on provider side, ‘</a:t>
            </a:r>
            <a:r>
              <a:rPr lang="en-GB" sz="1600" i="1" dirty="0" smtClean="0"/>
              <a:t>a rag-bag assortment of private enterprise, underfunded local government, and hand-to-mouth charity</a:t>
            </a:r>
            <a:r>
              <a:rPr lang="en-GB" sz="1600" dirty="0" smtClean="0"/>
              <a:t>’ (Tudor Hart 2005: vii)</a:t>
            </a:r>
          </a:p>
          <a:p>
            <a:pPr>
              <a:buNone/>
            </a:pPr>
            <a:r>
              <a:rPr lang="en-GB" sz="1600" dirty="0" smtClean="0"/>
              <a:t>Integration through:</a:t>
            </a:r>
          </a:p>
          <a:p>
            <a:r>
              <a:rPr lang="en-GB" sz="1600" dirty="0" smtClean="0"/>
              <a:t>Principles: universal, comprehensive health care, free at the point of delivery – need v ability to pay</a:t>
            </a:r>
          </a:p>
          <a:p>
            <a:r>
              <a:rPr lang="en-GB" sz="1600" dirty="0" smtClean="0"/>
              <a:t>Tax-funded, publicly owned &amp; provided health care with centralised administration – planning </a:t>
            </a:r>
          </a:p>
          <a:p>
            <a:pPr lvl="2"/>
            <a:r>
              <a:rPr lang="en-GB" sz="1600" dirty="0" smtClean="0"/>
              <a:t>Money flowed from the Treasury to hospitals &amp; GPs; accountability upwards, to Secretary of State &amp; Parliament; cross subsidy and comprehensive functions (e.g. workforce planning)</a:t>
            </a:r>
          </a:p>
          <a:p>
            <a:r>
              <a:rPr lang="en-GB" sz="1600" dirty="0" smtClean="0"/>
              <a:t>Variously characterised as ‘command and control’ and a state-medical profession ‘compact’</a:t>
            </a:r>
          </a:p>
          <a:p>
            <a:r>
              <a:rPr lang="en-GB" sz="1600" dirty="0" smtClean="0"/>
              <a:t>Low cost (% GDP), respectable  health outcomes by international standards </a:t>
            </a:r>
          </a:p>
          <a:p>
            <a:r>
              <a:rPr lang="en-GB" sz="1600" dirty="0" smtClean="0"/>
              <a:t>Mutualisation – social cohesion (see e.g. NHS England 2013!)</a:t>
            </a:r>
          </a:p>
          <a:p>
            <a:pPr>
              <a:buNone/>
            </a:pPr>
            <a:r>
              <a:rPr lang="en-GB" sz="1600" b="1" dirty="0" smtClean="0"/>
              <a:t>Compromises, tensions and in-completions</a:t>
            </a:r>
            <a:r>
              <a:rPr lang="en-GB" sz="1600" dirty="0" smtClean="0"/>
              <a:t>  ... including:</a:t>
            </a:r>
          </a:p>
          <a:p>
            <a:r>
              <a:rPr lang="en-GB" sz="1600" dirty="0" smtClean="0"/>
              <a:t>NHS and local authority social care – silo-</a:t>
            </a:r>
            <a:r>
              <a:rPr lang="en-GB" sz="1600" dirty="0" err="1" smtClean="0"/>
              <a:t>ised</a:t>
            </a:r>
            <a:r>
              <a:rPr lang="en-GB" sz="1600" dirty="0" smtClean="0"/>
              <a:t> (</a:t>
            </a:r>
            <a:r>
              <a:rPr lang="en-GB" sz="1600" dirty="0" err="1" smtClean="0"/>
              <a:t>Wistow</a:t>
            </a:r>
            <a:r>
              <a:rPr lang="en-GB" sz="1600" dirty="0" smtClean="0"/>
              <a:t> 2012) </a:t>
            </a:r>
          </a:p>
          <a:p>
            <a:r>
              <a:rPr lang="en-GB" sz="1600" dirty="0" smtClean="0"/>
              <a:t>Local authority ‘care and attention’ - means tested, statutory charges &amp; state parsimony in residential care home build (Pollock 2005) </a:t>
            </a:r>
          </a:p>
          <a:p>
            <a:r>
              <a:rPr lang="en-GB" sz="1800" dirty="0" smtClean="0"/>
              <a:t>1980s care in the community: cross-service collaboration in long term care  negated by social security funding  stream that encouraged the growth of an independent sector care homes industry (Hudson, 2012) </a:t>
            </a:r>
          </a:p>
          <a:p>
            <a:pPr lvl="1"/>
            <a:endParaRPr lang="en-GB" sz="1400" dirty="0" smtClean="0"/>
          </a:p>
          <a:p>
            <a:pPr lvl="1"/>
            <a:endParaRPr lang="en-GB" sz="1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New Right: Conservative governments 1979-97</a:t>
            </a:r>
            <a:endParaRPr lang="en-GB" sz="3600" b="1" dirty="0"/>
          </a:p>
        </p:txBody>
      </p:sp>
      <p:sp>
        <p:nvSpPr>
          <p:cNvPr id="3" name="Content Placeholder 2"/>
          <p:cNvSpPr>
            <a:spLocks noGrp="1"/>
          </p:cNvSpPr>
          <p:nvPr>
            <p:ph idx="1"/>
          </p:nvPr>
        </p:nvSpPr>
        <p:spPr>
          <a:xfrm>
            <a:off x="457200" y="1600200"/>
            <a:ext cx="8229600" cy="4925144"/>
          </a:xfrm>
        </p:spPr>
        <p:txBody>
          <a:bodyPr>
            <a:normAutofit fontScale="55000" lnSpcReduction="20000"/>
          </a:bodyPr>
          <a:lstStyle/>
          <a:p>
            <a:pPr>
              <a:buNone/>
            </a:pPr>
            <a:r>
              <a:rPr lang="en-GB" dirty="0" smtClean="0"/>
              <a:t>    </a:t>
            </a:r>
          </a:p>
          <a:p>
            <a:pPr>
              <a:buNone/>
            </a:pPr>
            <a:r>
              <a:rPr lang="en-GB" dirty="0" smtClean="0"/>
              <a:t>      ‘free markets’, small state ... v.... use of state powers to reshape the economic and social landscape </a:t>
            </a:r>
          </a:p>
          <a:p>
            <a:pPr>
              <a:buNone/>
            </a:pPr>
            <a:endParaRPr lang="en-GB" dirty="0" smtClean="0"/>
          </a:p>
          <a:p>
            <a:pPr>
              <a:buNone/>
            </a:pPr>
            <a:r>
              <a:rPr lang="en-GB" dirty="0" smtClean="0"/>
              <a:t>For the NHS </a:t>
            </a:r>
          </a:p>
          <a:p>
            <a:r>
              <a:rPr lang="en-GB" dirty="0" smtClean="0"/>
              <a:t>Funding squeeze </a:t>
            </a:r>
          </a:p>
          <a:p>
            <a:r>
              <a:rPr lang="en-GB" dirty="0" smtClean="0"/>
              <a:t>Compulsory competitive tendering: from 1983, catering, cleaning, laundry</a:t>
            </a:r>
          </a:p>
          <a:p>
            <a:r>
              <a:rPr lang="en-GB" dirty="0" smtClean="0"/>
              <a:t>General Management at all levels (1983)</a:t>
            </a:r>
          </a:p>
          <a:p>
            <a:pPr>
              <a:buNone/>
            </a:pPr>
            <a:endParaRPr lang="en-GB" dirty="0" smtClean="0"/>
          </a:p>
          <a:p>
            <a:r>
              <a:rPr lang="en-GB" dirty="0" smtClean="0"/>
              <a:t>Internal Market (1991) – purchaser-provider split </a:t>
            </a:r>
          </a:p>
          <a:p>
            <a:pPr lvl="1"/>
            <a:r>
              <a:rPr lang="en-GB" dirty="0" smtClean="0"/>
              <a:t>District Health Authorities – NHS Trusts </a:t>
            </a:r>
          </a:p>
          <a:p>
            <a:pPr lvl="1"/>
            <a:r>
              <a:rPr lang="en-GB" dirty="0" smtClean="0"/>
              <a:t>GP Fund-holding </a:t>
            </a:r>
          </a:p>
          <a:p>
            <a:pPr lvl="1">
              <a:buNone/>
            </a:pPr>
            <a:r>
              <a:rPr lang="en-GB" dirty="0" smtClean="0"/>
              <a:t>Criticisms:</a:t>
            </a:r>
          </a:p>
          <a:p>
            <a:pPr lvl="1"/>
            <a:r>
              <a:rPr lang="en-GB" dirty="0" smtClean="0"/>
              <a:t>Commercialisation, added transaction costs, a 2-tier service </a:t>
            </a:r>
          </a:p>
          <a:p>
            <a:pPr lvl="1"/>
            <a:r>
              <a:rPr lang="en-GB" dirty="0" smtClean="0"/>
              <a:t>uncertainty for hospital planning (temporary staffing)</a:t>
            </a:r>
          </a:p>
          <a:p>
            <a:pPr lvl="1"/>
            <a:r>
              <a:rPr lang="en-GB" dirty="0" smtClean="0"/>
              <a:t>fractious industrial relations: BMA excluded from consultation </a:t>
            </a:r>
          </a:p>
          <a:p>
            <a:r>
              <a:rPr lang="en-GB" dirty="0" smtClean="0"/>
              <a:t>Or from a pro-market perspective, under-development of competition </a:t>
            </a:r>
          </a:p>
          <a:p>
            <a:pPr lvl="1"/>
            <a:endParaRPr lang="en-GB" dirty="0" smtClean="0"/>
          </a:p>
          <a:p>
            <a:pPr lvl="1"/>
            <a:endParaRPr lang="en-GB" dirty="0" smtClean="0"/>
          </a:p>
          <a:p>
            <a:pPr lvl="1">
              <a:buNone/>
            </a:pPr>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pPr algn="l"/>
            <a:r>
              <a:rPr lang="en-GB" sz="2800" b="1" dirty="0" smtClean="0"/>
              <a:t>A (compressed) history of ideas</a:t>
            </a:r>
            <a:endParaRPr lang="en-GB" sz="2800" b="1" dirty="0"/>
          </a:p>
        </p:txBody>
      </p:sp>
      <p:sp>
        <p:nvSpPr>
          <p:cNvPr id="3" name="Content Placeholder 2"/>
          <p:cNvSpPr>
            <a:spLocks noGrp="1"/>
          </p:cNvSpPr>
          <p:nvPr>
            <p:ph idx="1"/>
          </p:nvPr>
        </p:nvSpPr>
        <p:spPr>
          <a:xfrm>
            <a:off x="457200" y="764704"/>
            <a:ext cx="8229600" cy="5976664"/>
          </a:xfrm>
        </p:spPr>
        <p:txBody>
          <a:bodyPr>
            <a:noAutofit/>
          </a:bodyPr>
          <a:lstStyle/>
          <a:p>
            <a:pPr>
              <a:buNone/>
            </a:pPr>
            <a:r>
              <a:rPr lang="en-GB" sz="1050" b="1" dirty="0" smtClean="0"/>
              <a:t>Prof Alain </a:t>
            </a:r>
            <a:r>
              <a:rPr lang="en-GB" sz="1050" b="1" dirty="0" err="1" smtClean="0"/>
              <a:t>Enthoven</a:t>
            </a:r>
            <a:r>
              <a:rPr lang="en-GB" sz="1050" b="1" dirty="0" smtClean="0"/>
              <a:t>, </a:t>
            </a:r>
            <a:r>
              <a:rPr lang="en-GB" sz="1050" dirty="0" smtClean="0"/>
              <a:t>Stanford University economist </a:t>
            </a:r>
          </a:p>
          <a:p>
            <a:pPr lvl="1"/>
            <a:r>
              <a:rPr lang="en-GB" sz="1050" dirty="0" smtClean="0"/>
              <a:t>From 1970s advocated </a:t>
            </a:r>
            <a:r>
              <a:rPr lang="en-GB" sz="1050" b="1" i="1" dirty="0" smtClean="0"/>
              <a:t>managed competition  </a:t>
            </a:r>
            <a:r>
              <a:rPr lang="en-GB" sz="1050" dirty="0" smtClean="0"/>
              <a:t>as means of making health insurance universal in coverage In USA and of containing health care costs. Critique of solo/small group physician practice, fees for service, indemnity insurance - ‘guild free choice’</a:t>
            </a:r>
          </a:p>
          <a:p>
            <a:pPr lvl="1"/>
            <a:endParaRPr lang="en-GB" sz="1050" dirty="0" smtClean="0"/>
          </a:p>
          <a:p>
            <a:pPr lvl="1"/>
            <a:r>
              <a:rPr lang="en-GB" sz="1050" dirty="0" smtClean="0"/>
              <a:t>Collective purchasing agents (or health alliances) set rules of competition for private health plans (in effect private insurance companies) and select plans on cost/quality criteria. Subscribers (the insured) offered choice of plan but pay accordingly. Health Board regulates standards.</a:t>
            </a:r>
          </a:p>
          <a:p>
            <a:pPr lvl="1"/>
            <a:endParaRPr lang="en-GB" sz="1050" b="1" i="1" dirty="0" smtClean="0"/>
          </a:p>
          <a:p>
            <a:r>
              <a:rPr lang="en-GB" sz="1050" dirty="0" smtClean="0"/>
              <a:t>A stimulus to </a:t>
            </a:r>
            <a:r>
              <a:rPr lang="en-GB" sz="1050" b="1" i="1" dirty="0" smtClean="0"/>
              <a:t>integrated delivery systems </a:t>
            </a:r>
            <a:r>
              <a:rPr lang="en-GB" sz="1050" dirty="0" smtClean="0"/>
              <a:t>because plans = HI access to ‘comprehensive’ health services  </a:t>
            </a:r>
          </a:p>
          <a:p>
            <a:pPr lvl="1">
              <a:buNone/>
            </a:pPr>
            <a:r>
              <a:rPr lang="en-GB" sz="1050" dirty="0" smtClean="0"/>
              <a:t>Extant and emergent forms: </a:t>
            </a:r>
          </a:p>
          <a:p>
            <a:pPr lvl="1"/>
            <a:r>
              <a:rPr lang="en-GB" sz="1050" dirty="0" smtClean="0"/>
              <a:t>Health Maintenance Organisation (HMO) = insurance + provision. 1) Foundation model: centred on a not-for-profit provider organisation/network, 2) carrier HMO: insurance dominant. </a:t>
            </a:r>
          </a:p>
          <a:p>
            <a:pPr lvl="1"/>
            <a:r>
              <a:rPr lang="en-GB" sz="1050" dirty="0" smtClean="0"/>
              <a:t>Independent Provider Associations, Preferred Provider Organisations (networks) </a:t>
            </a:r>
          </a:p>
          <a:p>
            <a:pPr lvl="1"/>
            <a:endParaRPr lang="en-GB" sz="1050" dirty="0" smtClean="0"/>
          </a:p>
          <a:p>
            <a:r>
              <a:rPr lang="en-GB" sz="1050" b="1" dirty="0" smtClean="0"/>
              <a:t>Managed care </a:t>
            </a:r>
          </a:p>
          <a:p>
            <a:pPr lvl="1"/>
            <a:r>
              <a:rPr lang="en-GB" sz="1050" dirty="0" err="1" smtClean="0"/>
              <a:t>Enthoven</a:t>
            </a:r>
            <a:r>
              <a:rPr lang="en-GB" sz="1050" dirty="0" smtClean="0"/>
              <a:t> :  HMO with </a:t>
            </a:r>
            <a:r>
              <a:rPr lang="en-GB" sz="1050" dirty="0" err="1" smtClean="0"/>
              <a:t>capitated</a:t>
            </a:r>
            <a:r>
              <a:rPr lang="en-GB" sz="1050" dirty="0" smtClean="0"/>
              <a:t> budget (fixed fee per enrolee)  in a managed competition regime &gt; efficiency saving and ‘continuous improvement’ dynamic</a:t>
            </a:r>
          </a:p>
          <a:p>
            <a:pPr lvl="1"/>
            <a:r>
              <a:rPr lang="en-GB" sz="1050" dirty="0" smtClean="0"/>
              <a:t>Managed care – ‘a spectrum of activities carried out in a range of organisational settings’. What all permutations have in common is ‘an attempt to influence and modify the behaviour and practices of doctors and other health professionals towards cost effective care’ (Fairfield et al. 1997).  Inclusion/exclusion from a provider network, rules, incentives. </a:t>
            </a:r>
          </a:p>
          <a:p>
            <a:pPr lvl="1"/>
            <a:r>
              <a:rPr lang="en-GB" sz="1050" dirty="0" smtClean="0"/>
              <a:t>Critiques: managed medics, loss of patient choice, selectivity in enrolment – the working well. </a:t>
            </a:r>
          </a:p>
          <a:p>
            <a:pPr lvl="2">
              <a:buNone/>
            </a:pPr>
            <a:endParaRPr lang="en-GB" sz="1050" b="1" dirty="0" smtClean="0"/>
          </a:p>
          <a:p>
            <a:r>
              <a:rPr lang="en-GB" sz="1050" dirty="0" smtClean="0"/>
              <a:t>In practice </a:t>
            </a:r>
          </a:p>
          <a:p>
            <a:pPr lvl="1"/>
            <a:r>
              <a:rPr lang="en-GB" sz="1050" dirty="0" smtClean="0"/>
              <a:t>Enrolment to </a:t>
            </a:r>
            <a:r>
              <a:rPr lang="en-GB" sz="1050" b="1" dirty="0" smtClean="0"/>
              <a:t>managed care </a:t>
            </a:r>
            <a:r>
              <a:rPr lang="en-GB" sz="1050" dirty="0" smtClean="0"/>
              <a:t>plans</a:t>
            </a:r>
            <a:r>
              <a:rPr lang="en-GB" sz="1050" b="1" dirty="0" smtClean="0"/>
              <a:t> </a:t>
            </a:r>
            <a:r>
              <a:rPr lang="en-GB" sz="1050" dirty="0" smtClean="0"/>
              <a:t>increased to 75% of population with HI late 1990s (</a:t>
            </a:r>
            <a:r>
              <a:rPr lang="en-GB" sz="1050" dirty="0" err="1" smtClean="0"/>
              <a:t>Iglehart</a:t>
            </a:r>
            <a:r>
              <a:rPr lang="en-GB" sz="1050" dirty="0" smtClean="0"/>
              <a:t> 1999) and publicly traded plans in the majority (Thorpe 1999). But  health care expenditure GDP share didn’t fall or HI coverage increase</a:t>
            </a:r>
          </a:p>
          <a:p>
            <a:pPr lvl="1"/>
            <a:r>
              <a:rPr lang="en-GB" sz="1050" dirty="0" smtClean="0"/>
              <a:t>Clinton inability to achieve  health care system reform and, re </a:t>
            </a:r>
            <a:r>
              <a:rPr lang="en-GB" sz="1050" dirty="0" err="1" smtClean="0"/>
              <a:t>Enthoven</a:t>
            </a:r>
            <a:r>
              <a:rPr lang="en-GB" sz="1050" dirty="0" smtClean="0"/>
              <a:t>, private sector employers’ failure to practice managed competition: individually contracted with one plan v many (the insurer/managed care </a:t>
            </a:r>
            <a:r>
              <a:rPr lang="en-GB" sz="1050" dirty="0" smtClean="0"/>
              <a:t>corporation</a:t>
            </a:r>
            <a:r>
              <a:rPr lang="en-GB" sz="1050" dirty="0" smtClean="0"/>
              <a:t> </a:t>
            </a:r>
            <a:r>
              <a:rPr lang="en-GB" sz="1050" dirty="0" smtClean="0"/>
              <a:t>preference)</a:t>
            </a:r>
          </a:p>
          <a:p>
            <a:pPr lvl="1"/>
            <a:r>
              <a:rPr lang="en-GB" sz="1050" dirty="0" smtClean="0"/>
              <a:t>Insurance/healthcare corporations’ expansion, a saturated domestic market,  search for openings abroad – and a liberal trade regime. See e.g. </a:t>
            </a:r>
          </a:p>
          <a:p>
            <a:pPr lvl="1">
              <a:buNone/>
            </a:pPr>
            <a:endParaRPr lang="en-GB" sz="1050" dirty="0" smtClean="0"/>
          </a:p>
          <a:p>
            <a:pPr lvl="2"/>
            <a:r>
              <a:rPr lang="en-GB" sz="1050" dirty="0" smtClean="0"/>
              <a:t>R. Smith (1997) in BMJ, reporting on an Anderson Consulting event</a:t>
            </a:r>
          </a:p>
          <a:p>
            <a:pPr lvl="2"/>
            <a:r>
              <a:rPr lang="en-GB" sz="1050" dirty="0" smtClean="0"/>
              <a:t>Stocker, </a:t>
            </a:r>
            <a:r>
              <a:rPr lang="en-GB" sz="1050" dirty="0" err="1" smtClean="0"/>
              <a:t>Waitzkin</a:t>
            </a:r>
            <a:r>
              <a:rPr lang="en-GB" sz="1050" dirty="0" smtClean="0"/>
              <a:t> and </a:t>
            </a:r>
            <a:r>
              <a:rPr lang="en-GB" sz="1050" dirty="0" err="1" smtClean="0"/>
              <a:t>Iriart</a:t>
            </a:r>
            <a:r>
              <a:rPr lang="en-GB" sz="1050" dirty="0" smtClean="0"/>
              <a:t> (1999): managed care as a process of </a:t>
            </a:r>
            <a:r>
              <a:rPr lang="en-GB" sz="1050" i="1" dirty="0" err="1" smtClean="0"/>
              <a:t>transnationalisation</a:t>
            </a:r>
            <a:r>
              <a:rPr lang="en-GB" sz="1050" dirty="0" smtClean="0"/>
              <a:t> in the health care sector</a:t>
            </a:r>
          </a:p>
          <a:p>
            <a:pPr lvl="2"/>
            <a:r>
              <a:rPr lang="en-GB" sz="1050" dirty="0" smtClean="0"/>
              <a:t>Reynolds &amp; McKee (2012) on absorption of </a:t>
            </a:r>
            <a:r>
              <a:rPr lang="en-GB" sz="1050" dirty="0" err="1" smtClean="0"/>
              <a:t>Enthoven</a:t>
            </a:r>
            <a:r>
              <a:rPr lang="en-GB" sz="1050" dirty="0" smtClean="0"/>
              <a:t> ideas in Centre for Policy Studies think-tank publications 1988 </a:t>
            </a:r>
            <a:endParaRPr lang="en-GB" sz="1050"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sz="4000" b="1" dirty="0" smtClean="0"/>
              <a:t>New Labour, 1997 - 2010</a:t>
            </a:r>
            <a:endParaRPr lang="en-GB" sz="4000" b="1" dirty="0"/>
          </a:p>
        </p:txBody>
      </p:sp>
      <p:sp>
        <p:nvSpPr>
          <p:cNvPr id="3" name="Content Placeholder 2"/>
          <p:cNvSpPr>
            <a:spLocks noGrp="1"/>
          </p:cNvSpPr>
          <p:nvPr>
            <p:ph idx="1"/>
          </p:nvPr>
        </p:nvSpPr>
        <p:spPr>
          <a:xfrm>
            <a:off x="467544" y="836712"/>
            <a:ext cx="8229600" cy="5616624"/>
          </a:xfrm>
        </p:spPr>
        <p:txBody>
          <a:bodyPr>
            <a:normAutofit fontScale="40000" lnSpcReduction="20000"/>
          </a:bodyPr>
          <a:lstStyle/>
          <a:p>
            <a:pPr>
              <a:buNone/>
            </a:pPr>
            <a:endParaRPr lang="en-GB" b="1" dirty="0" smtClean="0"/>
          </a:p>
          <a:p>
            <a:pPr>
              <a:buNone/>
            </a:pPr>
            <a:r>
              <a:rPr lang="en-GB" b="1" dirty="0" smtClean="0"/>
              <a:t>NHS Plan, </a:t>
            </a:r>
            <a:r>
              <a:rPr lang="en-GB" b="1" i="1" dirty="0" smtClean="0"/>
              <a:t>Investment for Reform </a:t>
            </a:r>
            <a:r>
              <a:rPr lang="en-GB" dirty="0" smtClean="0"/>
              <a:t>(2000) </a:t>
            </a:r>
          </a:p>
          <a:p>
            <a:pPr lvl="2"/>
            <a:r>
              <a:rPr lang="en-GB" dirty="0" smtClean="0"/>
              <a:t>Funding increased on average 6% p.a., to nearer EU average at 2009</a:t>
            </a:r>
          </a:p>
          <a:p>
            <a:pPr lvl="2"/>
            <a:r>
              <a:rPr lang="en-GB" dirty="0" smtClean="0"/>
              <a:t>‘Front-line’ staffing expansion . PFI, shared service and other initiatives &gt; ‘back office’ outsourcing </a:t>
            </a:r>
          </a:p>
          <a:p>
            <a:pPr lvl="1">
              <a:buNone/>
            </a:pPr>
            <a:r>
              <a:rPr lang="en-GB" b="1" dirty="0" smtClean="0"/>
              <a:t>Performance drivers</a:t>
            </a:r>
          </a:p>
          <a:p>
            <a:pPr lvl="1"/>
            <a:r>
              <a:rPr lang="en-GB" sz="3000" dirty="0" smtClean="0"/>
              <a:t>Targets (and terror) </a:t>
            </a:r>
          </a:p>
          <a:p>
            <a:pPr lvl="1"/>
            <a:r>
              <a:rPr lang="en-GB" sz="3000" dirty="0" smtClean="0"/>
              <a:t>Patient choice &amp; competition: </a:t>
            </a:r>
          </a:p>
          <a:p>
            <a:pPr lvl="1"/>
            <a:endParaRPr lang="en-GB" sz="3000" dirty="0" smtClean="0"/>
          </a:p>
          <a:p>
            <a:pPr lvl="2"/>
            <a:r>
              <a:rPr lang="en-GB" sz="3000" dirty="0" smtClean="0"/>
              <a:t>Primary Care Trusts (PCTs) commission services for a geographical population</a:t>
            </a:r>
          </a:p>
          <a:p>
            <a:pPr lvl="2"/>
            <a:r>
              <a:rPr lang="en-GB" sz="3000" dirty="0" smtClean="0"/>
              <a:t>Foundation Trusts – additional ‘freedoms’ </a:t>
            </a:r>
          </a:p>
          <a:p>
            <a:pPr lvl="2"/>
            <a:r>
              <a:rPr lang="en-GB" sz="3000" dirty="0" smtClean="0"/>
              <a:t>Independent Sector Treatment Centres – capacity, competition </a:t>
            </a:r>
          </a:p>
          <a:p>
            <a:pPr lvl="2"/>
            <a:r>
              <a:rPr lang="en-GB" sz="3000" dirty="0" smtClean="0"/>
              <a:t>Payment by Results: fixed price tariffs for episodes of hospital/elective treatment</a:t>
            </a:r>
          </a:p>
          <a:p>
            <a:pPr lvl="2"/>
            <a:r>
              <a:rPr lang="en-GB" sz="3000" dirty="0" smtClean="0"/>
              <a:t>Patient choice – at referral for elective care: choice of any accredited provider by 2008</a:t>
            </a:r>
          </a:p>
          <a:p>
            <a:pPr lvl="2"/>
            <a:r>
              <a:rPr lang="en-GB" sz="3000" dirty="0" smtClean="0"/>
              <a:t>Arm’s length regulators: NICE, Monitor, CQC </a:t>
            </a:r>
          </a:p>
          <a:p>
            <a:pPr lvl="1"/>
            <a:endParaRPr lang="en-GB" sz="3000" dirty="0" smtClean="0"/>
          </a:p>
          <a:p>
            <a:pPr lvl="1"/>
            <a:r>
              <a:rPr lang="en-GB" sz="3000" dirty="0" smtClean="0"/>
              <a:t>Patient choice, voice, and co-production (self-help? 3</a:t>
            </a:r>
            <a:r>
              <a:rPr lang="en-GB" sz="3000" baseline="30000" dirty="0" smtClean="0"/>
              <a:t>rd</a:t>
            </a:r>
            <a:r>
              <a:rPr lang="en-GB" sz="3000" dirty="0" smtClean="0"/>
              <a:t> party in employment relationship – Kessler &amp; Bach)</a:t>
            </a:r>
          </a:p>
          <a:p>
            <a:pPr lvl="1"/>
            <a:endParaRPr lang="en-GB" dirty="0" smtClean="0"/>
          </a:p>
          <a:p>
            <a:pPr>
              <a:buNone/>
            </a:pPr>
            <a:r>
              <a:rPr lang="en-GB" dirty="0" err="1" smtClean="0"/>
              <a:t>Enthoven</a:t>
            </a:r>
            <a:r>
              <a:rPr lang="en-GB" dirty="0" smtClean="0"/>
              <a:t> (2002) saw the 2</a:t>
            </a:r>
            <a:r>
              <a:rPr lang="en-GB" baseline="30000" dirty="0" smtClean="0"/>
              <a:t>nd</a:t>
            </a:r>
            <a:r>
              <a:rPr lang="en-GB" dirty="0" smtClean="0"/>
              <a:t> Internal Market as an improvement on the first, but </a:t>
            </a:r>
            <a:r>
              <a:rPr lang="en-GB" dirty="0" err="1" smtClean="0"/>
              <a:t>Q’d</a:t>
            </a:r>
            <a:r>
              <a:rPr lang="en-GB" dirty="0" smtClean="0"/>
              <a:t> politicians’ proclivity to let ‘failing’ hospitals close </a:t>
            </a:r>
          </a:p>
          <a:p>
            <a:pPr>
              <a:buNone/>
            </a:pPr>
            <a:r>
              <a:rPr lang="en-GB" dirty="0" smtClean="0"/>
              <a:t>Ham (2008) King’s Fund, questioned whether patient choice of provider compatible with integrated  delivery</a:t>
            </a:r>
          </a:p>
          <a:p>
            <a:pPr>
              <a:buNone/>
            </a:pPr>
            <a:r>
              <a:rPr lang="en-GB" dirty="0" smtClean="0"/>
              <a:t>Leys &amp; Player (2011) opening the NHS to the private sector (from the inside) </a:t>
            </a:r>
          </a:p>
          <a:p>
            <a:pPr>
              <a:buNone/>
            </a:pPr>
            <a:endParaRPr lang="en-GB" dirty="0" smtClean="0"/>
          </a:p>
          <a:p>
            <a:pPr>
              <a:buNone/>
            </a:pPr>
            <a:endParaRPr lang="en-GB" dirty="0" smtClean="0"/>
          </a:p>
          <a:p>
            <a:pPr>
              <a:buNone/>
            </a:pPr>
            <a:r>
              <a:rPr lang="en-GB" b="1" dirty="0" smtClean="0"/>
              <a:t>Transforming Community Services</a:t>
            </a:r>
            <a:r>
              <a:rPr lang="en-GB" dirty="0" smtClean="0"/>
              <a:t> </a:t>
            </a:r>
          </a:p>
          <a:p>
            <a:pPr lvl="2"/>
            <a:r>
              <a:rPr lang="en-GB" dirty="0" smtClean="0"/>
              <a:t>Community health staff </a:t>
            </a:r>
            <a:r>
              <a:rPr lang="en-GB" i="1" dirty="0" smtClean="0"/>
              <a:t>Right to Request </a:t>
            </a:r>
            <a:r>
              <a:rPr lang="en-GB" dirty="0" smtClean="0"/>
              <a:t>spin out to social enterprise </a:t>
            </a:r>
          </a:p>
          <a:p>
            <a:pPr lvl="2"/>
            <a:r>
              <a:rPr lang="en-GB" dirty="0" smtClean="0"/>
              <a:t>Dept of Health </a:t>
            </a:r>
            <a:r>
              <a:rPr lang="en-GB" i="1" dirty="0" smtClean="0"/>
              <a:t>Necessity not Nicety (2009)</a:t>
            </a:r>
            <a:r>
              <a:rPr lang="en-GB" dirty="0" smtClean="0"/>
              <a:t> : PCT split, ‘world class commissioning’ and a plurality of provision </a:t>
            </a:r>
          </a:p>
          <a:p>
            <a:pPr lvl="2"/>
            <a:r>
              <a:rPr lang="en-GB" dirty="0" smtClean="0"/>
              <a:t>Trade Union response (to failure to consult)</a:t>
            </a:r>
          </a:p>
          <a:p>
            <a:pPr lvl="2"/>
            <a:r>
              <a:rPr lang="en-GB" dirty="0" smtClean="0"/>
              <a:t>A Burnham, 2009 – NHS is government’s preferred provider </a:t>
            </a:r>
          </a:p>
          <a:p>
            <a:pPr lvl="1"/>
            <a:r>
              <a:rPr lang="en-GB" dirty="0" smtClean="0"/>
              <a:t>Protest from independent sector providers!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3101</TotalTime>
  <Words>6253</Words>
  <Application>Microsoft Office PowerPoint</Application>
  <PresentationFormat>On-screen Show (4:3)</PresentationFormat>
  <Paragraphs>443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Public service restructuring in the UK: the English NHS</vt:lpstr>
      <vt:lpstr>Conservative – Liberal Democrat Coalition Government </vt:lpstr>
      <vt:lpstr>English NHS </vt:lpstr>
      <vt:lpstr>Slide 4</vt:lpstr>
      <vt:lpstr>Slide 5</vt:lpstr>
      <vt:lpstr>NHS from 1948</vt:lpstr>
      <vt:lpstr>New Right: Conservative governments 1979-97</vt:lpstr>
      <vt:lpstr>A (compressed) history of ideas</vt:lpstr>
      <vt:lpstr>New Labour, 1997 - 2010</vt:lpstr>
      <vt:lpstr>Lansley Plan ... H&amp;SC Act 2012 </vt:lpstr>
      <vt:lpstr>Workforce &amp; Employment Relations</vt:lpstr>
      <vt:lpstr>NHS Employment </vt:lpstr>
      <vt:lpstr>Slide 13</vt:lpstr>
      <vt:lpstr>Slide 14</vt:lpstr>
      <vt:lpstr>Pay </vt:lpstr>
      <vt:lpstr>Challenges to national pay determination </vt:lpstr>
      <vt:lpstr>Commissioning, competition &amp; transfers </vt:lpstr>
      <vt:lpstr>Slide 18</vt:lpstr>
      <vt:lpstr>Health &amp; Social Care Integration</vt:lpstr>
      <vt:lpstr>A burgeoning literature on integrated care, UK and abroad</vt:lpstr>
      <vt:lpstr>English health care national policy trajectory</vt:lpstr>
      <vt:lpstr>Slide 22</vt:lpstr>
      <vt:lpstr>Barriers to integration   </vt:lpstr>
      <vt:lpstr>Slide 24</vt:lpstr>
      <vt:lpstr>What about the workforce?</vt:lpstr>
      <vt:lpstr>Transforming Community Services </vt:lpstr>
      <vt:lpstr>Clinicians in the driving seat?</vt:lpstr>
      <vt:lpstr>Social enterprise directions</vt:lpstr>
      <vt:lpstr>References</vt:lpstr>
      <vt:lpstr>Slide 30</vt:lpstr>
    </vt:vector>
  </TitlesOfParts>
  <Company>University of the West of England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service restructuring in the UK: the English NHS</dc:title>
  <dc:creator>Stephanie Tailby</dc:creator>
  <cp:lastModifiedBy>Stephanie Tailby</cp:lastModifiedBy>
  <cp:revision>299</cp:revision>
  <dcterms:created xsi:type="dcterms:W3CDTF">2014-01-23T08:25:19Z</dcterms:created>
  <dcterms:modified xsi:type="dcterms:W3CDTF">2014-02-10T14:55:36Z</dcterms:modified>
</cp:coreProperties>
</file>