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5" r:id="rId3"/>
    <p:sldId id="330" r:id="rId4"/>
    <p:sldId id="305" r:id="rId5"/>
    <p:sldId id="315" r:id="rId6"/>
    <p:sldId id="300" r:id="rId7"/>
    <p:sldId id="318" r:id="rId8"/>
    <p:sldId id="319" r:id="rId9"/>
    <p:sldId id="331" r:id="rId10"/>
    <p:sldId id="301" r:id="rId11"/>
    <p:sldId id="336" r:id="rId12"/>
    <p:sldId id="321" r:id="rId13"/>
    <p:sldId id="334" r:id="rId14"/>
    <p:sldId id="308" r:id="rId15"/>
    <p:sldId id="304" r:id="rId16"/>
    <p:sldId id="332" r:id="rId17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2507"/>
    <a:srgbClr val="FF9900"/>
    <a:srgbClr val="FF0066"/>
    <a:srgbClr val="9157A1"/>
    <a:srgbClr val="124D4D"/>
    <a:srgbClr val="919590"/>
    <a:srgbClr val="822182"/>
    <a:srgbClr val="61D18A"/>
    <a:srgbClr val="85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4660"/>
  </p:normalViewPr>
  <p:slideViewPr>
    <p:cSldViewPr>
      <p:cViewPr varScale="1">
        <p:scale>
          <a:sx n="101" d="100"/>
          <a:sy n="101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400" y="21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Sheet2!$A$74:$A$76</c:f>
              <c:strCache>
                <c:ptCount val="3"/>
                <c:pt idx="0">
                  <c:v>Engaged </c:v>
                </c:pt>
                <c:pt idx="1">
                  <c:v>Neutral </c:v>
                </c:pt>
                <c:pt idx="2">
                  <c:v>Disengaged</c:v>
                </c:pt>
              </c:strCache>
            </c:strRef>
          </c:cat>
          <c:val>
            <c:numRef>
              <c:f>Sheet2!$B$74:$B$76</c:f>
              <c:numCache>
                <c:formatCode>General</c:formatCode>
                <c:ptCount val="3"/>
                <c:pt idx="0">
                  <c:v>37.0</c:v>
                </c:pt>
                <c:pt idx="1">
                  <c:v>60.0</c:v>
                </c:pt>
                <c:pt idx="2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34386232"/>
        <c:axId val="-1984752296"/>
        <c:axId val="0"/>
      </c:bar3DChart>
      <c:catAx>
        <c:axId val="-2134386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984752296"/>
        <c:crosses val="autoZero"/>
        <c:auto val="1"/>
        <c:lblAlgn val="ctr"/>
        <c:lblOffset val="100"/>
        <c:noMultiLvlLbl val="0"/>
      </c:catAx>
      <c:valAx>
        <c:axId val="-1984752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386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(Sheet2!$A$60,Sheet2!$A$58)</c:f>
              <c:strCache>
                <c:ptCount val="2"/>
                <c:pt idx="0">
                  <c:v>My job is secure</c:v>
                </c:pt>
                <c:pt idx="1">
                  <c:v>My job requires I work very hard</c:v>
                </c:pt>
              </c:strCache>
            </c:strRef>
          </c:cat>
          <c:val>
            <c:numRef>
              <c:f>(Sheet2!$C$60,Sheet2!$C$58)</c:f>
              <c:numCache>
                <c:formatCode>General</c:formatCode>
                <c:ptCount val="2"/>
                <c:pt idx="0">
                  <c:v>17.0</c:v>
                </c:pt>
                <c:pt idx="1">
                  <c:v>34.0</c:v>
                </c:pt>
              </c:numCache>
            </c:numRef>
          </c:val>
        </c:ser>
        <c:ser>
          <c:idx val="1"/>
          <c:order val="1"/>
          <c:tx>
            <c:strRef>
              <c:f>Sheet2!$B$42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(Sheet2!$A$60,Sheet2!$A$58)</c:f>
              <c:strCache>
                <c:ptCount val="2"/>
                <c:pt idx="0">
                  <c:v>My job is secure</c:v>
                </c:pt>
                <c:pt idx="1">
                  <c:v>My job requires I work very hard</c:v>
                </c:pt>
              </c:strCache>
            </c:strRef>
          </c:cat>
          <c:val>
            <c:numRef>
              <c:f>(Sheet2!$C$61,Sheet2!$C$59)</c:f>
              <c:numCache>
                <c:formatCode>General</c:formatCode>
                <c:ptCount val="2"/>
                <c:pt idx="0">
                  <c:v>19.0</c:v>
                </c:pt>
                <c:pt idx="1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1012600"/>
        <c:axId val="-2007845272"/>
      </c:barChart>
      <c:catAx>
        <c:axId val="-2001012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07845272"/>
        <c:crosses val="autoZero"/>
        <c:auto val="1"/>
        <c:lblAlgn val="ctr"/>
        <c:lblOffset val="100"/>
        <c:noMultiLvlLbl val="0"/>
      </c:catAx>
      <c:valAx>
        <c:axId val="-2007845272"/>
        <c:scaling>
          <c:orientation val="minMax"/>
          <c:max val="35.0"/>
          <c:min val="1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01012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003DC-A49A-4318-A354-F590691B888A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C7420-EC8C-45B2-B0F2-9A593593BD8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Workplace</a:t>
          </a:r>
          <a:endParaRPr lang="en-US" dirty="0">
            <a:solidFill>
              <a:schemeClr val="bg1"/>
            </a:solidFill>
          </a:endParaRPr>
        </a:p>
      </dgm:t>
    </dgm:pt>
    <dgm:pt modelId="{4DAF59CD-3327-410A-9FC6-BC0211BDCB48}" type="parTrans" cxnId="{B0FAC73F-0169-4794-9246-FEF3D2F0351E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6C52FF29-1EE5-4FC3-ABBB-8AF498A7607F}" type="sibTrans" cxnId="{B0FAC73F-0169-4794-9246-FEF3D2F0351E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71193EE4-0ED0-4E3E-B035-DE0B57DDA67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Work</a:t>
          </a:r>
          <a:endParaRPr lang="en-US" dirty="0">
            <a:solidFill>
              <a:schemeClr val="bg1"/>
            </a:solidFill>
          </a:endParaRPr>
        </a:p>
      </dgm:t>
    </dgm:pt>
    <dgm:pt modelId="{90B98C66-96A0-4893-838D-A62D239B9A41}" type="parTrans" cxnId="{5FC27A1C-42D8-4F28-9D95-79948E8D61CF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3D7E9077-6B6B-4709-95E4-97F6E59A8B61}" type="sibTrans" cxnId="{5FC27A1C-42D8-4F28-9D95-79948E8D61CF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57808C18-BB28-45B2-8D68-BC088DDDC54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Value</a:t>
          </a:r>
          <a:endParaRPr lang="en-US" dirty="0">
            <a:solidFill>
              <a:schemeClr val="bg1"/>
            </a:solidFill>
          </a:endParaRPr>
        </a:p>
      </dgm:t>
    </dgm:pt>
    <dgm:pt modelId="{EC2BCDD0-76C6-430B-A153-E37EDC58EEB2}" type="sibTrans" cxnId="{98EE1F61-C6C1-4825-A70F-1FC71FC9CD80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C0989614-6341-42C4-BEBF-6B23C8926D34}" type="parTrans" cxnId="{98EE1F61-C6C1-4825-A70F-1FC71FC9CD80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9E880503-ECCD-4CAC-A4FB-82CAEEA268E1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Economy</a:t>
          </a:r>
          <a:endParaRPr lang="en-US" dirty="0">
            <a:solidFill>
              <a:schemeClr val="bg1"/>
            </a:solidFill>
          </a:endParaRPr>
        </a:p>
      </dgm:t>
    </dgm:pt>
    <dgm:pt modelId="{600AA8C1-BF4B-481B-BE83-1B07A6038F89}" type="sibTrans" cxnId="{A6B271FC-6DE7-4AE9-A480-15F81CBB9351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1EB178FB-1CA3-4148-B605-AC411A69B8FC}" type="parTrans" cxnId="{A6B271FC-6DE7-4AE9-A480-15F81CBB9351}">
      <dgm:prSet/>
      <dgm:spPr/>
      <dgm:t>
        <a:bodyPr/>
        <a:lstStyle/>
        <a:p>
          <a:endParaRPr lang="en-US">
            <a:solidFill>
              <a:srgbClr val="000066"/>
            </a:solidFill>
          </a:endParaRPr>
        </a:p>
      </dgm:t>
    </dgm:pt>
    <dgm:pt modelId="{65239945-40F5-4F10-99E6-2E9A71709A2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 smtClean="0"/>
            <a:t>Workforce</a:t>
          </a:r>
          <a:endParaRPr lang="en-GB" dirty="0"/>
        </a:p>
      </dgm:t>
    </dgm:pt>
    <dgm:pt modelId="{53960567-584C-43BE-A9BD-D33A1E732B31}" type="parTrans" cxnId="{841D0161-1689-4ECC-873D-C11F60316C52}">
      <dgm:prSet/>
      <dgm:spPr/>
    </dgm:pt>
    <dgm:pt modelId="{A76C4689-593D-458D-B02B-14AD03E4F1A5}" type="sibTrans" cxnId="{841D0161-1689-4ECC-873D-C11F60316C52}">
      <dgm:prSet/>
      <dgm:spPr/>
    </dgm:pt>
    <dgm:pt modelId="{49876B96-A22C-47B0-9F65-69BDC2ECE5CA}" type="pres">
      <dgm:prSet presAssocID="{55A003DC-A49A-4318-A354-F590691B88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F02721-60F8-4660-9126-721CF901636C}" type="pres">
      <dgm:prSet presAssocID="{9E880503-ECCD-4CAC-A4FB-82CAEEA268E1}" presName="linNode" presStyleCnt="0"/>
      <dgm:spPr/>
      <dgm:t>
        <a:bodyPr/>
        <a:lstStyle/>
        <a:p>
          <a:endParaRPr lang="en-US"/>
        </a:p>
      </dgm:t>
    </dgm:pt>
    <dgm:pt modelId="{D9088766-14B5-48FF-B29F-5E399EC24CF3}" type="pres">
      <dgm:prSet presAssocID="{9E880503-ECCD-4CAC-A4FB-82CAEEA268E1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45A93-8054-48C8-B9DD-92CD3AF6C96E}" type="pres">
      <dgm:prSet presAssocID="{9E880503-ECCD-4CAC-A4FB-82CAEEA268E1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B9076-EB20-435D-ADE0-A8750AD6DA4F}" type="pres">
      <dgm:prSet presAssocID="{600AA8C1-BF4B-481B-BE83-1B07A6038F89}" presName="spacing" presStyleCnt="0"/>
      <dgm:spPr/>
      <dgm:t>
        <a:bodyPr/>
        <a:lstStyle/>
        <a:p>
          <a:endParaRPr lang="en-US"/>
        </a:p>
      </dgm:t>
    </dgm:pt>
    <dgm:pt modelId="{C970A68C-8F06-4334-A391-884CBBEAF51C}" type="pres">
      <dgm:prSet presAssocID="{57808C18-BB28-45B2-8D68-BC088DDDC543}" presName="linNode" presStyleCnt="0"/>
      <dgm:spPr/>
      <dgm:t>
        <a:bodyPr/>
        <a:lstStyle/>
        <a:p>
          <a:endParaRPr lang="en-US"/>
        </a:p>
      </dgm:t>
    </dgm:pt>
    <dgm:pt modelId="{E20EC84A-93D2-4EC8-AB8E-9AD45593DEF0}" type="pres">
      <dgm:prSet presAssocID="{57808C18-BB28-45B2-8D68-BC088DDDC543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D5C44-69A0-4CA4-A559-8D9B1BFC1FE3}" type="pres">
      <dgm:prSet presAssocID="{57808C18-BB28-45B2-8D68-BC088DDDC543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6546D-145D-493B-B59F-5A3AA1B7C3CA}" type="pres">
      <dgm:prSet presAssocID="{EC2BCDD0-76C6-430B-A153-E37EDC58EEB2}" presName="spacing" presStyleCnt="0"/>
      <dgm:spPr/>
      <dgm:t>
        <a:bodyPr/>
        <a:lstStyle/>
        <a:p>
          <a:endParaRPr lang="en-US"/>
        </a:p>
      </dgm:t>
    </dgm:pt>
    <dgm:pt modelId="{DEABF550-5165-4585-B0A2-095330D406F0}" type="pres">
      <dgm:prSet presAssocID="{71193EE4-0ED0-4E3E-B035-DE0B57DDA67B}" presName="linNode" presStyleCnt="0"/>
      <dgm:spPr/>
      <dgm:t>
        <a:bodyPr/>
        <a:lstStyle/>
        <a:p>
          <a:endParaRPr lang="en-US"/>
        </a:p>
      </dgm:t>
    </dgm:pt>
    <dgm:pt modelId="{F9A640F0-43FA-4571-A509-E524C1445595}" type="pres">
      <dgm:prSet presAssocID="{71193EE4-0ED0-4E3E-B035-DE0B57DDA67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AF93-58AD-4877-BAA3-48B5F918BC1E}" type="pres">
      <dgm:prSet presAssocID="{71193EE4-0ED0-4E3E-B035-DE0B57DDA67B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40F25-48B5-4489-9CA6-4643D13B4746}" type="pres">
      <dgm:prSet presAssocID="{3D7E9077-6B6B-4709-95E4-97F6E59A8B61}" presName="spacing" presStyleCnt="0"/>
      <dgm:spPr/>
      <dgm:t>
        <a:bodyPr/>
        <a:lstStyle/>
        <a:p>
          <a:endParaRPr lang="en-US"/>
        </a:p>
      </dgm:t>
    </dgm:pt>
    <dgm:pt modelId="{ADFFE494-806B-421C-9BD0-BEFDD813593B}" type="pres">
      <dgm:prSet presAssocID="{B88C7420-EC8C-45B2-B0F2-9A593593BD89}" presName="linNode" presStyleCnt="0"/>
      <dgm:spPr/>
      <dgm:t>
        <a:bodyPr/>
        <a:lstStyle/>
        <a:p>
          <a:endParaRPr lang="en-US"/>
        </a:p>
      </dgm:t>
    </dgm:pt>
    <dgm:pt modelId="{A85153D0-BB1D-474C-ABB9-873B504FA93E}" type="pres">
      <dgm:prSet presAssocID="{B88C7420-EC8C-45B2-B0F2-9A593593BD8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EDE97-D1AB-4A77-85A0-312655224E78}" type="pres">
      <dgm:prSet presAssocID="{B88C7420-EC8C-45B2-B0F2-9A593593BD8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3DE1C-70AA-48DC-9377-83EFA95BEE64}" type="pres">
      <dgm:prSet presAssocID="{6C52FF29-1EE5-4FC3-ABBB-8AF498A7607F}" presName="spacing" presStyleCnt="0"/>
      <dgm:spPr/>
    </dgm:pt>
    <dgm:pt modelId="{6C570795-DED8-4033-BEF9-75731392F024}" type="pres">
      <dgm:prSet presAssocID="{65239945-40F5-4F10-99E6-2E9A71709A25}" presName="linNode" presStyleCnt="0"/>
      <dgm:spPr/>
    </dgm:pt>
    <dgm:pt modelId="{604C52C7-0652-41AB-9EB6-F953FA7D5D82}" type="pres">
      <dgm:prSet presAssocID="{65239945-40F5-4F10-99E6-2E9A71709A25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546A37-32D0-4927-B193-AC1DF730680B}" type="pres">
      <dgm:prSet presAssocID="{65239945-40F5-4F10-99E6-2E9A71709A25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03F0F5-1A5D-424E-AB29-8E67C6CB3A14}" type="presOf" srcId="{B88C7420-EC8C-45B2-B0F2-9A593593BD89}" destId="{A85153D0-BB1D-474C-ABB9-873B504FA93E}" srcOrd="0" destOrd="0" presId="urn:microsoft.com/office/officeart/2005/8/layout/vList6"/>
    <dgm:cxn modelId="{7225B29A-AC2B-B340-BD9B-B1AD2F454F51}" type="presOf" srcId="{9E880503-ECCD-4CAC-A4FB-82CAEEA268E1}" destId="{D9088766-14B5-48FF-B29F-5E399EC24CF3}" srcOrd="0" destOrd="0" presId="urn:microsoft.com/office/officeart/2005/8/layout/vList6"/>
    <dgm:cxn modelId="{DC2B01FB-A6F6-1A4D-AC16-14BA1EDFD215}" type="presOf" srcId="{57808C18-BB28-45B2-8D68-BC088DDDC543}" destId="{E20EC84A-93D2-4EC8-AB8E-9AD45593DEF0}" srcOrd="0" destOrd="0" presId="urn:microsoft.com/office/officeart/2005/8/layout/vList6"/>
    <dgm:cxn modelId="{A6B271FC-6DE7-4AE9-A480-15F81CBB9351}" srcId="{55A003DC-A49A-4318-A354-F590691B888A}" destId="{9E880503-ECCD-4CAC-A4FB-82CAEEA268E1}" srcOrd="0" destOrd="0" parTransId="{1EB178FB-1CA3-4148-B605-AC411A69B8FC}" sibTransId="{600AA8C1-BF4B-481B-BE83-1B07A6038F89}"/>
    <dgm:cxn modelId="{213A2E80-B574-FD48-B37C-86ABDC4D52EE}" type="presOf" srcId="{55A003DC-A49A-4318-A354-F590691B888A}" destId="{49876B96-A22C-47B0-9F65-69BDC2ECE5CA}" srcOrd="0" destOrd="0" presId="urn:microsoft.com/office/officeart/2005/8/layout/vList6"/>
    <dgm:cxn modelId="{841D0161-1689-4ECC-873D-C11F60316C52}" srcId="{55A003DC-A49A-4318-A354-F590691B888A}" destId="{65239945-40F5-4F10-99E6-2E9A71709A25}" srcOrd="4" destOrd="0" parTransId="{53960567-584C-43BE-A9BD-D33A1E732B31}" sibTransId="{A76C4689-593D-458D-B02B-14AD03E4F1A5}"/>
    <dgm:cxn modelId="{9E3BE196-A336-114E-BA60-3D425C6A89C9}" type="presOf" srcId="{71193EE4-0ED0-4E3E-B035-DE0B57DDA67B}" destId="{F9A640F0-43FA-4571-A509-E524C1445595}" srcOrd="0" destOrd="0" presId="urn:microsoft.com/office/officeart/2005/8/layout/vList6"/>
    <dgm:cxn modelId="{98EE1F61-C6C1-4825-A70F-1FC71FC9CD80}" srcId="{55A003DC-A49A-4318-A354-F590691B888A}" destId="{57808C18-BB28-45B2-8D68-BC088DDDC543}" srcOrd="1" destOrd="0" parTransId="{C0989614-6341-42C4-BEBF-6B23C8926D34}" sibTransId="{EC2BCDD0-76C6-430B-A153-E37EDC58EEB2}"/>
    <dgm:cxn modelId="{5FC27A1C-42D8-4F28-9D95-79948E8D61CF}" srcId="{55A003DC-A49A-4318-A354-F590691B888A}" destId="{71193EE4-0ED0-4E3E-B035-DE0B57DDA67B}" srcOrd="2" destOrd="0" parTransId="{90B98C66-96A0-4893-838D-A62D239B9A41}" sibTransId="{3D7E9077-6B6B-4709-95E4-97F6E59A8B61}"/>
    <dgm:cxn modelId="{B0FAC73F-0169-4794-9246-FEF3D2F0351E}" srcId="{55A003DC-A49A-4318-A354-F590691B888A}" destId="{B88C7420-EC8C-45B2-B0F2-9A593593BD89}" srcOrd="3" destOrd="0" parTransId="{4DAF59CD-3327-410A-9FC6-BC0211BDCB48}" sibTransId="{6C52FF29-1EE5-4FC3-ABBB-8AF498A7607F}"/>
    <dgm:cxn modelId="{7289291E-8E2E-8A46-9BF6-96887C3844B6}" type="presOf" srcId="{65239945-40F5-4F10-99E6-2E9A71709A25}" destId="{604C52C7-0652-41AB-9EB6-F953FA7D5D82}" srcOrd="0" destOrd="0" presId="urn:microsoft.com/office/officeart/2005/8/layout/vList6"/>
    <dgm:cxn modelId="{4F374DFD-B7A0-A144-A467-D3BB8BF57A96}" type="presParOf" srcId="{49876B96-A22C-47B0-9F65-69BDC2ECE5CA}" destId="{2DF02721-60F8-4660-9126-721CF901636C}" srcOrd="0" destOrd="0" presId="urn:microsoft.com/office/officeart/2005/8/layout/vList6"/>
    <dgm:cxn modelId="{BEEF73BC-13C9-F545-9665-40984B9EFBC6}" type="presParOf" srcId="{2DF02721-60F8-4660-9126-721CF901636C}" destId="{D9088766-14B5-48FF-B29F-5E399EC24CF3}" srcOrd="0" destOrd="0" presId="urn:microsoft.com/office/officeart/2005/8/layout/vList6"/>
    <dgm:cxn modelId="{A353BFD0-0724-A544-B836-9F62221DB3E7}" type="presParOf" srcId="{2DF02721-60F8-4660-9126-721CF901636C}" destId="{CA345A93-8054-48C8-B9DD-92CD3AF6C96E}" srcOrd="1" destOrd="0" presId="urn:microsoft.com/office/officeart/2005/8/layout/vList6"/>
    <dgm:cxn modelId="{5E8B5528-E224-4F4D-BB0C-F7FBB799A5A7}" type="presParOf" srcId="{49876B96-A22C-47B0-9F65-69BDC2ECE5CA}" destId="{DE4B9076-EB20-435D-ADE0-A8750AD6DA4F}" srcOrd="1" destOrd="0" presId="urn:microsoft.com/office/officeart/2005/8/layout/vList6"/>
    <dgm:cxn modelId="{377A5B69-BC23-8D4F-81CC-1B24CBAB40C8}" type="presParOf" srcId="{49876B96-A22C-47B0-9F65-69BDC2ECE5CA}" destId="{C970A68C-8F06-4334-A391-884CBBEAF51C}" srcOrd="2" destOrd="0" presId="urn:microsoft.com/office/officeart/2005/8/layout/vList6"/>
    <dgm:cxn modelId="{70135E45-5570-824F-8A84-FCA7F78FBA4E}" type="presParOf" srcId="{C970A68C-8F06-4334-A391-884CBBEAF51C}" destId="{E20EC84A-93D2-4EC8-AB8E-9AD45593DEF0}" srcOrd="0" destOrd="0" presId="urn:microsoft.com/office/officeart/2005/8/layout/vList6"/>
    <dgm:cxn modelId="{B27BC0A0-197F-AE4F-A4CB-4BB93D262C73}" type="presParOf" srcId="{C970A68C-8F06-4334-A391-884CBBEAF51C}" destId="{763D5C44-69A0-4CA4-A559-8D9B1BFC1FE3}" srcOrd="1" destOrd="0" presId="urn:microsoft.com/office/officeart/2005/8/layout/vList6"/>
    <dgm:cxn modelId="{32B79CF0-4498-7A4A-B199-708693C23DB6}" type="presParOf" srcId="{49876B96-A22C-47B0-9F65-69BDC2ECE5CA}" destId="{4626546D-145D-493B-B59F-5A3AA1B7C3CA}" srcOrd="3" destOrd="0" presId="urn:microsoft.com/office/officeart/2005/8/layout/vList6"/>
    <dgm:cxn modelId="{45EA52B4-3ACB-CA4C-8CD7-6BDCFADA6A4C}" type="presParOf" srcId="{49876B96-A22C-47B0-9F65-69BDC2ECE5CA}" destId="{DEABF550-5165-4585-B0A2-095330D406F0}" srcOrd="4" destOrd="0" presId="urn:microsoft.com/office/officeart/2005/8/layout/vList6"/>
    <dgm:cxn modelId="{4C573C1E-621D-F54D-A187-EFEB627DD8C8}" type="presParOf" srcId="{DEABF550-5165-4585-B0A2-095330D406F0}" destId="{F9A640F0-43FA-4571-A509-E524C1445595}" srcOrd="0" destOrd="0" presId="urn:microsoft.com/office/officeart/2005/8/layout/vList6"/>
    <dgm:cxn modelId="{114171C1-0C70-CC4D-94DB-E147A2BF1F0F}" type="presParOf" srcId="{DEABF550-5165-4585-B0A2-095330D406F0}" destId="{59DBAF93-58AD-4877-BAA3-48B5F918BC1E}" srcOrd="1" destOrd="0" presId="urn:microsoft.com/office/officeart/2005/8/layout/vList6"/>
    <dgm:cxn modelId="{FE678D3A-1B3E-9C4F-97A4-0C4BE3412965}" type="presParOf" srcId="{49876B96-A22C-47B0-9F65-69BDC2ECE5CA}" destId="{C6540F25-48B5-4489-9CA6-4643D13B4746}" srcOrd="5" destOrd="0" presId="urn:microsoft.com/office/officeart/2005/8/layout/vList6"/>
    <dgm:cxn modelId="{F9D518E6-401F-EC44-98D7-5E32F4B03C58}" type="presParOf" srcId="{49876B96-A22C-47B0-9F65-69BDC2ECE5CA}" destId="{ADFFE494-806B-421C-9BD0-BEFDD813593B}" srcOrd="6" destOrd="0" presId="urn:microsoft.com/office/officeart/2005/8/layout/vList6"/>
    <dgm:cxn modelId="{ACE1FAF9-272A-9A46-9440-39A44DA03B82}" type="presParOf" srcId="{ADFFE494-806B-421C-9BD0-BEFDD813593B}" destId="{A85153D0-BB1D-474C-ABB9-873B504FA93E}" srcOrd="0" destOrd="0" presId="urn:microsoft.com/office/officeart/2005/8/layout/vList6"/>
    <dgm:cxn modelId="{FD0A9A82-DC06-6448-8CFA-5BEF30AA5865}" type="presParOf" srcId="{ADFFE494-806B-421C-9BD0-BEFDD813593B}" destId="{FD6EDE97-D1AB-4A77-85A0-312655224E78}" srcOrd="1" destOrd="0" presId="urn:microsoft.com/office/officeart/2005/8/layout/vList6"/>
    <dgm:cxn modelId="{A6F0B474-590D-4B4C-A78C-4C414C363F1F}" type="presParOf" srcId="{49876B96-A22C-47B0-9F65-69BDC2ECE5CA}" destId="{B5E3DE1C-70AA-48DC-9377-83EFA95BEE64}" srcOrd="7" destOrd="0" presId="urn:microsoft.com/office/officeart/2005/8/layout/vList6"/>
    <dgm:cxn modelId="{D4DF619C-B7D3-FD4B-AFD4-8C548B66C1FF}" type="presParOf" srcId="{49876B96-A22C-47B0-9F65-69BDC2ECE5CA}" destId="{6C570795-DED8-4033-BEF9-75731392F024}" srcOrd="8" destOrd="0" presId="urn:microsoft.com/office/officeart/2005/8/layout/vList6"/>
    <dgm:cxn modelId="{DC4472B8-F3B2-7F4E-A74D-0C45A4305032}" type="presParOf" srcId="{6C570795-DED8-4033-BEF9-75731392F024}" destId="{604C52C7-0652-41AB-9EB6-F953FA7D5D82}" srcOrd="0" destOrd="0" presId="urn:microsoft.com/office/officeart/2005/8/layout/vList6"/>
    <dgm:cxn modelId="{1355F546-FB8A-294B-A54A-BE89C02A23DE}" type="presParOf" srcId="{6C570795-DED8-4033-BEF9-75731392F024}" destId="{01546A37-32D0-4927-B193-AC1DF730680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45A93-8054-48C8-B9DD-92CD3AF6C96E}">
      <dsp:nvSpPr>
        <dsp:cNvPr id="0" name=""/>
        <dsp:cNvSpPr/>
      </dsp:nvSpPr>
      <dsp:spPr>
        <a:xfrm>
          <a:off x="1667435" y="1389"/>
          <a:ext cx="2501152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88766-14B5-48FF-B29F-5E399EC24CF3}">
      <dsp:nvSpPr>
        <dsp:cNvPr id="0" name=""/>
        <dsp:cNvSpPr/>
      </dsp:nvSpPr>
      <dsp:spPr>
        <a:xfrm>
          <a:off x="0" y="1389"/>
          <a:ext cx="1667435" cy="752078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Economy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6713" y="38102"/>
        <a:ext cx="1594009" cy="678652"/>
      </dsp:txXfrm>
    </dsp:sp>
    <dsp:sp modelId="{763D5C44-69A0-4CA4-A559-8D9B1BFC1FE3}">
      <dsp:nvSpPr>
        <dsp:cNvPr id="0" name=""/>
        <dsp:cNvSpPr/>
      </dsp:nvSpPr>
      <dsp:spPr>
        <a:xfrm>
          <a:off x="1667435" y="828675"/>
          <a:ext cx="2501152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0EC84A-93D2-4EC8-AB8E-9AD45593DEF0}">
      <dsp:nvSpPr>
        <dsp:cNvPr id="0" name=""/>
        <dsp:cNvSpPr/>
      </dsp:nvSpPr>
      <dsp:spPr>
        <a:xfrm>
          <a:off x="0" y="828675"/>
          <a:ext cx="1667435" cy="752078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Value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6713" y="865388"/>
        <a:ext cx="1594009" cy="678652"/>
      </dsp:txXfrm>
    </dsp:sp>
    <dsp:sp modelId="{59DBAF93-58AD-4877-BAA3-48B5F918BC1E}">
      <dsp:nvSpPr>
        <dsp:cNvPr id="0" name=""/>
        <dsp:cNvSpPr/>
      </dsp:nvSpPr>
      <dsp:spPr>
        <a:xfrm>
          <a:off x="1667435" y="1655960"/>
          <a:ext cx="2501152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A640F0-43FA-4571-A509-E524C1445595}">
      <dsp:nvSpPr>
        <dsp:cNvPr id="0" name=""/>
        <dsp:cNvSpPr/>
      </dsp:nvSpPr>
      <dsp:spPr>
        <a:xfrm>
          <a:off x="0" y="1655960"/>
          <a:ext cx="1667435" cy="752078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Work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6713" y="1692673"/>
        <a:ext cx="1594009" cy="678652"/>
      </dsp:txXfrm>
    </dsp:sp>
    <dsp:sp modelId="{FD6EDE97-D1AB-4A77-85A0-312655224E78}">
      <dsp:nvSpPr>
        <dsp:cNvPr id="0" name=""/>
        <dsp:cNvSpPr/>
      </dsp:nvSpPr>
      <dsp:spPr>
        <a:xfrm>
          <a:off x="1667435" y="2483246"/>
          <a:ext cx="2501152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5153D0-BB1D-474C-ABB9-873B504FA93E}">
      <dsp:nvSpPr>
        <dsp:cNvPr id="0" name=""/>
        <dsp:cNvSpPr/>
      </dsp:nvSpPr>
      <dsp:spPr>
        <a:xfrm>
          <a:off x="0" y="2483246"/>
          <a:ext cx="1667435" cy="752078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Workplace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6713" y="2519959"/>
        <a:ext cx="1594009" cy="678652"/>
      </dsp:txXfrm>
    </dsp:sp>
    <dsp:sp modelId="{01546A37-32D0-4927-B193-AC1DF730680B}">
      <dsp:nvSpPr>
        <dsp:cNvPr id="0" name=""/>
        <dsp:cNvSpPr/>
      </dsp:nvSpPr>
      <dsp:spPr>
        <a:xfrm>
          <a:off x="1667435" y="3310532"/>
          <a:ext cx="2501152" cy="752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4C52C7-0652-41AB-9EB6-F953FA7D5D82}">
      <dsp:nvSpPr>
        <dsp:cNvPr id="0" name=""/>
        <dsp:cNvSpPr/>
      </dsp:nvSpPr>
      <dsp:spPr>
        <a:xfrm>
          <a:off x="0" y="3310532"/>
          <a:ext cx="1667435" cy="752078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Workforce</a:t>
          </a:r>
          <a:endParaRPr lang="en-GB" sz="2300" kern="1200" dirty="0"/>
        </a:p>
      </dsp:txBody>
      <dsp:txXfrm>
        <a:off x="36713" y="3347245"/>
        <a:ext cx="1594009" cy="678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0.19658</cdr:x>
      <cdr:y>0.47945</cdr:y>
    </cdr:from>
    <cdr:to>
      <cdr:x>0.2906</cdr:x>
      <cdr:y>0.56164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74" y="2500330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dirty="0" smtClean="0">
              <a:solidFill>
                <a:schemeClr val="bg1"/>
              </a:solidFill>
            </a:rPr>
            <a:t>37%</a:t>
          </a:r>
          <a:endParaRPr lang="en-GB" sz="12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0.47009</cdr:x>
      <cdr:y>0.42466</cdr:y>
    </cdr:from>
    <cdr:to>
      <cdr:x>0.55556</cdr:x>
      <cdr:y>0.53425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090" y="2214578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dirty="0" smtClean="0">
              <a:solidFill>
                <a:schemeClr val="bg1"/>
              </a:solidFill>
            </a:rPr>
            <a:t>60%</a:t>
          </a:r>
          <a:endParaRPr lang="en-GB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0.73504</cdr:x>
      <cdr:y>0.67123</cdr:y>
    </cdr:from>
    <cdr:to>
      <cdr:x>0.82051</cdr:x>
      <cdr:y>0.76712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43668" y="3500462"/>
          <a:ext cx="71438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GB" sz="2400" dirty="0" smtClean="0"/>
            <a:t>3%</a:t>
          </a:r>
          <a:endParaRPr lang="en-GB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03738A-A97D-4F92-BE66-B78B85794341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A49383-D1D9-4705-B472-4EBBD1CBF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8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See covering sheet for a more thorough introduction to the purpose and suggested usage of this presentation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8CAF31-4D94-4AA7-8E74-455657AA882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6960" y="9442987"/>
            <a:ext cx="2951880" cy="497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89" tIns="46145" rIns="92289" bIns="46145"/>
          <a:lstStyle/>
          <a:p>
            <a:fld id="{F00419E4-51EF-4D5C-A5D2-EA47AAA95BA7}" type="slidenum">
              <a:rPr lang="en-GB"/>
              <a:pPr/>
              <a:t>3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See covering sheet for a more thorough introduction to the purpose and suggested usage of this presentation</a:t>
            </a: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FE9BE4-E8F3-4863-8645-E373C9C6189A}" type="slidenum">
              <a:rPr lang="en-GB" sz="1200">
                <a:latin typeface="Calibri" pitchFamily="34" charset="0"/>
              </a:rPr>
              <a:pPr algn="r"/>
              <a:t>4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See covering sheet for a more thorough introduction to the purpose and suggested usage of this presentation</a:t>
            </a: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FE9BE4-E8F3-4863-8645-E373C9C6189A}" type="slidenum">
              <a:rPr lang="en-GB" sz="1200">
                <a:latin typeface="Calibri" pitchFamily="34" charset="0"/>
              </a:rPr>
              <a:pPr algn="r"/>
              <a:t>6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See covering sheet for a more thorough introduction to the purpose and suggested usage of this presentation</a:t>
            </a: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FE9BE4-E8F3-4863-8645-E373C9C6189A}" type="slidenum">
              <a:rPr lang="en-GB" sz="1200">
                <a:latin typeface="Calibri" pitchFamily="34" charset="0"/>
              </a:rPr>
              <a:pPr algn="r"/>
              <a:t>10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See covering sheet for a more thorough introduction to the purpose and suggested usage of this presentation</a:t>
            </a: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FE9BE4-E8F3-4863-8645-E373C9C6189A}" type="slidenum">
              <a:rPr lang="en-GB" sz="1200">
                <a:latin typeface="Calibri" pitchFamily="34" charset="0"/>
              </a:rPr>
              <a:pPr algn="r"/>
              <a:t>14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See covering sheet for a more thorough introduction to the purpose and suggested usage of this presentation</a:t>
            </a: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FE9BE4-E8F3-4863-8645-E373C9C6189A}" type="slidenum">
              <a:rPr lang="en-GB" sz="1200">
                <a:latin typeface="Calibri" pitchFamily="34" charset="0"/>
              </a:rPr>
              <a:pPr algn="r"/>
              <a:t>15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3CD76-F1A0-4840-A38D-A095D8E87424}" type="slidenum">
              <a:rPr lang="en-GB"/>
              <a:pPr/>
              <a:t>16</a:t>
            </a:fld>
            <a:endParaRPr lang="en-GB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2475"/>
            <a:ext cx="4953000" cy="3714750"/>
          </a:xfrm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20968"/>
            <a:ext cx="4994275" cy="4888402"/>
          </a:xfrm>
        </p:spPr>
        <p:txBody>
          <a:bodyPr/>
          <a:lstStyle/>
          <a:p>
            <a:pPr marL="230749" indent="-230749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6498-356D-45F5-8BAA-863CB535FCDE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B26A-3E9A-4D7B-8F83-DD80EA0D9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CD75-34ED-4B95-9E52-3E984BED9430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38B1-5C00-4EE4-ACD0-1CC847931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2AC3-1750-454B-9370-869760E71F78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3630-18E6-42B0-9553-F8E27FA92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0827-61F6-4EEA-A0E2-54F350A0D894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B608-46C4-402A-9062-B57D3B76A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9A57-2060-4BCB-B049-2A262FEFD94C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F5F0-15C7-4B41-9DBA-1B4F9891B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287B-930F-4B27-B845-5F5645B0197D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1812-3231-4432-B597-91172EF12F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B007-0A0D-4FCA-AC9C-048748AF0E3A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1229-D003-4C8F-A231-6DDBE7D0C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594E-7086-4A93-8A72-A2C2913D5BE9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4A1B-478D-4211-8091-91B4D7718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A7A2-66D5-426F-B246-E61B711C0B44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3C03-99E9-4C1D-87D0-BEA03E7E7E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4439-1668-4980-B488-3EE029DE49CF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5EAB-DD20-4908-8812-F1A9A52E1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C1452-F22F-4B7E-B550-6ED0CDB009E1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45E2-0970-4C1E-8953-275628BA4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3709D-F579-446D-8062-465E579C58FC}" type="datetimeFigureOut">
              <a:rPr lang="en-GB"/>
              <a:pPr>
                <a:defRPr/>
              </a:pPr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05AA3-3B72-4DBC-A1A0-79EB9ADF23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2928" y="188640"/>
            <a:ext cx="611560" cy="6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71550" y="2060575"/>
            <a:ext cx="7488238" cy="252095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000"/>
              </a:buClr>
            </a:pPr>
            <a:endParaRPr lang="en-GB" sz="28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3200" b="1" dirty="0" smtClean="0">
                <a:solidFill>
                  <a:schemeClr val="tx2"/>
                </a:solidFill>
                <a:latin typeface="Calibri" pitchFamily="34" charset="0"/>
              </a:rPr>
              <a:t>Employee Engagement: Challenges and Opportunities</a:t>
            </a:r>
            <a:endParaRPr lang="en-GB" sz="32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n-GB" sz="28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GB" sz="28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i="1" dirty="0" smtClean="0">
                <a:solidFill>
                  <a:schemeClr val="tx2"/>
                </a:solidFill>
                <a:latin typeface="Calibri" pitchFamily="34" charset="0"/>
              </a:rPr>
              <a:t>MMUBS</a:t>
            </a:r>
          </a:p>
          <a:p>
            <a:r>
              <a:rPr lang="en-GB" sz="2000" b="1" i="1" dirty="0" smtClean="0">
                <a:solidFill>
                  <a:schemeClr val="tx2"/>
                </a:solidFill>
                <a:latin typeface="Calibri" pitchFamily="34" charset="0"/>
              </a:rPr>
              <a:t>11</a:t>
            </a:r>
            <a:r>
              <a:rPr lang="en-GB" sz="2000" b="1" i="1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GB" sz="2000" b="1" i="1" dirty="0" smtClean="0">
                <a:solidFill>
                  <a:schemeClr val="tx2"/>
                </a:solidFill>
                <a:latin typeface="Calibri" pitchFamily="34" charset="0"/>
              </a:rPr>
              <a:t> December 2014</a:t>
            </a:r>
          </a:p>
          <a:p>
            <a:endParaRPr lang="en-GB" sz="2000" b="1" i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GB" sz="2000" b="1" i="1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000" b="1" i="1" dirty="0" smtClean="0">
                <a:solidFill>
                  <a:schemeClr val="tx2"/>
                </a:solidFill>
                <a:latin typeface="Calibri" pitchFamily="34" charset="0"/>
              </a:rPr>
              <a:t>Peter Cheese</a:t>
            </a:r>
          </a:p>
          <a:p>
            <a:r>
              <a:rPr lang="en-GB" sz="2000" b="1" i="1" dirty="0" smtClean="0">
                <a:solidFill>
                  <a:schemeClr val="tx2"/>
                </a:solidFill>
                <a:latin typeface="Calibri" pitchFamily="34" charset="0"/>
              </a:rPr>
              <a:t>CEO CIPD</a:t>
            </a:r>
            <a:endParaRPr lang="en-US" sz="20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Manchester Industrial Relations Society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71550" y="2060575"/>
            <a:ext cx="7672416" cy="252095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000"/>
              </a:buClr>
            </a:pPr>
            <a:endParaRPr lang="en-GB" sz="28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			</a:t>
            </a:r>
            <a:endParaRPr lang="en-GB" sz="28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Other contextual </a:t>
            </a:r>
            <a: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drivers</a:t>
            </a:r>
            <a:b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WERS</a:t>
            </a:r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98394574"/>
              </p:ext>
            </p:extLst>
          </p:nvPr>
        </p:nvGraphicFramePr>
        <p:xfrm>
          <a:off x="1357290" y="2214554"/>
          <a:ext cx="6599086" cy="402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262673"/>
                </a:solidFill>
              </a:rPr>
              <a:t>What drives transformational engagement?</a:t>
            </a:r>
            <a:endParaRPr lang="en-US" sz="3200" b="1" dirty="0">
              <a:solidFill>
                <a:srgbClr val="26267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484784"/>
            <a:ext cx="6048672" cy="2154436"/>
          </a:xfrm>
          <a:prstGeom prst="rect">
            <a:avLst/>
          </a:prstGeom>
          <a:solidFill>
            <a:srgbClr val="0086E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FF"/>
                </a:solidFill>
              </a:rPr>
              <a:t>Drivers of Engagement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Purpose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Autonomy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Mastery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3861048"/>
            <a:ext cx="8136904" cy="280831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Enabled by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Leadership </a:t>
            </a:r>
            <a:r>
              <a:rPr lang="en-US" sz="2000" dirty="0">
                <a:solidFill>
                  <a:schemeClr val="bg1"/>
                </a:solidFill>
              </a:rPr>
              <a:t>providing a </a:t>
            </a:r>
            <a:r>
              <a:rPr lang="en-US" sz="2000" b="1" dirty="0">
                <a:solidFill>
                  <a:schemeClr val="bg1"/>
                </a:solidFill>
              </a:rPr>
              <a:t>strong strategic </a:t>
            </a:r>
            <a:r>
              <a:rPr lang="en-US" sz="2000" b="1" dirty="0" smtClean="0">
                <a:solidFill>
                  <a:schemeClr val="bg1"/>
                </a:solidFill>
              </a:rPr>
              <a:t>narrative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Engaging </a:t>
            </a:r>
            <a:r>
              <a:rPr lang="en-US" sz="2000" b="1" dirty="0">
                <a:solidFill>
                  <a:schemeClr val="bg1"/>
                </a:solidFill>
              </a:rPr>
              <a:t>managers</a:t>
            </a:r>
            <a:r>
              <a:rPr lang="en-US" sz="2000" dirty="0">
                <a:solidFill>
                  <a:schemeClr val="bg1"/>
                </a:solidFill>
              </a:rPr>
              <a:t> who </a:t>
            </a:r>
            <a:r>
              <a:rPr lang="en-US" sz="2000" dirty="0" smtClean="0">
                <a:solidFill>
                  <a:schemeClr val="bg1"/>
                </a:solidFill>
              </a:rPr>
              <a:t>focus on </a:t>
            </a:r>
            <a:r>
              <a:rPr lang="en-US" sz="2000" dirty="0">
                <a:solidFill>
                  <a:schemeClr val="bg1"/>
                </a:solidFill>
              </a:rPr>
              <a:t>their people and give them </a:t>
            </a:r>
            <a:r>
              <a:rPr lang="en-US" sz="2000" dirty="0" smtClean="0">
                <a:solidFill>
                  <a:schemeClr val="bg1"/>
                </a:solidFill>
              </a:rPr>
              <a:t>scope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mployee </a:t>
            </a:r>
            <a:r>
              <a:rPr lang="en-US" sz="2000" b="1" dirty="0">
                <a:solidFill>
                  <a:schemeClr val="bg1"/>
                </a:solidFill>
              </a:rPr>
              <a:t>voice</a:t>
            </a:r>
            <a:r>
              <a:rPr lang="en-US" sz="2000" dirty="0">
                <a:solidFill>
                  <a:schemeClr val="bg1"/>
                </a:solidFill>
              </a:rPr>
              <a:t> throughout the </a:t>
            </a:r>
            <a:r>
              <a:rPr lang="en-US" sz="2000" dirty="0" err="1" smtClean="0">
                <a:solidFill>
                  <a:schemeClr val="bg1"/>
                </a:solidFill>
              </a:rPr>
              <a:t>organisation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mployee wellbeing </a:t>
            </a:r>
            <a:r>
              <a:rPr lang="en-US" sz="2000" dirty="0" smtClean="0">
                <a:solidFill>
                  <a:schemeClr val="bg1"/>
                </a:solidFill>
              </a:rPr>
              <a:t>– physical, mental, emotional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O</a:t>
            </a:r>
            <a:r>
              <a:rPr lang="en-US" sz="2000" b="1" dirty="0" err="1" smtClean="0">
                <a:solidFill>
                  <a:schemeClr val="bg1"/>
                </a:solidFill>
              </a:rPr>
              <a:t>rganisational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integrity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>
                <a:solidFill>
                  <a:schemeClr val="bg1"/>
                </a:solidFill>
              </a:rPr>
              <a:t>values </a:t>
            </a:r>
            <a:r>
              <a:rPr lang="en-US" sz="2000" dirty="0" smtClean="0">
                <a:solidFill>
                  <a:schemeClr val="bg1"/>
                </a:solidFill>
              </a:rPr>
              <a:t>are reflected in </a:t>
            </a:r>
            <a:r>
              <a:rPr lang="en-US" sz="2000" dirty="0" err="1" smtClean="0">
                <a:solidFill>
                  <a:schemeClr val="bg1"/>
                </a:solidFill>
              </a:rPr>
              <a:t>behaviours</a:t>
            </a:r>
            <a:r>
              <a:rPr lang="en-US" sz="2000" dirty="0" smtClean="0">
                <a:solidFill>
                  <a:schemeClr val="bg1"/>
                </a:solidFill>
              </a:rPr>
              <a:t> throughout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engag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49009"/>
            <a:ext cx="2232248" cy="1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056784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62673"/>
                </a:solidFill>
              </a:rPr>
              <a:t>The essential role of the manager</a:t>
            </a:r>
            <a:endParaRPr lang="en-US" sz="3200" b="1" dirty="0">
              <a:solidFill>
                <a:srgbClr val="262673"/>
              </a:solidFill>
            </a:endParaRPr>
          </a:p>
        </p:txBody>
      </p:sp>
      <p:pic>
        <p:nvPicPr>
          <p:cNvPr id="4" name="Picture 3" descr="mgt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87004"/>
            <a:ext cx="6629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Employee Voice – a two way process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802" b="14802"/>
          <a:stretch>
            <a:fillRect/>
          </a:stretch>
        </p:blipFill>
        <p:spPr>
          <a:xfrm>
            <a:off x="2833464" y="1916832"/>
            <a:ext cx="6203032" cy="3411429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916832"/>
            <a:ext cx="3695328" cy="37918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tIns="9144">
            <a:spAutoFit/>
          </a:bodyPr>
          <a:lstStyle/>
          <a:p>
            <a:pPr marL="171450" indent="-171450" eaLnBrk="0" hangingPunct="0">
              <a:lnSpc>
                <a:spcPct val="12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and collective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Forums, surveys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 bodies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– internal and external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eaLnBrk="0" hangingPunct="0">
              <a:lnSpc>
                <a:spcPct val="12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and processes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eaLnBrk="0" hangingPunct="0">
              <a:lnSpc>
                <a:spcPct val="120000"/>
              </a:lnSpc>
              <a:spcBef>
                <a:spcPct val="35000"/>
              </a:spcBef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1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71550" y="2060575"/>
            <a:ext cx="7672416" cy="252095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000"/>
              </a:buClr>
            </a:pPr>
            <a:endParaRPr lang="en-GB" sz="28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			</a:t>
            </a:r>
            <a:endParaRPr lang="en-GB" sz="28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en-GB" sz="5400" dirty="0" smtClean="0">
                <a:latin typeface="Britannic Bold" pitchFamily="34" charset="0"/>
              </a:rPr>
              <a:t>SHOW ME THE NUMBERS!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What gets measured gets done</a:t>
            </a:r>
          </a:p>
          <a:p>
            <a:pPr algn="ctr">
              <a:buNone/>
            </a:pPr>
            <a:r>
              <a:rPr lang="en-GB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But not everything that can be counted counts</a:t>
            </a:r>
          </a:p>
          <a:p>
            <a:pPr algn="ctr">
              <a:buNone/>
            </a:pPr>
            <a:r>
              <a:rPr lang="en-GB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pple Chancery"/>
                <a:cs typeface="Apple Chancery"/>
              </a:rPr>
              <a:t>Too much data, too little insight</a:t>
            </a:r>
            <a:endParaRPr lang="en-GB" sz="5400" b="1" dirty="0">
              <a:latin typeface="Apple Chancery"/>
              <a:cs typeface="Apple Chancery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056784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62673"/>
                </a:solidFill>
              </a:rPr>
              <a:t>The importance of measurement and insight</a:t>
            </a:r>
            <a:endParaRPr lang="en-US" sz="3200" b="1" dirty="0">
              <a:solidFill>
                <a:srgbClr val="26267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71550" y="2060575"/>
            <a:ext cx="7672416" cy="252095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000"/>
              </a:buClr>
            </a:pPr>
            <a:endParaRPr lang="en-GB" sz="28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			</a:t>
            </a:r>
            <a:endParaRPr lang="en-GB" sz="28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P:\Advisers' files\Jonny Gifford\Images\Employee Enragement - Simon He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303880"/>
            <a:ext cx="5741830" cy="52028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8" y="628652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@SimonHeath1</a:t>
            </a:r>
            <a:endParaRPr lang="en-GB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056784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17375E"/>
                </a:solidFill>
              </a:rPr>
              <a:t>Measuring engagement – what’s important</a:t>
            </a:r>
            <a:endParaRPr lang="en-US" sz="3200" b="1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AutoShape 4"/>
          <p:cNvSpPr>
            <a:spLocks noChangeArrowheads="1"/>
          </p:cNvSpPr>
          <p:nvPr/>
        </p:nvSpPr>
        <p:spPr bwMode="auto">
          <a:xfrm>
            <a:off x="1187624" y="1864766"/>
            <a:ext cx="6738938" cy="798513"/>
          </a:xfrm>
          <a:prstGeom prst="chevron">
            <a:avLst>
              <a:gd name="adj" fmla="val 3676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dist="63500" dir="130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0181" name="AutoShape 5"/>
          <p:cNvSpPr>
            <a:spLocks noChangeArrowheads="1"/>
          </p:cNvSpPr>
          <p:nvPr/>
        </p:nvSpPr>
        <p:spPr bwMode="auto">
          <a:xfrm>
            <a:off x="1187624" y="2737891"/>
            <a:ext cx="6738938" cy="800100"/>
          </a:xfrm>
          <a:prstGeom prst="chevron">
            <a:avLst>
              <a:gd name="adj" fmla="val 3353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dist="63500" dir="130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0182" name="AutoShape 6"/>
          <p:cNvSpPr>
            <a:spLocks noChangeArrowheads="1"/>
          </p:cNvSpPr>
          <p:nvPr/>
        </p:nvSpPr>
        <p:spPr bwMode="auto">
          <a:xfrm>
            <a:off x="1187624" y="3614191"/>
            <a:ext cx="6738938" cy="800100"/>
          </a:xfrm>
          <a:prstGeom prst="chevron">
            <a:avLst>
              <a:gd name="adj" fmla="val 3193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dist="63500" dir="130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0183" name="AutoShape 7"/>
          <p:cNvSpPr>
            <a:spLocks noChangeArrowheads="1"/>
          </p:cNvSpPr>
          <p:nvPr/>
        </p:nvSpPr>
        <p:spPr bwMode="auto">
          <a:xfrm>
            <a:off x="1187624" y="4490491"/>
            <a:ext cx="6738938" cy="798513"/>
          </a:xfrm>
          <a:prstGeom prst="chevron">
            <a:avLst>
              <a:gd name="adj" fmla="val 31999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dist="63500" dir="130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30184" name="AutoShape 8"/>
          <p:cNvSpPr>
            <a:spLocks noChangeArrowheads="1"/>
          </p:cNvSpPr>
          <p:nvPr/>
        </p:nvSpPr>
        <p:spPr bwMode="auto">
          <a:xfrm>
            <a:off x="1187624" y="5365204"/>
            <a:ext cx="6738938" cy="800100"/>
          </a:xfrm>
          <a:prstGeom prst="chevron">
            <a:avLst>
              <a:gd name="adj" fmla="val 3193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dist="63500" dir="13012194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en-US" sz="2200" i="1">
              <a:solidFill>
                <a:schemeClr val="bg1"/>
              </a:solidFill>
            </a:endParaRPr>
          </a:p>
        </p:txBody>
      </p:sp>
      <p:sp>
        <p:nvSpPr>
          <p:cNvPr id="1330185" name="Text Box 9"/>
          <p:cNvSpPr txBox="1">
            <a:spLocks noChangeArrowheads="1"/>
          </p:cNvSpPr>
          <p:nvPr/>
        </p:nvSpPr>
        <p:spPr bwMode="auto">
          <a:xfrm>
            <a:off x="1567037" y="1902866"/>
            <a:ext cx="5819775" cy="43088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</a:pPr>
            <a:r>
              <a:rPr lang="en-US" sz="2200" i="1" dirty="0" smtClean="0">
                <a:solidFill>
                  <a:schemeClr val="bg1"/>
                </a:solidFill>
              </a:rPr>
              <a:t>Engagement is a strategic issue 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1330186" name="Text Box 10"/>
          <p:cNvSpPr txBox="1">
            <a:spLocks noChangeArrowheads="1"/>
          </p:cNvSpPr>
          <p:nvPr/>
        </p:nvSpPr>
        <p:spPr bwMode="auto">
          <a:xfrm>
            <a:off x="1557512" y="3626891"/>
            <a:ext cx="5862637" cy="76944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</a:pPr>
            <a:r>
              <a:rPr lang="en-US" sz="2200" i="1" dirty="0" smtClean="0">
                <a:solidFill>
                  <a:schemeClr val="bg1"/>
                </a:solidFill>
              </a:rPr>
              <a:t>Need measures that provide visibility and insight 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1330187" name="Text Box 11"/>
          <p:cNvSpPr txBox="1">
            <a:spLocks noChangeArrowheads="1"/>
          </p:cNvSpPr>
          <p:nvPr/>
        </p:nvSpPr>
        <p:spPr bwMode="auto">
          <a:xfrm>
            <a:off x="1546399" y="2849016"/>
            <a:ext cx="6024563" cy="64530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200" i="1" dirty="0" smtClean="0">
                <a:solidFill>
                  <a:schemeClr val="bg1"/>
                </a:solidFill>
              </a:rPr>
              <a:t>Starts from the top, links to purpose and values, roles, opportunity, recognition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1330188" name="Text Box 12"/>
          <p:cNvSpPr txBox="1">
            <a:spLocks noChangeArrowheads="1"/>
          </p:cNvSpPr>
          <p:nvPr/>
        </p:nvSpPr>
        <p:spPr bwMode="auto">
          <a:xfrm>
            <a:off x="1567037" y="4576216"/>
            <a:ext cx="5892800" cy="64530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200" i="1" dirty="0" smtClean="0">
                <a:solidFill>
                  <a:schemeClr val="bg1"/>
                </a:solidFill>
              </a:rPr>
              <a:t>Develop and train managers, and hold them accountable 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1330189" name="Text Box 13"/>
          <p:cNvSpPr txBox="1">
            <a:spLocks noChangeArrowheads="1"/>
          </p:cNvSpPr>
          <p:nvPr/>
        </p:nvSpPr>
        <p:spPr bwMode="auto">
          <a:xfrm>
            <a:off x="1567037" y="5471566"/>
            <a:ext cx="5689600" cy="64530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200" i="1" dirty="0" smtClean="0">
                <a:solidFill>
                  <a:schemeClr val="bg1"/>
                </a:solidFill>
              </a:rPr>
              <a:t>Provide for the continual channels of feedback, employee voice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90"/>
                </a:solidFill>
              </a:rPr>
              <a:t>In conclusion… 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88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5" grpId="0" animBg="1"/>
      <p:bldP spid="1330186" grpId="0" animBg="1"/>
      <p:bldP spid="1330188" grpId="0" animBg="1"/>
      <p:bldP spid="13301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1484784"/>
            <a:ext cx="4176464" cy="3600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kern="1400" dirty="0">
                <a:solidFill>
                  <a:srgbClr val="10253F"/>
                </a:solidFill>
              </a:rPr>
              <a:t>A</a:t>
            </a:r>
            <a:r>
              <a:rPr lang="en-US" sz="3200" b="1" kern="1400" dirty="0" smtClean="0">
                <a:solidFill>
                  <a:srgbClr val="10253F"/>
                </a:solidFill>
              </a:rPr>
              <a:t> new set of ‘norms’</a:t>
            </a:r>
            <a:endParaRPr lang="en-US" sz="3200" b="1" dirty="0">
              <a:solidFill>
                <a:srgbClr val="10253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27480184"/>
              </p:ext>
            </p:extLst>
          </p:nvPr>
        </p:nvGraphicFramePr>
        <p:xfrm>
          <a:off x="571472" y="2428284"/>
          <a:ext cx="41685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4786315" y="4103247"/>
            <a:ext cx="3948450" cy="763437"/>
            <a:chOff x="0" y="1190"/>
            <a:chExt cx="1667435" cy="944562"/>
          </a:xfrm>
          <a:solidFill>
            <a:srgbClr val="00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0" y="1190"/>
              <a:ext cx="1667435" cy="94456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6110" y="47300"/>
              <a:ext cx="1575215" cy="8523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i="1" dirty="0" smtClean="0">
                  <a:solidFill>
                    <a:schemeClr val="bg1"/>
                  </a:solidFill>
                </a:rPr>
                <a:t>Networked, Collaborative, Flexible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786314" y="4943029"/>
            <a:ext cx="3944471" cy="763437"/>
            <a:chOff x="0" y="1040209"/>
            <a:chExt cx="1667435" cy="944562"/>
          </a:xfrm>
          <a:solidFill>
            <a:srgbClr val="00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0" y="1040209"/>
              <a:ext cx="1667435" cy="94456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6110" y="1086319"/>
              <a:ext cx="1575215" cy="8523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i="1" dirty="0" smtClean="0">
                  <a:solidFill>
                    <a:schemeClr val="bg1"/>
                  </a:solidFill>
                </a:rPr>
                <a:t>Formal </a:t>
              </a:r>
              <a:r>
                <a:rPr lang="en-US" b="1" i="1" dirty="0">
                  <a:solidFill>
                    <a:schemeClr val="bg1"/>
                  </a:solidFill>
                </a:rPr>
                <a:t>Organization and Informal Social System Structures</a:t>
              </a: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4766954" y="2348880"/>
            <a:ext cx="3948450" cy="834218"/>
            <a:chOff x="0" y="2079228"/>
            <a:chExt cx="1667435" cy="944562"/>
          </a:xfrm>
          <a:solidFill>
            <a:srgbClr val="0033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0" y="2079228"/>
              <a:ext cx="1667435" cy="94456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8"/>
            <p:cNvSpPr/>
            <p:nvPr/>
          </p:nvSpPr>
          <p:spPr>
            <a:xfrm>
              <a:off x="46110" y="2125338"/>
              <a:ext cx="1575215" cy="85234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i="1" dirty="0" smtClean="0">
                  <a:solidFill>
                    <a:schemeClr val="bg1"/>
                  </a:solidFill>
                </a:rPr>
                <a:t>More volatile and less predictable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4766953" y="3268586"/>
            <a:ext cx="3948451" cy="763437"/>
            <a:chOff x="0" y="3118246"/>
            <a:chExt cx="1667435" cy="944562"/>
          </a:xfrm>
          <a:solidFill>
            <a:srgbClr val="00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3118246"/>
              <a:ext cx="1667435" cy="94456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46110" y="3164356"/>
              <a:ext cx="1575215" cy="8523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i="1" dirty="0" smtClean="0">
                  <a:solidFill>
                    <a:schemeClr val="bg1"/>
                  </a:solidFill>
                </a:rPr>
                <a:t>Continued shift </a:t>
              </a:r>
              <a:r>
                <a:rPr lang="en-US" b="1" i="1" dirty="0">
                  <a:solidFill>
                    <a:schemeClr val="bg1"/>
                  </a:solidFill>
                </a:rPr>
                <a:t>toward Intangibles</a:t>
              </a:r>
            </a:p>
          </p:txBody>
        </p:sp>
      </p:grpSp>
      <p:sp>
        <p:nvSpPr>
          <p:cNvPr id="18443" name="TextBox 29"/>
          <p:cNvSpPr txBox="1">
            <a:spLocks noChangeArrowheads="1"/>
          </p:cNvSpPr>
          <p:nvPr/>
        </p:nvSpPr>
        <p:spPr bwMode="auto">
          <a:xfrm>
            <a:off x="2651097" y="2634632"/>
            <a:ext cx="1382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C0C0"/>
                </a:solidFill>
              </a:rPr>
              <a:t>Increasingly</a:t>
            </a:r>
          </a:p>
        </p:txBody>
      </p:sp>
      <p:sp>
        <p:nvSpPr>
          <p:cNvPr id="18444" name="TextBox 30"/>
          <p:cNvSpPr txBox="1">
            <a:spLocks noChangeArrowheads="1"/>
          </p:cNvSpPr>
          <p:nvPr/>
        </p:nvSpPr>
        <p:spPr bwMode="auto">
          <a:xfrm>
            <a:off x="2643174" y="4277706"/>
            <a:ext cx="1381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C0C0"/>
                </a:solidFill>
              </a:rPr>
              <a:t>Increasingly</a:t>
            </a:r>
          </a:p>
        </p:txBody>
      </p:sp>
      <p:sp>
        <p:nvSpPr>
          <p:cNvPr id="18445" name="TextBox 31"/>
          <p:cNvSpPr txBox="1">
            <a:spLocks noChangeArrowheads="1"/>
          </p:cNvSpPr>
          <p:nvPr/>
        </p:nvSpPr>
        <p:spPr bwMode="auto">
          <a:xfrm>
            <a:off x="2651097" y="3439503"/>
            <a:ext cx="1382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C0C0"/>
                </a:solidFill>
              </a:rPr>
              <a:t>Increasingly</a:t>
            </a:r>
          </a:p>
        </p:txBody>
      </p:sp>
      <p:sp>
        <p:nvSpPr>
          <p:cNvPr id="18446" name="TextBox 32"/>
          <p:cNvSpPr txBox="1">
            <a:spLocks noChangeArrowheads="1"/>
          </p:cNvSpPr>
          <p:nvPr/>
        </p:nvSpPr>
        <p:spPr bwMode="auto">
          <a:xfrm>
            <a:off x="2651097" y="5063524"/>
            <a:ext cx="1382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C0C0"/>
                </a:solidFill>
              </a:rPr>
              <a:t>Increasingly</a:t>
            </a:r>
          </a:p>
        </p:txBody>
      </p:sp>
      <p:grpSp>
        <p:nvGrpSpPr>
          <p:cNvPr id="8" name="Group 12"/>
          <p:cNvGrpSpPr/>
          <p:nvPr/>
        </p:nvGrpSpPr>
        <p:grpSpPr>
          <a:xfrm>
            <a:off x="4786314" y="5800285"/>
            <a:ext cx="3944471" cy="763437"/>
            <a:chOff x="0" y="1040209"/>
            <a:chExt cx="1667435" cy="944562"/>
          </a:xfrm>
          <a:solidFill>
            <a:srgbClr val="00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0" y="1040209"/>
              <a:ext cx="1667435" cy="94456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46110" y="1086319"/>
              <a:ext cx="1575215" cy="8523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i="1" dirty="0" smtClean="0">
                  <a:solidFill>
                    <a:schemeClr val="bg1"/>
                  </a:solidFill>
                </a:rPr>
                <a:t>More diverse, more demanding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2714612" y="5920780"/>
            <a:ext cx="1381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C0C0"/>
                </a:solidFill>
              </a:rPr>
              <a:t>Increasingly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" y="-22716"/>
            <a:ext cx="4715568" cy="215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2964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4" name="Text Box 4"/>
          <p:cNvSpPr txBox="1">
            <a:spLocks noChangeArrowheads="1"/>
          </p:cNvSpPr>
          <p:nvPr/>
        </p:nvSpPr>
        <p:spPr bwMode="auto">
          <a:xfrm>
            <a:off x="228600" y="2260501"/>
            <a:ext cx="1334020" cy="2419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">
            <a:spAutoFit/>
          </a:bodyPr>
          <a:lstStyle/>
          <a:p>
            <a:pPr marL="171450" indent="-171450" eaLnBrk="0" hangingPunct="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  <a:p>
            <a:pPr marL="171450" indent="-171450" eaLnBrk="0" hangingPunct="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Attract</a:t>
            </a:r>
          </a:p>
          <a:p>
            <a:pPr marL="171450" indent="-171450" eaLnBrk="0" hangingPunct="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</a:t>
            </a:r>
          </a:p>
          <a:p>
            <a:pPr marL="171450" indent="-171450" eaLnBrk="0" hangingPunct="0"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</a:t>
            </a:r>
          </a:p>
          <a:p>
            <a:pPr marL="171450" indent="-171450" eaLnBrk="0" hangingPunct="0">
              <a:spcBef>
                <a:spcPct val="35000"/>
              </a:spcBef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9685" name="Text Box 5"/>
          <p:cNvSpPr txBox="1">
            <a:spLocks noChangeArrowheads="1"/>
          </p:cNvSpPr>
          <p:nvPr/>
        </p:nvSpPr>
        <p:spPr bwMode="auto">
          <a:xfrm>
            <a:off x="6858000" y="2270017"/>
            <a:ext cx="2286000" cy="2659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">
            <a:spAutoFit/>
          </a:bodyPr>
          <a:lstStyle/>
          <a:p>
            <a:pPr marL="171450" indent="-171450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</a:t>
            </a:r>
          </a:p>
          <a:p>
            <a:pPr marL="171450" indent="-171450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</a:t>
            </a:r>
          </a:p>
          <a:p>
            <a:pPr marL="171450" indent="-171450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Reward</a:t>
            </a:r>
          </a:p>
          <a:p>
            <a:pPr marL="171450" indent="-171450" eaLnBrk="0" hangingPunct="0">
              <a:spcBef>
                <a:spcPct val="35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through the Organization</a:t>
            </a:r>
          </a:p>
        </p:txBody>
      </p:sp>
      <p:grpSp>
        <p:nvGrpSpPr>
          <p:cNvPr id="188420" name="Group 4"/>
          <p:cNvGrpSpPr>
            <a:grpSpLocks noChangeAspect="1"/>
          </p:cNvGrpSpPr>
          <p:nvPr/>
        </p:nvGrpSpPr>
        <p:grpSpPr bwMode="auto">
          <a:xfrm>
            <a:off x="1571625" y="1412776"/>
            <a:ext cx="5357813" cy="4772025"/>
            <a:chOff x="990" y="810"/>
            <a:chExt cx="3375" cy="3006"/>
          </a:xfrm>
        </p:grpSpPr>
        <p:sp>
          <p:nvSpPr>
            <p:cNvPr id="188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0" y="810"/>
              <a:ext cx="3375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84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" y="810"/>
              <a:ext cx="3228" cy="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8446" name="Freeform 30"/>
            <p:cNvSpPr>
              <a:spLocks/>
            </p:cNvSpPr>
            <p:nvPr/>
          </p:nvSpPr>
          <p:spPr bwMode="auto">
            <a:xfrm>
              <a:off x="2652" y="1878"/>
              <a:ext cx="155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6" y="15"/>
                </a:cxn>
                <a:cxn ang="0">
                  <a:pos x="1127" y="0"/>
                </a:cxn>
                <a:cxn ang="0">
                  <a:pos x="1554" y="8"/>
                </a:cxn>
              </a:cxnLst>
              <a:rect l="0" t="0" r="r" b="b"/>
              <a:pathLst>
                <a:path w="1554" h="19">
                  <a:moveTo>
                    <a:pt x="0" y="0"/>
                  </a:moveTo>
                  <a:cubicBezTo>
                    <a:pt x="279" y="4"/>
                    <a:pt x="558" y="19"/>
                    <a:pt x="836" y="15"/>
                  </a:cubicBezTo>
                  <a:cubicBezTo>
                    <a:pt x="934" y="14"/>
                    <a:pt x="1127" y="0"/>
                    <a:pt x="1127" y="0"/>
                  </a:cubicBezTo>
                  <a:cubicBezTo>
                    <a:pt x="1270" y="3"/>
                    <a:pt x="1412" y="8"/>
                    <a:pt x="1554" y="8"/>
                  </a:cubicBezTo>
                </a:path>
              </a:pathLst>
            </a:custGeom>
            <a:noFill/>
            <a:ln w="9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8447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2" y="1863"/>
              <a:ext cx="1145" cy="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4283968" y="3645024"/>
            <a:ext cx="230254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Welcome to our Company</a:t>
            </a:r>
          </a:p>
          <a:p>
            <a:pPr algn="ctr"/>
            <a:endParaRPr lang="en-GB" sz="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Orientation begins here 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79388" y="332656"/>
            <a:ext cx="6768876" cy="369332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000090"/>
                </a:solidFill>
              </a:rPr>
              <a:t>So are our People Management practices good enough?</a:t>
            </a:r>
            <a:endParaRPr lang="en-GB" sz="32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7332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Where are your biggest challenges today?  </a:t>
            </a:r>
          </a:p>
          <a:p>
            <a:pPr algn="ctr"/>
            <a:r>
              <a:rPr lang="en-US" sz="2800" dirty="0" smtClean="0"/>
              <a:t>Where will they be tomorrow?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538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71550" y="2060575"/>
            <a:ext cx="7672416" cy="252095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000"/>
              </a:buClr>
            </a:pPr>
            <a:endParaRPr lang="en-GB" sz="28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			</a:t>
            </a:r>
            <a:endParaRPr lang="en-GB" sz="28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Engagement - A rose by any other name…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5286412"/>
          </a:xfrm>
        </p:spPr>
        <p:txBody>
          <a:bodyPr/>
          <a:lstStyle/>
          <a:p>
            <a:pPr marL="0" algn="ctr">
              <a:buNone/>
            </a:pPr>
            <a:r>
              <a:rPr lang="en-GB" sz="4800" b="1" dirty="0" smtClean="0">
                <a:solidFill>
                  <a:srgbClr val="0070C0"/>
                </a:solidFill>
                <a:latin typeface="Broadway" pitchFamily="82" charset="0"/>
              </a:rPr>
              <a:t>Voice</a:t>
            </a:r>
            <a:r>
              <a:rPr lang="en-GB" sz="4800" dirty="0" smtClean="0">
                <a:latin typeface="Brush Script MT" pitchFamily="66" charset="0"/>
              </a:rPr>
              <a:t>  </a:t>
            </a:r>
            <a:r>
              <a:rPr lang="en-GB" sz="4800" dirty="0" smtClean="0">
                <a:latin typeface="Arial Black" pitchFamily="34" charset="0"/>
              </a:rPr>
              <a:t>Empowerment</a:t>
            </a:r>
            <a:r>
              <a:rPr lang="en-GB" sz="4800" dirty="0" smtClean="0">
                <a:latin typeface="Brush Script MT" pitchFamily="66" charset="0"/>
              </a:rPr>
              <a:t> </a:t>
            </a:r>
            <a:r>
              <a:rPr lang="en-GB" sz="5400" b="1" i="1" dirty="0" smtClean="0">
                <a:solidFill>
                  <a:srgbClr val="FFC000"/>
                </a:solidFill>
                <a:latin typeface="Baskerville Old Face" pitchFamily="18" charset="0"/>
              </a:rPr>
              <a:t>Recognition</a:t>
            </a:r>
            <a:r>
              <a:rPr lang="en-GB" sz="5400" dirty="0" smtClean="0">
                <a:latin typeface="Brush Script MT" pitchFamily="66" charset="0"/>
              </a:rPr>
              <a:t> </a:t>
            </a:r>
            <a:r>
              <a:rPr lang="en-GB" sz="4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Support</a:t>
            </a:r>
            <a:r>
              <a:rPr lang="en-GB" sz="4800" dirty="0" smtClean="0">
                <a:latin typeface="Brush Script MT" pitchFamily="66" charset="0"/>
              </a:rPr>
              <a:t> </a:t>
            </a:r>
            <a:r>
              <a:rPr lang="en-GB" sz="5400" b="1" dirty="0" smtClean="0">
                <a:solidFill>
                  <a:srgbClr val="00B0F0"/>
                </a:solidFill>
                <a:latin typeface="Brush Script MT" pitchFamily="66" charset="0"/>
              </a:rPr>
              <a:t>Playing to strengths</a:t>
            </a:r>
            <a:r>
              <a:rPr lang="en-GB" sz="4800" dirty="0" smtClean="0">
                <a:latin typeface="Brush Script MT" pitchFamily="66" charset="0"/>
              </a:rPr>
              <a:t> </a:t>
            </a:r>
            <a:r>
              <a:rPr lang="en-GB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Meaning</a:t>
            </a:r>
            <a:r>
              <a:rPr lang="en-GB" sz="4800" dirty="0" smtClean="0">
                <a:latin typeface="Brush Script MT" pitchFamily="66" charset="0"/>
              </a:rPr>
              <a:t> </a:t>
            </a:r>
            <a:r>
              <a:rPr lang="en-GB" sz="4800" i="1" dirty="0" smtClean="0">
                <a:solidFill>
                  <a:schemeClr val="accent4">
                    <a:lumMod val="75000"/>
                  </a:schemeClr>
                </a:solidFill>
                <a:latin typeface="Britannic Bold" pitchFamily="34" charset="0"/>
              </a:rPr>
              <a:t>Purpose</a:t>
            </a:r>
            <a:r>
              <a:rPr lang="en-GB" sz="4800" dirty="0" smtClean="0">
                <a:latin typeface="Brush Script MT" pitchFamily="66" charset="0"/>
              </a:rPr>
              <a:t> </a:t>
            </a:r>
            <a:br>
              <a:rPr lang="en-GB" sz="4800" dirty="0" smtClean="0">
                <a:latin typeface="Brush Script MT" pitchFamily="66" charset="0"/>
              </a:rPr>
            </a:b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Well-being</a:t>
            </a:r>
            <a:r>
              <a:rPr lang="en-GB" sz="4800" dirty="0" smtClean="0">
                <a:latin typeface="Brush Script MT" pitchFamily="66" charset="0"/>
              </a:rPr>
              <a:t> </a:t>
            </a:r>
            <a:r>
              <a:rPr lang="en-GB" sz="3600" dirty="0" smtClean="0">
                <a:solidFill>
                  <a:srgbClr val="FF0066"/>
                </a:solidFill>
                <a:latin typeface="Arial Black" pitchFamily="34" charset="0"/>
              </a:rPr>
              <a:t>Energy!</a:t>
            </a:r>
            <a:r>
              <a:rPr lang="en-GB" sz="3600" dirty="0" smtClean="0"/>
              <a:t> </a:t>
            </a:r>
            <a:r>
              <a:rPr lang="en-GB" sz="4000" dirty="0" smtClean="0">
                <a:solidFill>
                  <a:srgbClr val="00B050"/>
                </a:solidFill>
                <a:latin typeface="Berlin Sans FB" pitchFamily="34" charset="0"/>
              </a:rPr>
              <a:t>The extra mile    </a:t>
            </a:r>
            <a:r>
              <a:rPr lang="en-GB" sz="5400" dirty="0" smtClean="0">
                <a:solidFill>
                  <a:srgbClr val="C00000"/>
                </a:solidFill>
                <a:latin typeface="Algerian" pitchFamily="82" charset="0"/>
              </a:rPr>
              <a:t>Passion</a:t>
            </a:r>
            <a:r>
              <a:rPr lang="en-GB" sz="5400" dirty="0" smtClean="0"/>
              <a:t> </a:t>
            </a:r>
            <a:r>
              <a:rPr lang="en-GB" sz="4000" dirty="0" smtClean="0">
                <a:solidFill>
                  <a:srgbClr val="FF9900"/>
                </a:solidFill>
                <a:latin typeface="Comic Sans MS" pitchFamily="66" charset="0"/>
              </a:rPr>
              <a:t>Alignment</a:t>
            </a:r>
            <a:r>
              <a:rPr lang="en-GB" sz="4000" dirty="0" smtClean="0"/>
              <a:t>  </a:t>
            </a:r>
            <a:r>
              <a:rPr lang="en-GB" sz="3600" i="1" dirty="0" smtClean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Collaboration</a:t>
            </a:r>
            <a:r>
              <a:rPr lang="en-GB" sz="3600" dirty="0" smtClean="0"/>
              <a:t>  </a:t>
            </a:r>
            <a:r>
              <a:rPr lang="en-GB" sz="4000" dirty="0" smtClean="0">
                <a:solidFill>
                  <a:srgbClr val="7030A0"/>
                </a:solidFill>
                <a:latin typeface="Cooper Black" pitchFamily="18" charset="0"/>
              </a:rPr>
              <a:t>Shared values 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Commitment</a:t>
            </a:r>
          </a:p>
          <a:p>
            <a:pPr marL="0" algn="ctr">
              <a:buNone/>
            </a:pP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Trust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smtClean="0">
                <a:solidFill>
                  <a:srgbClr val="00B0F0"/>
                </a:solidFill>
                <a:latin typeface="Berlin Sans FB" pitchFamily="34" charset="0"/>
              </a:rPr>
              <a:t/>
            </a:r>
            <a:br>
              <a:rPr lang="en-GB" i="1" dirty="0" smtClean="0">
                <a:solidFill>
                  <a:srgbClr val="00B0F0"/>
                </a:solidFill>
                <a:latin typeface="Berlin Sans FB" pitchFamily="34" charset="0"/>
              </a:rPr>
            </a:br>
            <a:endParaRPr lang="en-GB" sz="2400" dirty="0">
              <a:solidFill>
                <a:srgbClr val="7030A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engage-for-success-infographic_update-online.jpg"/>
          <p:cNvPicPr>
            <a:picLocks noChangeAspect="1"/>
          </p:cNvPicPr>
          <p:nvPr/>
        </p:nvPicPr>
        <p:blipFill>
          <a:blip r:embed="rId2"/>
          <a:srcRect t="38064" b="405"/>
          <a:stretch>
            <a:fillRect/>
          </a:stretch>
        </p:blipFill>
        <p:spPr>
          <a:xfrm>
            <a:off x="0" y="0"/>
            <a:ext cx="7858148" cy="6858000"/>
          </a:xfrm>
          <a:prstGeom prst="rect">
            <a:avLst/>
          </a:prstGeom>
        </p:spPr>
      </p:pic>
      <p:pic>
        <p:nvPicPr>
          <p:cNvPr id="57346" name="Picture 2" descr="https://encrypted-tbn2.gstatic.com/images?q=tbn:ANd9GcSiU04-JZgNhfB7DgSj_4fnMD2KM0SJmB0Vj4Muh5Dat3BS_drO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720914"/>
            <a:ext cx="960112" cy="15001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971550" y="2060575"/>
            <a:ext cx="7672416" cy="252095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000"/>
              </a:buClr>
            </a:pPr>
            <a:endParaRPr lang="en-GB" sz="28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Calibri" pitchFamily="34" charset="0"/>
              </a:rPr>
              <a:t>			</a:t>
            </a:r>
            <a:endParaRPr lang="en-GB" sz="28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An engagement deficit?</a:t>
            </a:r>
            <a:b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CIPD Employee Outlook survey, Spring 2014</a:t>
            </a:r>
            <a:endParaRPr lang="en-GB" sz="16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28596" y="1357298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635"/>
          <a:stretch/>
        </p:blipFill>
        <p:spPr>
          <a:xfrm>
            <a:off x="-16107" y="1770277"/>
            <a:ext cx="9144000" cy="5115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1196752"/>
            <a:ext cx="3544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Edelman </a:t>
            </a:r>
            <a:r>
              <a:rPr lang="en-US" b="1" i="1" dirty="0" err="1" smtClean="0"/>
              <a:t>Trustbarometer</a:t>
            </a:r>
            <a:r>
              <a:rPr lang="en-US" b="1" i="1" dirty="0" smtClean="0"/>
              <a:t> 2012</a:t>
            </a:r>
            <a:endParaRPr lang="en-US" b="1" i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549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17375E"/>
                </a:solidFill>
              </a:rPr>
              <a:t> </a:t>
            </a:r>
            <a:r>
              <a:rPr lang="en-US" sz="3200" b="1" dirty="0" smtClean="0">
                <a:solidFill>
                  <a:srgbClr val="17375E"/>
                </a:solidFill>
              </a:rPr>
              <a:t>   A crisis of trust?</a:t>
            </a:r>
            <a:endParaRPr lang="en-US" sz="32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635"/>
          <a:stretch/>
        </p:blipFill>
        <p:spPr>
          <a:xfrm>
            <a:off x="-16107" y="1770277"/>
            <a:ext cx="9144000" cy="5115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5776" y="1196752"/>
            <a:ext cx="3544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Edelman </a:t>
            </a:r>
            <a:r>
              <a:rPr lang="en-US" b="1" i="1" dirty="0" err="1" smtClean="0"/>
              <a:t>Trustbarometer</a:t>
            </a:r>
            <a:r>
              <a:rPr lang="en-US" b="1" i="1" dirty="0" smtClean="0"/>
              <a:t> 2012</a:t>
            </a:r>
            <a:endParaRPr lang="en-US" b="1" i="1" dirty="0"/>
          </a:p>
        </p:txBody>
      </p:sp>
      <p:sp>
        <p:nvSpPr>
          <p:cNvPr id="6" name="Explosion 2 5"/>
          <p:cNvSpPr/>
          <p:nvPr/>
        </p:nvSpPr>
        <p:spPr>
          <a:xfrm>
            <a:off x="5868144" y="1556792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3779912" y="3284984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971600" y="1988840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6084168" y="3356992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4788024" y="5229200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>
            <a:off x="1187624" y="4293096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19672" y="4869160"/>
            <a:ext cx="140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Book Antiqua"/>
                <a:cs typeface="Book Antiqua"/>
              </a:rPr>
              <a:t>Price fixing</a:t>
            </a:r>
            <a:endParaRPr lang="en-US" b="1" i="1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5805264"/>
            <a:ext cx="184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Book Antiqua"/>
                <a:cs typeface="Book Antiqua"/>
              </a:rPr>
              <a:t>Media scandals</a:t>
            </a:r>
            <a:endParaRPr lang="en-US" b="1" i="1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3933056"/>
            <a:ext cx="167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Book Antiqua"/>
                <a:cs typeface="Book Antiqua"/>
              </a:rPr>
              <a:t>NHS scandals</a:t>
            </a:r>
            <a:endParaRPr lang="en-US" b="1" i="1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2636912"/>
            <a:ext cx="174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Book Antiqua"/>
                <a:cs typeface="Book Antiqua"/>
              </a:rPr>
              <a:t>Phone hacking</a:t>
            </a:r>
            <a:endParaRPr lang="en-US" b="1" i="1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861048"/>
            <a:ext cx="165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Book Antiqua"/>
                <a:cs typeface="Book Antiqua"/>
              </a:rPr>
              <a:t>MPs expenses</a:t>
            </a:r>
            <a:endParaRPr lang="en-US" b="1" i="1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2060848"/>
            <a:ext cx="170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Book Antiqua"/>
                <a:cs typeface="Book Antiqua"/>
              </a:rPr>
              <a:t>Banking crisis</a:t>
            </a:r>
            <a:endParaRPr lang="en-US" b="1" i="1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3419872" y="1772816"/>
            <a:ext cx="2520280" cy="1512168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07904" y="22768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  <a:latin typeface="Book Antiqua"/>
                <a:cs typeface="Book Antiqua"/>
              </a:rPr>
              <a:t>Food chain corruption</a:t>
            </a:r>
            <a:endParaRPr lang="en-US" b="1" i="1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3549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17375E"/>
                </a:solidFill>
              </a:rPr>
              <a:t> </a:t>
            </a:r>
            <a:r>
              <a:rPr lang="en-US" sz="3200" b="1" dirty="0" smtClean="0">
                <a:solidFill>
                  <a:srgbClr val="17375E"/>
                </a:solidFill>
              </a:rPr>
              <a:t>   A crisis of trust?</a:t>
            </a:r>
            <a:endParaRPr lang="en-US" sz="32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63757"/>
            <a:ext cx="4714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203717"/>
            <a:ext cx="33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Prevalence of Trust in Leaders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879" y="1545054"/>
            <a:ext cx="4619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96991" y="113170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Factors that drive trust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940021"/>
            <a:ext cx="3446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err="1" smtClean="0"/>
              <a:t>Kennexa</a:t>
            </a:r>
            <a:r>
              <a:rPr lang="en-GB" sz="1600" i="1" dirty="0" smtClean="0"/>
              <a:t> Work Trends Report 2013</a:t>
            </a:r>
            <a:endParaRPr lang="en-GB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1098376" y="4494599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Ethical behaviour seen to be an issue</a:t>
            </a:r>
          </a:p>
          <a:p>
            <a:pPr marL="176213" lvl="0" indent="-1762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4013" lvl="1" indent="-1778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Fewer than two-fifths 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of CEOs have ethics at the heart of business decisions</a:t>
            </a: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354013" lvl="1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GB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4013" lvl="1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Half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say their organisation prioritises financial performance over ethics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2340" y="6546830"/>
            <a:ext cx="4016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ILM/Management Today Trust Index 2012</a:t>
            </a:r>
            <a:endParaRPr lang="en-GB" sz="1600" i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44016" y="1038215"/>
            <a:ext cx="8892480" cy="3312368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D0921"/>
              </a:buClr>
              <a:buSzPct val="155000"/>
              <a:buFontTx/>
              <a:buChar char="•"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90"/>
                </a:solidFill>
              </a:rPr>
              <a:t>Rebuilding Trust  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7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Blue Background"/>
  <p:tag name="TRANSITIONS" val="Custom"/>
  <p:tag name="TITLECOLOR" val="Theme"/>
  <p:tag name="BULLETEDCOLOR" val="Theme"/>
  <p:tag name="DRAWINGTEXTCOLOR" val="Ppt"/>
  <p:tag name="DRAWINGBORDERCOLOR" val="Ppt"/>
  <p:tag name="DRAWINGFILLCOLOR" val="Ppt"/>
  <p:tag name="LINECOLOR" val="Ppt"/>
  <p:tag name="PICTUREBORDERCOLOR" val="Theme"/>
  <p:tag name="TITLESTYLE" val="ThreeD"/>
  <p:tag name="BULLETEDSTYLE" val="TwoD"/>
  <p:tag name="DRAWINGTEXTSTYLE" val="TwoD"/>
  <p:tag name="DRAWINGSTYLE" val="ThreeD"/>
  <p:tag name="PICTURESTYLE" val="ThreeD"/>
  <p:tag name="TITLEBORDER" val="Taper-Strong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.07 -0.07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.07 -0.07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CUSTOMTRANSITION" val="Wipe: Light Beam"/>
  <p:tag name="OFX_CACHE_PICTURE 15 Z2" val="C:\Documents and Settings\rick.mayhall\Local Settings\Temp\OfficeFX\ofx5E4BC6AF\418A9AF7.EMF"/>
  <p:tag name="OFX_CACHE_PICTURE 16 Z3" val="C:\Documents and Settings\rick.mayhall\Local Settings\Temp\OfficeFX\ofx5E4BC6AF\470CF629.EMF"/>
  <p:tag name="OFX_CACHE_MASTER_PICTURE 45 Z1" val="C:\Documents and Settings\rick.mayhall\Local Settings\Temp\OfficeFX\ofx5E4BC6AF\1AFDD303.EM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499</Words>
  <Application>Microsoft Macintosh PowerPoint</Application>
  <PresentationFormat>On-screen Show (4:3)</PresentationFormat>
  <Paragraphs>133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 new set of ‘norms’</vt:lpstr>
      <vt:lpstr>So are our People Management practices good enough?</vt:lpstr>
      <vt:lpstr>Engagement - A rose by any other name…</vt:lpstr>
      <vt:lpstr>PowerPoint Presentation</vt:lpstr>
      <vt:lpstr>An engagement deficit?  CIPD Employee Outlook survey, Spring 2014</vt:lpstr>
      <vt:lpstr>PowerPoint Presentation</vt:lpstr>
      <vt:lpstr>PowerPoint Presentation</vt:lpstr>
      <vt:lpstr>Rebuilding Trust  </vt:lpstr>
      <vt:lpstr>Other contextual drivers  WERS</vt:lpstr>
      <vt:lpstr>What drives transformational engagement?</vt:lpstr>
      <vt:lpstr>The essential role of the manager</vt:lpstr>
      <vt:lpstr>Employee Voice – a two way process</vt:lpstr>
      <vt:lpstr>The importance of measurement and insight</vt:lpstr>
      <vt:lpstr>Measuring engagement – what’s important</vt:lpstr>
      <vt:lpstr>In conclusion… </vt:lpstr>
    </vt:vector>
  </TitlesOfParts>
  <Company>CIPD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CIPD User</dc:creator>
  <cp:lastModifiedBy>Peter Cheese</cp:lastModifiedBy>
  <cp:revision>164</cp:revision>
  <dcterms:created xsi:type="dcterms:W3CDTF">2012-02-17T10:10:21Z</dcterms:created>
  <dcterms:modified xsi:type="dcterms:W3CDTF">2014-12-11T16:47:41Z</dcterms:modified>
</cp:coreProperties>
</file>