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2.xml" ContentType="application/vnd.openxmlformats-officedocument.themeOverride+xml"/>
  <Override PartName="/ppt/charts/chart2.xml" ContentType="application/vnd.openxmlformats-officedocument.drawingml.chart+xml"/>
  <Override PartName="/ppt/theme/themeOverride3.xml" ContentType="application/vnd.openxmlformats-officedocument.themeOverrid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567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8" r:id="rId3"/>
    <p:sldId id="292" r:id="rId4"/>
    <p:sldId id="259" r:id="rId5"/>
    <p:sldId id="261" r:id="rId6"/>
    <p:sldId id="293" r:id="rId7"/>
    <p:sldId id="263" r:id="rId8"/>
    <p:sldId id="264" r:id="rId9"/>
    <p:sldId id="265" r:id="rId10"/>
    <p:sldId id="266" r:id="rId11"/>
    <p:sldId id="267" r:id="rId12"/>
    <p:sldId id="283" r:id="rId13"/>
    <p:sldId id="284" r:id="rId14"/>
    <p:sldId id="273" r:id="rId15"/>
    <p:sldId id="285" r:id="rId16"/>
    <p:sldId id="286" r:id="rId17"/>
    <p:sldId id="287" r:id="rId18"/>
    <p:sldId id="297" r:id="rId19"/>
    <p:sldId id="305" r:id="rId20"/>
    <p:sldId id="289" r:id="rId21"/>
    <p:sldId id="295" r:id="rId22"/>
    <p:sldId id="291" r:id="rId23"/>
    <p:sldId id="296" r:id="rId24"/>
  </p:sldIdLst>
  <p:sldSz cx="9144000" cy="6858000" type="screen4x3"/>
  <p:notesSz cx="6797675" cy="9926638"/>
  <p:custDataLst>
    <p:tags r:id="rId2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tone Sans ITC TT" pitchFamily="2" charset="0"/>
        <a:ea typeface="Arial" pitchFamily="35" charset="0"/>
        <a:cs typeface="Arial" pitchFamily="35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tone Sans ITC TT" pitchFamily="2" charset="0"/>
        <a:ea typeface="Arial" pitchFamily="35" charset="0"/>
        <a:cs typeface="Arial" pitchFamily="35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tone Sans ITC TT" pitchFamily="2" charset="0"/>
        <a:ea typeface="Arial" pitchFamily="35" charset="0"/>
        <a:cs typeface="Arial" pitchFamily="35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tone Sans ITC TT" pitchFamily="2" charset="0"/>
        <a:ea typeface="Arial" pitchFamily="35" charset="0"/>
        <a:cs typeface="Arial" pitchFamily="35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tone Sans ITC TT" pitchFamily="2" charset="0"/>
        <a:ea typeface="Arial" pitchFamily="35" charset="0"/>
        <a:cs typeface="Arial" pitchFamily="35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Stone Sans ITC TT" pitchFamily="2" charset="0"/>
        <a:ea typeface="Arial" pitchFamily="35" charset="0"/>
        <a:cs typeface="Arial" pitchFamily="35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Stone Sans ITC TT" pitchFamily="2" charset="0"/>
        <a:ea typeface="Arial" pitchFamily="35" charset="0"/>
        <a:cs typeface="Arial" pitchFamily="35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Stone Sans ITC TT" pitchFamily="2" charset="0"/>
        <a:ea typeface="Arial" pitchFamily="35" charset="0"/>
        <a:cs typeface="Arial" pitchFamily="35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Stone Sans ITC TT" pitchFamily="2" charset="0"/>
        <a:ea typeface="Arial" pitchFamily="35" charset="0"/>
        <a:cs typeface="Arial" pitchFamily="35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AA0616"/>
    <a:srgbClr val="F10F60"/>
    <a:srgbClr val="454545"/>
    <a:srgbClr val="DDDDDD"/>
    <a:srgbClr val="FFFFFF"/>
    <a:srgbClr val="000000"/>
    <a:srgbClr val="F8D4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92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1242"/>
    </p:cViewPr>
  </p:sorterViewPr>
  <p:notesViewPr>
    <p:cSldViewPr>
      <p:cViewPr varScale="1">
        <p:scale>
          <a:sx n="57" d="100"/>
          <a:sy n="57" d="100"/>
        </p:scale>
        <p:origin x="-1788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K:\types2.xlsx" TargetMode="External"/><Relationship Id="rId1" Type="http://schemas.openxmlformats.org/officeDocument/2006/relationships/themeOverride" Target="../theme/themeOverride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K:\types2.xlsx" TargetMode="External"/><Relationship Id="rId1" Type="http://schemas.openxmlformats.org/officeDocument/2006/relationships/themeOverride" Target="../theme/themeOverride3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v>1992</c:v>
          </c:tx>
          <c:spPr>
            <a:ln w="28575">
              <a:noFill/>
            </a:ln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DE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IT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7.7777777777777779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FR</a:t>
                    </a:r>
                  </a:p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UK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PL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ES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/>
                      <a:t>US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Sheet5!$B$67:$B$73</c:f>
              <c:numCache>
                <c:formatCode>General</c:formatCode>
                <c:ptCount val="7"/>
                <c:pt idx="0">
                  <c:v>0.58137547892720309</c:v>
                </c:pt>
                <c:pt idx="1">
                  <c:v>0.70118773946360147</c:v>
                </c:pt>
                <c:pt idx="2">
                  <c:v>0.42460727969348655</c:v>
                </c:pt>
                <c:pt idx="3">
                  <c:v>0.33457854406130272</c:v>
                </c:pt>
                <c:pt idx="4">
                  <c:v>0.16022988505747127</c:v>
                </c:pt>
                <c:pt idx="5">
                  <c:v>0.44994252873563223</c:v>
                </c:pt>
                <c:pt idx="6">
                  <c:v>5.8760536398467435E-2</c:v>
                </c:pt>
              </c:numCache>
            </c:numRef>
          </c:xVal>
          <c:yVal>
            <c:numRef>
              <c:f>Sheet5!$C$67:$C$73</c:f>
              <c:numCache>
                <c:formatCode>General</c:formatCode>
                <c:ptCount val="7"/>
                <c:pt idx="0">
                  <c:v>0.35033958346136773</c:v>
                </c:pt>
                <c:pt idx="1">
                  <c:v>0.49337542876767698</c:v>
                </c:pt>
                <c:pt idx="2">
                  <c:v>0.65903855323783755</c:v>
                </c:pt>
                <c:pt idx="3">
                  <c:v>0.26538717891291241</c:v>
                </c:pt>
                <c:pt idx="4">
                  <c:v>0.63410476339562005</c:v>
                </c:pt>
                <c:pt idx="5">
                  <c:v>0.71287608075002573</c:v>
                </c:pt>
                <c:pt idx="6">
                  <c:v>0.29660545787545789</c:v>
                </c:pt>
              </c:numCache>
            </c:numRef>
          </c:yVal>
          <c:smooth val="0"/>
        </c:ser>
        <c:ser>
          <c:idx val="1"/>
          <c:order val="1"/>
          <c:tx>
            <c:v>2012</c:v>
          </c:tx>
          <c:spPr>
            <a:ln w="28575">
              <a:noFill/>
            </a:ln>
          </c:spPr>
          <c:marker>
            <c:symbol val="diamond"/>
            <c:size val="7"/>
          </c:marker>
          <c:dLbls>
            <c:dLbl>
              <c:idx val="0"/>
              <c:layout>
                <c:manualLayout>
                  <c:x val="-8.3333333333333332E-3"/>
                  <c:y val="-2.777777777777777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DE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IT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8.3333333333333835E-3"/>
                  <c:y val="4.629629629629629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FR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UK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PL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ES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6932692984891283E-2"/>
                  <c:y val="-3.196607784320269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US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Sheet5!$D$67:$D$73</c:f>
              <c:numCache>
                <c:formatCode>General</c:formatCode>
                <c:ptCount val="7"/>
                <c:pt idx="0">
                  <c:v>0.48298275862068962</c:v>
                </c:pt>
                <c:pt idx="1">
                  <c:v>0.59743295019157083</c:v>
                </c:pt>
                <c:pt idx="2">
                  <c:v>0.41846743295019156</c:v>
                </c:pt>
                <c:pt idx="3">
                  <c:v>0.16858237547892721</c:v>
                </c:pt>
                <c:pt idx="4">
                  <c:v>0.10851149425287356</c:v>
                </c:pt>
                <c:pt idx="5">
                  <c:v>0.56855172413793109</c:v>
                </c:pt>
                <c:pt idx="6">
                  <c:v>4.331417624521073E-2</c:v>
                </c:pt>
              </c:numCache>
            </c:numRef>
          </c:xVal>
          <c:yVal>
            <c:numRef>
              <c:f>Sheet5!$E$67:$E$73</c:f>
              <c:numCache>
                <c:formatCode>General</c:formatCode>
                <c:ptCount val="7"/>
                <c:pt idx="0">
                  <c:v>0.35807739452306997</c:v>
                </c:pt>
                <c:pt idx="1">
                  <c:v>0.50221227321927209</c:v>
                </c:pt>
                <c:pt idx="2">
                  <c:v>0.68397277362430131</c:v>
                </c:pt>
                <c:pt idx="3">
                  <c:v>0.42196353936253023</c:v>
                </c:pt>
                <c:pt idx="4">
                  <c:v>0.5507463788503516</c:v>
                </c:pt>
                <c:pt idx="5">
                  <c:v>0.70713526097425183</c:v>
                </c:pt>
                <c:pt idx="6">
                  <c:v>0.31212084249084249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6106648"/>
        <c:axId val="456107040"/>
      </c:scatterChart>
      <c:valAx>
        <c:axId val="456106648"/>
        <c:scaling>
          <c:orientation val="minMax"/>
          <c:max val="1"/>
        </c:scaling>
        <c:delete val="0"/>
        <c:axPos val="b"/>
        <c:numFmt formatCode="General" sourceLinked="1"/>
        <c:majorTickMark val="out"/>
        <c:minorTickMark val="none"/>
        <c:tickLblPos val="nextTo"/>
        <c:crossAx val="456107040"/>
        <c:crosses val="autoZero"/>
        <c:crossBetween val="midCat"/>
      </c:valAx>
      <c:valAx>
        <c:axId val="456107040"/>
        <c:scaling>
          <c:orientation val="minMax"/>
          <c:max val="1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456106648"/>
        <c:crosses val="autoZero"/>
        <c:crossBetween val="midCat"/>
        <c:majorUnit val="0.2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lineMarker"/>
        <c:varyColors val="0"/>
        <c:ser>
          <c:idx val="1"/>
          <c:order val="0"/>
          <c:spPr>
            <a:ln w="28575">
              <a:noFill/>
            </a:ln>
          </c:spPr>
          <c:marker>
            <c:symbol val="diamond"/>
            <c:size val="7"/>
          </c:marker>
          <c:dLbls>
            <c:dLbl>
              <c:idx val="0"/>
              <c:layout>
                <c:manualLayout>
                  <c:x val="-8.3333333333333332E-3"/>
                  <c:y val="-2.777777777777777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DE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IT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8.3333333333333835E-3"/>
                  <c:y val="4.629629629629629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FR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UK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PL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ES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3333333333333333E-2"/>
                  <c:y val="-6.018518518518518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US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Sheet5!$D$67:$D$73</c:f>
              <c:numCache>
                <c:formatCode>General</c:formatCode>
                <c:ptCount val="7"/>
                <c:pt idx="0">
                  <c:v>0.48298275862068962</c:v>
                </c:pt>
                <c:pt idx="1">
                  <c:v>0.59743295019157083</c:v>
                </c:pt>
                <c:pt idx="2">
                  <c:v>0.41846743295019156</c:v>
                </c:pt>
                <c:pt idx="3">
                  <c:v>0.16858237547892721</c:v>
                </c:pt>
                <c:pt idx="4">
                  <c:v>0.10851149425287356</c:v>
                </c:pt>
                <c:pt idx="5">
                  <c:v>0.56855172413793109</c:v>
                </c:pt>
                <c:pt idx="6">
                  <c:v>4.331417624521073E-2</c:v>
                </c:pt>
              </c:numCache>
            </c:numRef>
          </c:xVal>
          <c:yVal>
            <c:numRef>
              <c:f>Sheet5!$E$67:$E$73</c:f>
              <c:numCache>
                <c:formatCode>General</c:formatCode>
                <c:ptCount val="7"/>
                <c:pt idx="0">
                  <c:v>0.35807739452306997</c:v>
                </c:pt>
                <c:pt idx="1">
                  <c:v>0.50221227321927209</c:v>
                </c:pt>
                <c:pt idx="2">
                  <c:v>0.68397277362430131</c:v>
                </c:pt>
                <c:pt idx="3">
                  <c:v>0.42196353936253023</c:v>
                </c:pt>
                <c:pt idx="4">
                  <c:v>0.5507463788503516</c:v>
                </c:pt>
                <c:pt idx="5">
                  <c:v>0.70713526097425183</c:v>
                </c:pt>
                <c:pt idx="6">
                  <c:v>0.31212084249084249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filteredSeriesTitle>
                <c15:tx>
                  <c:v>2012</c:v>
                </c15:tx>
              </c15:filteredSeries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6078424"/>
        <c:axId val="456079992"/>
      </c:scatterChart>
      <c:valAx>
        <c:axId val="456078424"/>
        <c:scaling>
          <c:orientation val="minMax"/>
          <c:max val="1"/>
        </c:scaling>
        <c:delete val="0"/>
        <c:axPos val="b"/>
        <c:numFmt formatCode="General" sourceLinked="1"/>
        <c:majorTickMark val="out"/>
        <c:minorTickMark val="none"/>
        <c:tickLblPos val="nextTo"/>
        <c:crossAx val="456079992"/>
        <c:crosses val="autoZero"/>
        <c:crossBetween val="midCat"/>
      </c:valAx>
      <c:valAx>
        <c:axId val="456079992"/>
        <c:scaling>
          <c:orientation val="minMax"/>
          <c:max val="1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456078424"/>
        <c:crosses val="autoZero"/>
        <c:crossBetween val="midCat"/>
        <c:majorUnit val="0.2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ULC</a:t>
            </a:r>
          </a:p>
        </c:rich>
      </c:tx>
      <c:layout/>
      <c:overlay val="1"/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'Unit Labour Costs'!$A$17</c:f>
              <c:strCache>
                <c:ptCount val="1"/>
                <c:pt idx="0">
                  <c:v>France</c:v>
                </c:pt>
              </c:strCache>
            </c:strRef>
          </c:tx>
          <c:marker>
            <c:symbol val="none"/>
          </c:marker>
          <c:cat>
            <c:strRef>
              <c:f>'Unit Labour Costs'!$A$16:$U$16</c:f>
              <c:strCache>
                <c:ptCount val="21"/>
                <c:pt idx="0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</c:strCache>
            </c:strRef>
          </c:cat>
          <c:val>
            <c:numRef>
              <c:f>'Unit Labour Costs'!$B$17:$U$17</c:f>
              <c:numCache>
                <c:formatCode>General</c:formatCode>
                <c:ptCount val="20"/>
                <c:pt idx="0">
                  <c:v>100</c:v>
                </c:pt>
                <c:pt idx="1">
                  <c:v>98.055148000000003</c:v>
                </c:pt>
                <c:pt idx="2">
                  <c:v>98.76516866054304</c:v>
                </c:pt>
                <c:pt idx="3">
                  <c:v>100.03172626988403</c:v>
                </c:pt>
                <c:pt idx="4">
                  <c:v>100.02784404558972</c:v>
                </c:pt>
                <c:pt idx="5">
                  <c:v>99.799630419371866</c:v>
                </c:pt>
                <c:pt idx="6">
                  <c:v>100.61916332785594</c:v>
                </c:pt>
                <c:pt idx="7">
                  <c:v>102.51500444848858</c:v>
                </c:pt>
                <c:pt idx="8">
                  <c:v>104.9149750164318</c:v>
                </c:pt>
                <c:pt idx="9">
                  <c:v>108.04780751260547</c:v>
                </c:pt>
                <c:pt idx="10">
                  <c:v>110.39826547101971</c:v>
                </c:pt>
                <c:pt idx="11">
                  <c:v>111.2540877287169</c:v>
                </c:pt>
                <c:pt idx="12">
                  <c:v>113.4247117198889</c:v>
                </c:pt>
                <c:pt idx="13">
                  <c:v>115.41924330833983</c:v>
                </c:pt>
                <c:pt idx="14">
                  <c:v>117.05899988125169</c:v>
                </c:pt>
                <c:pt idx="15">
                  <c:v>120.41501234303725</c:v>
                </c:pt>
                <c:pt idx="16">
                  <c:v>124.69838505835068</c:v>
                </c:pt>
                <c:pt idx="17">
                  <c:v>125.80042324709392</c:v>
                </c:pt>
                <c:pt idx="18">
                  <c:v>126.89541415891746</c:v>
                </c:pt>
                <c:pt idx="19">
                  <c:v>129.3746269682766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'Unit Labour Costs'!$A$18</c:f>
              <c:strCache>
                <c:ptCount val="1"/>
                <c:pt idx="0">
                  <c:v>Germany</c:v>
                </c:pt>
              </c:strCache>
            </c:strRef>
          </c:tx>
          <c:marker>
            <c:symbol val="none"/>
          </c:marker>
          <c:cat>
            <c:strRef>
              <c:f>'Unit Labour Costs'!$A$16:$U$16</c:f>
              <c:strCache>
                <c:ptCount val="21"/>
                <c:pt idx="0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</c:strCache>
            </c:strRef>
          </c:cat>
          <c:val>
            <c:numRef>
              <c:f>'Unit Labour Costs'!$B$18:$U$18</c:f>
              <c:numCache>
                <c:formatCode>General</c:formatCode>
                <c:ptCount val="20"/>
                <c:pt idx="0">
                  <c:v>100</c:v>
                </c:pt>
                <c:pt idx="1">
                  <c:v>97.595949000000005</c:v>
                </c:pt>
                <c:pt idx="2">
                  <c:v>99.636186458088062</c:v>
                </c:pt>
                <c:pt idx="3">
                  <c:v>99.773653408546238</c:v>
                </c:pt>
                <c:pt idx="4">
                  <c:v>98.521332424950472</c:v>
                </c:pt>
                <c:pt idx="5">
                  <c:v>98.705829974457373</c:v>
                </c:pt>
                <c:pt idx="6">
                  <c:v>99.559911089119538</c:v>
                </c:pt>
                <c:pt idx="7">
                  <c:v>99.65444285632698</c:v>
                </c:pt>
                <c:pt idx="8">
                  <c:v>99.63507536414842</c:v>
                </c:pt>
                <c:pt idx="9">
                  <c:v>99.878724770875252</c:v>
                </c:pt>
                <c:pt idx="10">
                  <c:v>100.63365911084317</c:v>
                </c:pt>
                <c:pt idx="11">
                  <c:v>99.78917394825686</c:v>
                </c:pt>
                <c:pt idx="12">
                  <c:v>98.719357165867606</c:v>
                </c:pt>
                <c:pt idx="13">
                  <c:v>96.297819707073884</c:v>
                </c:pt>
                <c:pt idx="14">
                  <c:v>94.826003830670956</c:v>
                </c:pt>
                <c:pt idx="15">
                  <c:v>96.816922245837759</c:v>
                </c:pt>
                <c:pt idx="16">
                  <c:v>103.33461227902777</c:v>
                </c:pt>
                <c:pt idx="17">
                  <c:v>101.40205042687764</c:v>
                </c:pt>
                <c:pt idx="18">
                  <c:v>102.2915443459238</c:v>
                </c:pt>
                <c:pt idx="19">
                  <c:v>105.10112993412389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'Unit Labour Costs'!$A$19</c:f>
              <c:strCache>
                <c:ptCount val="1"/>
                <c:pt idx="0">
                  <c:v>Italy</c:v>
                </c:pt>
              </c:strCache>
            </c:strRef>
          </c:tx>
          <c:marker>
            <c:symbol val="none"/>
          </c:marker>
          <c:cat>
            <c:strRef>
              <c:f>'Unit Labour Costs'!$A$16:$U$16</c:f>
              <c:strCache>
                <c:ptCount val="21"/>
                <c:pt idx="0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</c:strCache>
            </c:strRef>
          </c:cat>
          <c:val>
            <c:numRef>
              <c:f>'Unit Labour Costs'!$B$19:$U$19</c:f>
              <c:numCache>
                <c:formatCode>General</c:formatCode>
                <c:ptCount val="20"/>
                <c:pt idx="0">
                  <c:v>100</c:v>
                </c:pt>
                <c:pt idx="1">
                  <c:v>96.865039999999993</c:v>
                </c:pt>
                <c:pt idx="2">
                  <c:v>97.927397639695997</c:v>
                </c:pt>
                <c:pt idx="3">
                  <c:v>102.6745144163902</c:v>
                </c:pt>
                <c:pt idx="4">
                  <c:v>105.70800522270356</c:v>
                </c:pt>
                <c:pt idx="5">
                  <c:v>103.90279684803383</c:v>
                </c:pt>
                <c:pt idx="6">
                  <c:v>105.38263451019787</c:v>
                </c:pt>
                <c:pt idx="7">
                  <c:v>104.84911131727988</c:v>
                </c:pt>
                <c:pt idx="8">
                  <c:v>107.95193308680552</c:v>
                </c:pt>
                <c:pt idx="9">
                  <c:v>111.65155810370075</c:v>
                </c:pt>
                <c:pt idx="10">
                  <c:v>116.49766111783772</c:v>
                </c:pt>
                <c:pt idx="11">
                  <c:v>118.18326461157511</c:v>
                </c:pt>
                <c:pt idx="12">
                  <c:v>121.27874786043236</c:v>
                </c:pt>
                <c:pt idx="13">
                  <c:v>123.1987153561733</c:v>
                </c:pt>
                <c:pt idx="14">
                  <c:v>125.43335032671263</c:v>
                </c:pt>
                <c:pt idx="15">
                  <c:v>130.3158347078454</c:v>
                </c:pt>
                <c:pt idx="16">
                  <c:v>136.03866501430721</c:v>
                </c:pt>
                <c:pt idx="17">
                  <c:v>135.92001414486558</c:v>
                </c:pt>
                <c:pt idx="18">
                  <c:v>136.78346560720286</c:v>
                </c:pt>
                <c:pt idx="19">
                  <c:v>139.59305270416107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'Unit Labour Costs'!$A$20</c:f>
              <c:strCache>
                <c:ptCount val="1"/>
                <c:pt idx="0">
                  <c:v>Poland</c:v>
                </c:pt>
              </c:strCache>
            </c:strRef>
          </c:tx>
          <c:marker>
            <c:symbol val="none"/>
          </c:marker>
          <c:cat>
            <c:strRef>
              <c:f>'Unit Labour Costs'!$A$16:$U$16</c:f>
              <c:strCache>
                <c:ptCount val="21"/>
                <c:pt idx="0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</c:strCache>
            </c:strRef>
          </c:cat>
          <c:val>
            <c:numRef>
              <c:f>'Unit Labour Costs'!$B$20:$U$20</c:f>
              <c:numCache>
                <c:formatCode>General</c:formatCode>
                <c:ptCount val="20"/>
                <c:pt idx="5">
                  <c:v>100</c:v>
                </c:pt>
                <c:pt idx="6">
                  <c:v>104.523909</c:v>
                </c:pt>
                <c:pt idx="7">
                  <c:v>109.79189728977457</c:v>
                </c:pt>
                <c:pt idx="8">
                  <c:v>116.7725078403794</c:v>
                </c:pt>
                <c:pt idx="9">
                  <c:v>114.70092151318826</c:v>
                </c:pt>
                <c:pt idx="10">
                  <c:v>111.53658575374966</c:v>
                </c:pt>
                <c:pt idx="11">
                  <c:v>109.25284850702693</c:v>
                </c:pt>
                <c:pt idx="12">
                  <c:v>109.87749970181457</c:v>
                </c:pt>
                <c:pt idx="13">
                  <c:v>109.10769354380368</c:v>
                </c:pt>
                <c:pt idx="14">
                  <c:v>111.96945850730233</c:v>
                </c:pt>
                <c:pt idx="15">
                  <c:v>120.70871617249693</c:v>
                </c:pt>
                <c:pt idx="16">
                  <c:v>123.00139838020641</c:v>
                </c:pt>
                <c:pt idx="17">
                  <c:v>124.43220968683619</c:v>
                </c:pt>
                <c:pt idx="18">
                  <c:v>125.95125072760695</c:v>
                </c:pt>
                <c:pt idx="19">
                  <c:v>128.84077520081192</c:v>
                </c:pt>
              </c:numCache>
            </c:numRef>
          </c:val>
          <c:smooth val="0"/>
        </c:ser>
        <c:ser>
          <c:idx val="5"/>
          <c:order val="4"/>
          <c:tx>
            <c:strRef>
              <c:f>'Unit Labour Costs'!$A$21</c:f>
              <c:strCache>
                <c:ptCount val="1"/>
                <c:pt idx="0">
                  <c:v>Spain</c:v>
                </c:pt>
              </c:strCache>
            </c:strRef>
          </c:tx>
          <c:marker>
            <c:symbol val="none"/>
          </c:marker>
          <c:cat>
            <c:strRef>
              <c:f>'Unit Labour Costs'!$A$16:$U$16</c:f>
              <c:strCache>
                <c:ptCount val="21"/>
                <c:pt idx="0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</c:strCache>
            </c:strRef>
          </c:cat>
          <c:val>
            <c:numRef>
              <c:f>'Unit Labour Costs'!$B$21:$U$21</c:f>
              <c:numCache>
                <c:formatCode>General</c:formatCode>
                <c:ptCount val="20"/>
                <c:pt idx="0">
                  <c:v>100</c:v>
                </c:pt>
                <c:pt idx="1">
                  <c:v>101.01563</c:v>
                </c:pt>
                <c:pt idx="2">
                  <c:v>103.487361247344</c:v>
                </c:pt>
                <c:pt idx="3">
                  <c:v>106.50959269185446</c:v>
                </c:pt>
                <c:pt idx="4">
                  <c:v>108.67442253033087</c:v>
                </c:pt>
                <c:pt idx="5">
                  <c:v>110.92113580683844</c:v>
                </c:pt>
                <c:pt idx="6">
                  <c:v>113.11047056432122</c:v>
                </c:pt>
                <c:pt idx="7">
                  <c:v>116.16665100600096</c:v>
                </c:pt>
                <c:pt idx="8">
                  <c:v>119.63920676452523</c:v>
                </c:pt>
                <c:pt idx="9">
                  <c:v>123.17816082124537</c:v>
                </c:pt>
                <c:pt idx="10">
                  <c:v>127.04577153557284</c:v>
                </c:pt>
                <c:pt idx="11">
                  <c:v>130.36388693273773</c:v>
                </c:pt>
                <c:pt idx="12">
                  <c:v>135.02463967105166</c:v>
                </c:pt>
                <c:pt idx="13">
                  <c:v>139.21104216739991</c:v>
                </c:pt>
                <c:pt idx="14">
                  <c:v>144.59296333135833</c:v>
                </c:pt>
                <c:pt idx="15">
                  <c:v>152.59924777664202</c:v>
                </c:pt>
                <c:pt idx="16">
                  <c:v>154.51715174651832</c:v>
                </c:pt>
                <c:pt idx="17">
                  <c:v>151.8907232821341</c:v>
                </c:pt>
                <c:pt idx="18">
                  <c:v>149.61677333950621</c:v>
                </c:pt>
                <c:pt idx="19">
                  <c:v>144.80901786836918</c:v>
                </c:pt>
              </c:numCache>
            </c:numRef>
          </c:val>
          <c:smooth val="0"/>
        </c:ser>
        <c:ser>
          <c:idx val="6"/>
          <c:order val="5"/>
          <c:tx>
            <c:strRef>
              <c:f>'Unit Labour Costs'!$A$22</c:f>
              <c:strCache>
                <c:ptCount val="1"/>
                <c:pt idx="0">
                  <c:v>United Kingdom</c:v>
                </c:pt>
              </c:strCache>
            </c:strRef>
          </c:tx>
          <c:marker>
            <c:symbol val="none"/>
          </c:marker>
          <c:cat>
            <c:strRef>
              <c:f>'Unit Labour Costs'!$A$16:$U$16</c:f>
              <c:strCache>
                <c:ptCount val="21"/>
                <c:pt idx="0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</c:strCache>
            </c:strRef>
          </c:cat>
          <c:val>
            <c:numRef>
              <c:f>'Unit Labour Costs'!$B$22:$U$22</c:f>
              <c:numCache>
                <c:formatCode>General</c:formatCode>
                <c:ptCount val="20"/>
                <c:pt idx="0">
                  <c:v>100</c:v>
                </c:pt>
                <c:pt idx="1">
                  <c:v>98.289434999999997</c:v>
                </c:pt>
                <c:pt idx="2">
                  <c:v>99.56934134757735</c:v>
                </c:pt>
                <c:pt idx="3">
                  <c:v>100.42476157253199</c:v>
                </c:pt>
                <c:pt idx="4">
                  <c:v>101.94122066341994</c:v>
                </c:pt>
                <c:pt idx="5">
                  <c:v>105.95602170800554</c:v>
                </c:pt>
                <c:pt idx="6">
                  <c:v>109.35059093215642</c:v>
                </c:pt>
                <c:pt idx="7">
                  <c:v>111.69798616901384</c:v>
                </c:pt>
                <c:pt idx="8">
                  <c:v>116.30380348157922</c:v>
                </c:pt>
                <c:pt idx="9">
                  <c:v>118.23883476187881</c:v>
                </c:pt>
                <c:pt idx="10">
                  <c:v>119.33514109943172</c:v>
                </c:pt>
                <c:pt idx="11">
                  <c:v>121.87760134093475</c:v>
                </c:pt>
                <c:pt idx="12">
                  <c:v>123.12047255612919</c:v>
                </c:pt>
                <c:pt idx="13">
                  <c:v>127.29813117705331</c:v>
                </c:pt>
                <c:pt idx="14">
                  <c:v>129.80539389573522</c:v>
                </c:pt>
                <c:pt idx="15">
                  <c:v>133.70792686245963</c:v>
                </c:pt>
                <c:pt idx="16">
                  <c:v>142.4302311004846</c:v>
                </c:pt>
                <c:pt idx="17">
                  <c:v>144.853363863244</c:v>
                </c:pt>
                <c:pt idx="18">
                  <c:v>146.73264794999656</c:v>
                </c:pt>
                <c:pt idx="19">
                  <c:v>150.95761352398901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56684352"/>
        <c:axId val="356682784"/>
      </c:lineChart>
      <c:catAx>
        <c:axId val="3566843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56682784"/>
        <c:crosses val="autoZero"/>
        <c:auto val="1"/>
        <c:lblAlgn val="ctr"/>
        <c:lblOffset val="100"/>
        <c:noMultiLvlLbl val="0"/>
      </c:catAx>
      <c:valAx>
        <c:axId val="356682784"/>
        <c:scaling>
          <c:orientation val="minMax"/>
          <c:min val="8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5668435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0.14286</cdr:x>
      <cdr:y>0.30667</cdr:y>
    </cdr:from>
    <cdr:to>
      <cdr:x>0.43878</cdr:x>
      <cdr:y>0.44</cdr:y>
    </cdr:to>
    <cdr:cxnSp macro="">
      <cdr:nvCxnSpPr>
        <cdr:cNvPr id="3" name="Straight Connector 2"/>
        <cdr:cNvCxnSpPr/>
      </cdr:nvCxnSpPr>
      <cdr:spPr>
        <a:xfrm xmlns:a="http://schemas.openxmlformats.org/drawingml/2006/main" flipV="1">
          <a:off x="1008111" y="1656184"/>
          <a:ext cx="2088232" cy="72008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0.44127</cdr:x>
      <cdr:y>0.29333</cdr:y>
    </cdr:from>
    <cdr:to>
      <cdr:x>0.57392</cdr:x>
      <cdr:y>0.30667</cdr:y>
    </cdr:to>
    <cdr:cxnSp macro="">
      <cdr:nvCxnSpPr>
        <cdr:cNvPr id="5" name="Straight Connector 4"/>
        <cdr:cNvCxnSpPr/>
      </cdr:nvCxnSpPr>
      <cdr:spPr>
        <a:xfrm xmlns:a="http://schemas.openxmlformats.org/drawingml/2006/main" flipV="1">
          <a:off x="3113927" y="1584176"/>
          <a:ext cx="936104" cy="7200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0.53061</cdr:x>
      <cdr:y>0.29333</cdr:y>
    </cdr:from>
    <cdr:to>
      <cdr:x>0.53061</cdr:x>
      <cdr:y>0.29333</cdr:y>
    </cdr:to>
    <cdr:cxnSp macro="">
      <cdr:nvCxnSpPr>
        <cdr:cNvPr id="7" name="Straight Connector 6"/>
        <cdr:cNvCxnSpPr/>
      </cdr:nvCxnSpPr>
      <cdr:spPr>
        <a:xfrm xmlns:a="http://schemas.openxmlformats.org/drawingml/2006/main">
          <a:off x="3744415" y="1584176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0.57392</cdr:x>
      <cdr:y>0.29333</cdr:y>
    </cdr:from>
    <cdr:to>
      <cdr:x>0.60453</cdr:x>
      <cdr:y>0.48</cdr:y>
    </cdr:to>
    <cdr:cxnSp macro="">
      <cdr:nvCxnSpPr>
        <cdr:cNvPr id="9" name="Straight Connector 8"/>
        <cdr:cNvCxnSpPr/>
      </cdr:nvCxnSpPr>
      <cdr:spPr>
        <a:xfrm xmlns:a="http://schemas.openxmlformats.org/drawingml/2006/main">
          <a:off x="4050031" y="1584176"/>
          <a:ext cx="216024" cy="100811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</cdr:x>
      <cdr:y>0.48</cdr:y>
    </cdr:from>
    <cdr:to>
      <cdr:x>0.60204</cdr:x>
      <cdr:y>0.61333</cdr:y>
    </cdr:to>
    <cdr:cxnSp macro="">
      <cdr:nvCxnSpPr>
        <cdr:cNvPr id="11" name="Straight Connector 10"/>
        <cdr:cNvCxnSpPr/>
      </cdr:nvCxnSpPr>
      <cdr:spPr>
        <a:xfrm xmlns:a="http://schemas.openxmlformats.org/drawingml/2006/main" flipH="1">
          <a:off x="3528391" y="2592288"/>
          <a:ext cx="720080" cy="72008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0.14286</cdr:x>
      <cdr:y>0.44</cdr:y>
    </cdr:from>
    <cdr:to>
      <cdr:x>0.20408</cdr:x>
      <cdr:y>0.56</cdr:y>
    </cdr:to>
    <cdr:cxnSp macro="">
      <cdr:nvCxnSpPr>
        <cdr:cNvPr id="13" name="Straight Connector 12"/>
        <cdr:cNvCxnSpPr/>
      </cdr:nvCxnSpPr>
      <cdr:spPr>
        <a:xfrm xmlns:a="http://schemas.openxmlformats.org/drawingml/2006/main">
          <a:off x="1008111" y="2376264"/>
          <a:ext cx="432048" cy="64807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0.21045</cdr:x>
      <cdr:y>0.56</cdr:y>
    </cdr:from>
    <cdr:to>
      <cdr:x>0.5</cdr:x>
      <cdr:y>0.61333</cdr:y>
    </cdr:to>
    <cdr:cxnSp macro="">
      <cdr:nvCxnSpPr>
        <cdr:cNvPr id="15" name="Straight Connector 14"/>
        <cdr:cNvCxnSpPr/>
      </cdr:nvCxnSpPr>
      <cdr:spPr>
        <a:xfrm xmlns:a="http://schemas.openxmlformats.org/drawingml/2006/main">
          <a:off x="1485135" y="3024336"/>
          <a:ext cx="2043256" cy="28803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40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1"/>
            <a:ext cx="294640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711"/>
            <a:ext cx="294640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711"/>
            <a:ext cx="294640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5" charset="0"/>
              </a:defRPr>
            </a:lvl1pPr>
          </a:lstStyle>
          <a:p>
            <a:pPr>
              <a:defRPr/>
            </a:pPr>
            <a:fld id="{4E84DFD6-9245-8E48-B7EB-E1DF726CB6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9488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40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1"/>
            <a:ext cx="294640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38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0937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355"/>
            <a:ext cx="5438775" cy="446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711"/>
            <a:ext cx="294640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711"/>
            <a:ext cx="294640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5" charset="0"/>
              </a:defRPr>
            </a:lvl1pPr>
          </a:lstStyle>
          <a:p>
            <a:pPr>
              <a:defRPr/>
            </a:pPr>
            <a:fld id="{60617D40-01B0-944F-8BC2-5595C610A5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8875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5" charset="-128"/>
        <a:cs typeface="ＭＳ Ｐゴシック" pitchFamily="3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5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88640"/>
            <a:ext cx="1347216" cy="1127760"/>
          </a:xfrm>
          <a:prstGeom prst="rect">
            <a:avLst/>
          </a:prstGeom>
        </p:spPr>
      </p:pic>
      <p:pic>
        <p:nvPicPr>
          <p:cNvPr id="5" name="Picture 7" descr="The_Warwick_Uni_black.em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92975" y="6245225"/>
            <a:ext cx="1455738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wbs_tab-logo_cmyk.em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61975"/>
            <a:ext cx="914400" cy="140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1220400" y="1524000"/>
            <a:ext cx="6591000" cy="2225040"/>
          </a:xfrm>
        </p:spPr>
        <p:txBody>
          <a:bodyPr lIns="36000" anchor="b">
            <a:normAutofit/>
          </a:bodyPr>
          <a:lstStyle>
            <a:lvl1pPr algn="l">
              <a:defRPr lang="en-US" sz="4200" b="1" cap="none" baseline="0" dirty="0">
                <a:ln w="5000" cmpd="sng">
                  <a:solidFill>
                    <a:schemeClr val="tx2">
                      <a:alpha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+mj-lt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1220400" y="3749040"/>
            <a:ext cx="6591000" cy="746760"/>
          </a:xfrm>
        </p:spPr>
        <p:txBody>
          <a:bodyPr lIns="72000" tIns="0" rIns="72000" bIns="0">
            <a:normAutofit/>
          </a:bodyPr>
          <a:lstStyle>
            <a:lvl1pPr marL="0" indent="0" algn="l">
              <a:buNone/>
              <a:defRPr sz="2100">
                <a:ln w="1270" cmpd="sng">
                  <a:solidFill>
                    <a:schemeClr val="tx2">
                      <a:alpha val="4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</a:defRPr>
            </a:lvl1pPr>
            <a:lvl2pPr marL="478908" indent="0" algn="ctr">
              <a:buNone/>
            </a:lvl2pPr>
            <a:lvl3pPr marL="957816" indent="0" algn="ctr">
              <a:buNone/>
            </a:lvl3pPr>
            <a:lvl4pPr marL="1436724" indent="0" algn="ctr">
              <a:buNone/>
            </a:lvl4pPr>
            <a:lvl5pPr marL="1915631" indent="0" algn="ctr">
              <a:buNone/>
            </a:lvl5pPr>
            <a:lvl6pPr marL="2394539" indent="0" algn="ctr">
              <a:buNone/>
            </a:lvl6pPr>
            <a:lvl7pPr marL="2873447" indent="0" algn="ctr">
              <a:buNone/>
            </a:lvl7pPr>
            <a:lvl8pPr marL="3352355" indent="0" algn="ctr">
              <a:buNone/>
            </a:lvl8pPr>
            <a:lvl9pPr marL="3831263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GB" dirty="0" smtClean="0"/>
          </a:p>
        </p:txBody>
      </p:sp>
      <p:sp>
        <p:nvSpPr>
          <p:cNvPr id="36" name="Content Placeholder 35"/>
          <p:cNvSpPr>
            <a:spLocks noGrp="1"/>
          </p:cNvSpPr>
          <p:nvPr>
            <p:ph sz="quarter" idx="13"/>
          </p:nvPr>
        </p:nvSpPr>
        <p:spPr>
          <a:xfrm>
            <a:off x="1220400" y="4800600"/>
            <a:ext cx="6591300" cy="1219200"/>
          </a:xfrm>
        </p:spPr>
        <p:txBody>
          <a:bodyPr lIns="36000" rIns="36000">
            <a:noAutofit/>
          </a:bodyPr>
          <a:lstStyle>
            <a:lvl1pPr marL="0" indent="0">
              <a:buFontTx/>
              <a:buNone/>
              <a:defRPr sz="2100" baseline="0">
                <a:solidFill>
                  <a:schemeClr val="tx2"/>
                </a:solidFill>
              </a:defRPr>
            </a:lvl1pPr>
            <a:lvl2pPr marL="540000" indent="-457200">
              <a:buNone/>
              <a:defRPr sz="18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26"/>
          <p:cNvSpPr>
            <a:spLocks noGrp="1"/>
          </p:cNvSpPr>
          <p:nvPr>
            <p:ph type="dt" sz="half" idx="14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85CD4940-95B6-F849-8741-A2C3756A2029}" type="datetime1">
              <a:rPr lang="en-GB" smtClean="0"/>
              <a:pPr>
                <a:defRPr/>
              </a:pPr>
              <a:t>26/02/2014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7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7791667A-D524-CD43-9381-F06E1CD35128}" type="datetime1">
              <a:rPr lang="en-GB" smtClean="0"/>
              <a:pPr>
                <a:defRPr/>
              </a:pPr>
              <a:t>26/02/2014</a:t>
            </a:fld>
            <a:endParaRPr lang="en-GB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D80AE-28FC-8148-9B5C-3D3456D955B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7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9791BB87-4378-F74D-B073-27385B6EE3CA}" type="datetime1">
              <a:rPr lang="en-GB" smtClean="0"/>
              <a:pPr>
                <a:defRPr/>
              </a:pPr>
              <a:t>26/02/2014</a:t>
            </a:fld>
            <a:endParaRPr lang="en-GB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757A4-53FD-874A-9E46-28A4DC3646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1975"/>
            <a:ext cx="8229600" cy="8509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276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76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260648"/>
            <a:ext cx="1347216" cy="1127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64769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buFont typeface="Wingdings 2" charset="2"/>
              <a:buChar char=""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93DF43E5-76BC-754F-A4D7-AB5A1359C712}" type="datetime1">
              <a:rPr lang="en-GB" smtClean="0"/>
              <a:pPr>
                <a:defRPr/>
              </a:pPr>
              <a:t>26/02/2014</a:t>
            </a:fld>
            <a:endParaRPr lang="en-GB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DF9D8-12EC-0046-93E0-88EA8E58089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wbs_tab-logo_cmyk.em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61975"/>
            <a:ext cx="914400" cy="140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524000"/>
            <a:ext cx="6629400" cy="2224800"/>
          </a:xfrm>
        </p:spPr>
        <p:txBody>
          <a:bodyPr tIns="0" bIns="0" anchor="b">
            <a:normAutofit/>
          </a:bodyPr>
          <a:lstStyle>
            <a:lvl1pPr algn="l">
              <a:buNone/>
              <a:defRPr sz="3400" b="1" cap="none" baseline="0">
                <a:ln w="5000" cmpd="sng">
                  <a:noFill/>
                  <a:prstDash val="solid"/>
                </a:ln>
                <a:solidFill>
                  <a:srgbClr val="0039A6"/>
                </a:solidFill>
                <a:effectLst/>
                <a:latin typeface="+mj-lt"/>
                <a:cs typeface="Franklin Gothic Book (Headings)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748800"/>
            <a:ext cx="6629400" cy="745200"/>
          </a:xfrm>
        </p:spPr>
        <p:txBody>
          <a:bodyPr lIns="72000" tIns="0" rIns="72000" bIns="0"/>
          <a:lstStyle>
            <a:lvl1pPr marL="0" indent="0" algn="l">
              <a:buNone/>
              <a:defRPr sz="2100">
                <a:ln>
                  <a:noFill/>
                </a:ln>
                <a:solidFill>
                  <a:srgbClr val="0039A6"/>
                </a:solidFill>
                <a:effectLst/>
              </a:defRPr>
            </a:lvl1pPr>
            <a:lvl2pPr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318A72FE-4B69-0A4C-9A4A-FD7843F96741}" type="datetime1">
              <a:rPr lang="en-GB" smtClean="0"/>
              <a:pPr>
                <a:defRPr/>
              </a:pPr>
              <a:t>26/02/2014</a:t>
            </a:fld>
            <a:endParaRPr lang="en-GB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3BFEA-E02D-2D44-A815-B95FA61F8F6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64769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40862" cy="4525963"/>
          </a:xfrm>
        </p:spPr>
        <p:txBody>
          <a:bodyPr/>
          <a:lstStyle>
            <a:lvl1pPr>
              <a:buClrTx/>
              <a:defRPr sz="2700"/>
            </a:lvl1pPr>
            <a:lvl2pPr>
              <a:buClrTx/>
              <a:defRPr sz="2300"/>
            </a:lvl2pPr>
            <a:lvl3pPr>
              <a:buClrTx/>
              <a:defRPr sz="2100"/>
            </a:lvl3pPr>
            <a:lvl4pPr>
              <a:buClrTx/>
              <a:defRPr sz="1900"/>
            </a:lvl4pPr>
            <a:lvl5pPr>
              <a:buClrTx/>
              <a:defRPr sz="1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1107" y="1600202"/>
            <a:ext cx="4040862" cy="4525963"/>
          </a:xfrm>
        </p:spPr>
        <p:txBody>
          <a:bodyPr/>
          <a:lstStyle>
            <a:lvl1pPr>
              <a:buClrTx/>
              <a:defRPr sz="2700"/>
            </a:lvl1pPr>
            <a:lvl2pPr>
              <a:buClrTx/>
              <a:defRPr sz="2300"/>
            </a:lvl2pPr>
            <a:lvl3pPr>
              <a:buClrTx/>
              <a:defRPr sz="2100"/>
            </a:lvl3pPr>
            <a:lvl4pPr>
              <a:buClrTx/>
              <a:defRPr sz="1900"/>
            </a:lvl4pPr>
            <a:lvl5pPr>
              <a:buClrTx/>
              <a:defRPr sz="1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313DB443-FD47-F341-9DCE-0BFF71A098CD}" type="datetime1">
              <a:rPr lang="en-GB" smtClean="0"/>
              <a:pPr>
                <a:defRPr/>
              </a:pPr>
              <a:t>26/02/2014</a:t>
            </a:fld>
            <a:endParaRPr lang="en-GB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D8E44-80E7-3C49-BE08-E0927A5768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685800"/>
          </a:xfrm>
        </p:spPr>
        <p:txBody>
          <a:bodyPr/>
          <a:lstStyle>
            <a:lvl1pPr marL="0" indent="0">
              <a:buNone/>
              <a:defRPr sz="2500" b="1">
                <a:ln>
                  <a:noFill/>
                </a:ln>
                <a:solidFill>
                  <a:srgbClr val="0039A6"/>
                </a:solidFill>
              </a:defRPr>
            </a:lvl1pPr>
            <a:lvl2pPr>
              <a:buNone/>
              <a:defRPr sz="2100" b="1"/>
            </a:lvl2pPr>
            <a:lvl3pPr>
              <a:buNone/>
              <a:defRPr sz="19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86400"/>
            <a:ext cx="4041775" cy="685800"/>
          </a:xfrm>
        </p:spPr>
        <p:txBody>
          <a:bodyPr/>
          <a:lstStyle>
            <a:lvl1pPr marL="0" indent="0">
              <a:buNone/>
              <a:defRPr sz="2500" b="1">
                <a:ln>
                  <a:noFill/>
                </a:ln>
                <a:solidFill>
                  <a:srgbClr val="0039A6"/>
                </a:solidFill>
              </a:defRPr>
            </a:lvl1pPr>
            <a:lvl2pPr>
              <a:buNone/>
              <a:defRPr sz="2100" b="1"/>
            </a:lvl2pPr>
            <a:lvl3pPr>
              <a:buNone/>
              <a:defRPr sz="19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3"/>
            <a:ext cx="4040188" cy="3941763"/>
          </a:xfrm>
        </p:spPr>
        <p:txBody>
          <a:bodyPr/>
          <a:lstStyle>
            <a:lvl1pPr>
              <a:buClrTx/>
              <a:defRPr sz="2500"/>
            </a:lvl1pPr>
            <a:lvl2pPr>
              <a:buClrTx/>
              <a:defRPr sz="2100"/>
            </a:lvl2pPr>
            <a:lvl3pPr>
              <a:buClrTx/>
              <a:defRPr sz="1900"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516913"/>
            <a:ext cx="4041775" cy="3941763"/>
          </a:xfrm>
        </p:spPr>
        <p:txBody>
          <a:bodyPr/>
          <a:lstStyle>
            <a:lvl1pPr>
              <a:buClrTx/>
              <a:defRPr sz="2500"/>
            </a:lvl1pPr>
            <a:lvl2pPr>
              <a:buClrTx/>
              <a:defRPr sz="2100"/>
            </a:lvl2pPr>
            <a:lvl3pPr>
              <a:buClrTx/>
              <a:defRPr sz="1900"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1005E6B5-D462-2A45-BCBD-1A21E996354A}" type="datetime1">
              <a:rPr lang="en-GB" smtClean="0"/>
              <a:pPr>
                <a:defRPr/>
              </a:pPr>
              <a:t>26/02/2014</a:t>
            </a:fld>
            <a:endParaRPr lang="en-GB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3CB9E-396F-F540-9D8C-245D415814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64769" cy="1143000"/>
          </a:xfrm>
        </p:spPr>
        <p:txBody>
          <a:bodyPr/>
          <a:lstStyle>
            <a:lvl1pPr algn="l"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191CD536-F5BC-974C-B4C3-CF42F31E3F6F}" type="datetime1">
              <a:rPr lang="en-GB" smtClean="0"/>
              <a:pPr>
                <a:defRPr/>
              </a:pPr>
              <a:t>26/02/2014</a:t>
            </a:fld>
            <a:endParaRPr lang="en-GB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C2BE8-53DD-334A-BFD4-3A3FBD7B1EB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1010C-DCF0-7740-B1AF-3DB7CDD5EE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67544" y="5733256"/>
            <a:ext cx="8264769" cy="541784"/>
          </a:xfrm>
        </p:spPr>
        <p:txBody>
          <a:bodyPr lIns="47891" tIns="0" rIns="47891" bIns="0" anchor="b"/>
          <a:lstStyle>
            <a:lvl1pPr marL="0" indent="0" algn="l">
              <a:buNone/>
              <a:defRPr sz="1500">
                <a:solidFill>
                  <a:schemeClr val="bg2"/>
                </a:solidFill>
              </a:defRPr>
            </a:lvl1pPr>
            <a:lvl2pPr>
              <a:buNone/>
              <a:defRPr sz="1300"/>
            </a:lvl2pPr>
            <a:lvl3pPr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64769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64525" cy="3989040"/>
          </a:xfrm>
        </p:spPr>
        <p:txBody>
          <a:bodyPr/>
          <a:lstStyle>
            <a:lvl1pPr>
              <a:buClrTx/>
              <a:buFont typeface="Wingdings 2" charset="2"/>
              <a:buChar char=""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6D7C7555-D9CD-9744-81A8-2AC7654CD708}" type="datetime1">
              <a:rPr lang="en-GB" smtClean="0"/>
              <a:pPr>
                <a:defRPr/>
              </a:pPr>
              <a:t>26/02/2014</a:t>
            </a:fld>
            <a:endParaRPr lang="en-GB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A13AD-2B93-9F43-9708-CD20C1D43AC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10"/>
            <a:ext cx="3053868" cy="1253808"/>
          </a:xfrm>
        </p:spPr>
        <p:txBody>
          <a:bodyPr anchor="b"/>
          <a:lstStyle>
            <a:lvl1pPr algn="l">
              <a:buNone/>
              <a:defRPr sz="2300" b="1">
                <a:ln>
                  <a:noFill/>
                </a:ln>
                <a:solidFill>
                  <a:srgbClr val="0039A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7891" rIns="47891"/>
          <a:lstStyle>
            <a:lvl1pPr marL="0" indent="0">
              <a:buFontTx/>
              <a:buNone/>
              <a:defRPr sz="1300"/>
            </a:lvl1pPr>
            <a:lvl2pPr>
              <a:buFontTx/>
              <a:buNone/>
              <a:defRPr sz="1300"/>
            </a:lvl2pPr>
            <a:lvl3pPr>
              <a:buFontTx/>
              <a:buNone/>
              <a:defRPr sz="1000"/>
            </a:lvl3pPr>
            <a:lvl4pPr>
              <a:buFontTx/>
              <a:buNone/>
              <a:defRPr sz="1000"/>
            </a:lvl4pPr>
            <a:lvl5pPr>
              <a:buFontTx/>
              <a:buNone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381000" y="457202"/>
            <a:ext cx="4876800" cy="5205047"/>
          </a:xfrm>
        </p:spPr>
        <p:txBody>
          <a:bodyPr/>
          <a:lstStyle>
            <a:lvl1pPr marL="0" indent="0">
              <a:buNone/>
              <a:defRPr sz="3400"/>
            </a:lvl1pPr>
            <a:lvl2pPr marL="478908" indent="0">
              <a:buNone/>
              <a:defRPr sz="2900"/>
            </a:lvl2pPr>
            <a:lvl3pPr marL="957816" indent="0">
              <a:buNone/>
              <a:defRPr sz="2500"/>
            </a:lvl3pPr>
            <a:lvl4pPr marL="1436724" indent="0">
              <a:buNone/>
              <a:defRPr sz="2100"/>
            </a:lvl4pPr>
            <a:lvl5pPr marL="1915631" indent="0">
              <a:buNone/>
              <a:defRPr sz="2100"/>
            </a:lvl5pPr>
            <a:lvl6pPr marL="2394539" indent="0">
              <a:buNone/>
              <a:defRPr sz="2100"/>
            </a:lvl6pPr>
            <a:lvl7pPr marL="2873447" indent="0">
              <a:buNone/>
              <a:defRPr sz="2100"/>
            </a:lvl7pPr>
            <a:lvl8pPr marL="3352355" indent="0">
              <a:buNone/>
              <a:defRPr sz="2100"/>
            </a:lvl8pPr>
            <a:lvl9pPr marL="3831263" indent="0">
              <a:buNone/>
              <a:defRPr sz="21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73622144-8496-8C42-AA51-0C55F32B73C3}" type="datetime1">
              <a:rPr lang="en-GB" smtClean="0"/>
              <a:pPr>
                <a:defRPr/>
              </a:pPr>
              <a:t>26/02/2014</a:t>
            </a:fld>
            <a:endParaRPr lang="en-GB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8F619-0D8A-0A49-BCA5-8A17AF387D7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645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7891" tIns="47891" rIns="47891" bIns="478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02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645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47891" rIns="36000" bIns="478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376613" y="6551613"/>
            <a:ext cx="3862387" cy="212725"/>
          </a:xfrm>
          <a:prstGeom prst="rect">
            <a:avLst/>
          </a:prstGeom>
        </p:spPr>
        <p:txBody>
          <a:bodyPr vert="horz" lIns="0" tIns="0" rIns="0" bIns="0" anchor="t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543800" y="6551613"/>
            <a:ext cx="415925" cy="21272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7E848D"/>
                </a:solidFill>
                <a:latin typeface="Calibri" pitchFamily="35" charset="0"/>
              </a:defRPr>
            </a:lvl1pPr>
          </a:lstStyle>
          <a:p>
            <a:pPr>
              <a:defRPr/>
            </a:pPr>
            <a:fld id="{EDDE0DD9-2CBE-7646-BE99-05E437988FC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1979613" y="6551613"/>
            <a:ext cx="1138237" cy="2127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000" dirty="0">
                <a:solidFill>
                  <a:srgbClr val="7E848D"/>
                </a:solidFill>
                <a:latin typeface="+mn-lt"/>
                <a:ea typeface="Arial" pitchFamily="35" charset="0"/>
                <a:cs typeface="Arial" pitchFamily="3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21"/>
          <p:cNvSpPr txBox="1">
            <a:spLocks/>
          </p:cNvSpPr>
          <p:nvPr/>
        </p:nvSpPr>
        <p:spPr>
          <a:xfrm>
            <a:off x="503238" y="6551613"/>
            <a:ext cx="1371600" cy="212725"/>
          </a:xfrm>
          <a:prstGeom prst="rect">
            <a:avLst/>
          </a:prstGeom>
        </p:spPr>
        <p:txBody>
          <a:bodyPr lIns="0" tIns="0" rIns="0" bIns="0"/>
          <a:lstStyle/>
          <a:p>
            <a:pPr defTabSz="477838">
              <a:defRPr/>
            </a:pPr>
            <a:r>
              <a:rPr lang="en-US" sz="1000" dirty="0">
                <a:solidFill>
                  <a:srgbClr val="3662B5"/>
                </a:solidFill>
                <a:latin typeface="Calibri" pitchFamily="35" charset="0"/>
                <a:ea typeface="+mn-ea"/>
                <a:cs typeface="Arial" charset="0"/>
              </a:rPr>
              <a:t>Warwick Business School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5568" r:id="rId1"/>
    <p:sldLayoutId id="2147485569" r:id="rId2"/>
    <p:sldLayoutId id="2147485570" r:id="rId3"/>
    <p:sldLayoutId id="2147485571" r:id="rId4"/>
    <p:sldLayoutId id="2147485572" r:id="rId5"/>
    <p:sldLayoutId id="2147485573" r:id="rId6"/>
    <p:sldLayoutId id="2147485574" r:id="rId7"/>
    <p:sldLayoutId id="2147485575" r:id="rId8"/>
    <p:sldLayoutId id="2147485576" r:id="rId9"/>
    <p:sldLayoutId id="2147485577" r:id="rId10"/>
    <p:sldLayoutId id="2147485578" r:id="rId11"/>
    <p:sldLayoutId id="2147485579" r:id="rId12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 b="1" kern="1200">
          <a:solidFill>
            <a:srgbClr val="0039A6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39A6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39A6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39A6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39A6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5pPr>
      <a:lvl6pPr marL="478908"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6pPr>
      <a:lvl7pPr marL="957816"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7pPr>
      <a:lvl8pPr marL="1436724"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8pPr>
      <a:lvl9pPr marL="1915631"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432000" indent="-432000" algn="l" rtl="0" eaLnBrk="1" fontAlgn="base" hangingPunct="1">
        <a:spcBef>
          <a:spcPts val="600"/>
        </a:spcBef>
        <a:spcAft>
          <a:spcPts val="200"/>
        </a:spcAft>
        <a:buSzPct val="80000"/>
        <a:buFont typeface="Wingdings 2" pitchFamily="35" charset="2"/>
        <a:buChar char=""/>
        <a:defRPr sz="3100" kern="1200">
          <a:solidFill>
            <a:srgbClr val="404040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02000" indent="-285750" algn="l" rtl="0" eaLnBrk="1" fontAlgn="base" hangingPunct="1">
        <a:spcBef>
          <a:spcPct val="20000"/>
        </a:spcBef>
        <a:spcAft>
          <a:spcPct val="0"/>
        </a:spcAft>
        <a:buSzPct val="90000"/>
        <a:buFont typeface="Wingdings 2" pitchFamily="35" charset="2"/>
        <a:buChar char=""/>
        <a:defRPr sz="2700" kern="1200">
          <a:solidFill>
            <a:srgbClr val="404040"/>
          </a:solidFill>
          <a:latin typeface="+mn-lt"/>
          <a:ea typeface="ＭＳ Ｐゴシック" pitchFamily="-112" charset="-128"/>
          <a:cs typeface="+mn-cs"/>
        </a:defRPr>
      </a:lvl2pPr>
      <a:lvl3pPr marL="950400" indent="-266700" algn="l" rtl="0" eaLnBrk="1" fontAlgn="base" hangingPunct="1">
        <a:spcBef>
          <a:spcPct val="20000"/>
        </a:spcBef>
        <a:spcAft>
          <a:spcPct val="0"/>
        </a:spcAft>
        <a:buSzPct val="85000"/>
        <a:buFont typeface="Arial" pitchFamily="35" charset="0"/>
        <a:buChar char="○"/>
        <a:defRPr sz="2500" kern="1200">
          <a:solidFill>
            <a:srgbClr val="404040"/>
          </a:solidFill>
          <a:latin typeface="+mn-lt"/>
          <a:ea typeface="ＭＳ Ｐゴシック" pitchFamily="-112" charset="-128"/>
          <a:cs typeface="+mn-cs"/>
        </a:defRPr>
      </a:lvl3pPr>
      <a:lvl4pPr marL="1195200" indent="-247650" algn="l" rtl="0" eaLnBrk="1" fontAlgn="base" hangingPunct="1">
        <a:spcBef>
          <a:spcPct val="20000"/>
        </a:spcBef>
        <a:spcAft>
          <a:spcPct val="0"/>
        </a:spcAft>
        <a:buSzPct val="90000"/>
        <a:buFont typeface="Wingdings 2" pitchFamily="35" charset="2"/>
        <a:buChar char=""/>
        <a:defRPr sz="2100" kern="1200">
          <a:solidFill>
            <a:srgbClr val="404040"/>
          </a:solidFill>
          <a:latin typeface="+mn-lt"/>
          <a:ea typeface="ＭＳ Ｐゴシック" pitchFamily="-112" charset="-128"/>
          <a:cs typeface="+mn-cs"/>
        </a:defRPr>
      </a:lvl4pPr>
      <a:lvl5pPr marL="1440000" indent="-190500" algn="l" rtl="0" eaLnBrk="1" fontAlgn="base" hangingPunct="1">
        <a:spcBef>
          <a:spcPct val="20000"/>
        </a:spcBef>
        <a:spcAft>
          <a:spcPct val="0"/>
        </a:spcAft>
        <a:buSzPct val="100000"/>
        <a:buFont typeface="Arial" pitchFamily="35" charset="0"/>
        <a:buChar char="-"/>
        <a:defRPr sz="2100" kern="1200">
          <a:solidFill>
            <a:srgbClr val="404040"/>
          </a:solidFill>
          <a:latin typeface="+mn-lt"/>
          <a:ea typeface="ＭＳ Ｐゴシック" pitchFamily="-112" charset="-128"/>
          <a:cs typeface="+mn-cs"/>
        </a:defRPr>
      </a:lvl5pPr>
      <a:lvl6pPr marL="1781538" indent="-191563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1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11413" indent="-191563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9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41288" indent="-191563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42430" indent="-191563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7890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578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4367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9156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394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87344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35235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83126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European Industrial Relations </a:t>
            </a:r>
            <a:r>
              <a:rPr lang="en-GB" i="1" dirty="0"/>
              <a:t>after </a:t>
            </a:r>
            <a:r>
              <a:rPr lang="en-GB" dirty="0"/>
              <a:t>state tradition?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An assessment of international pressures on the six largest EU member states, 1992-2012</a:t>
            </a:r>
            <a:endParaRPr lang="en-GB" sz="2400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err="1" smtClean="0"/>
              <a:t>Guglielmo</a:t>
            </a:r>
            <a:r>
              <a:rPr lang="en-GB" dirty="0" smtClean="0"/>
              <a:t> </a:t>
            </a:r>
            <a:r>
              <a:rPr lang="en-GB" dirty="0" err="1" smtClean="0"/>
              <a:t>Meardi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II – Labour movement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0179968"/>
              </p:ext>
            </p:extLst>
          </p:nvPr>
        </p:nvGraphicFramePr>
        <p:xfrm>
          <a:off x="457200" y="1600200"/>
          <a:ext cx="8264525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416"/>
                <a:gridCol w="1440160"/>
                <a:gridCol w="1440160"/>
                <a:gridCol w="2592288"/>
                <a:gridCol w="2133501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% Foreign-born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% new employment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Overall size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IR Effects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D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15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19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Medium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High</a:t>
                      </a:r>
                      <a:endParaRPr lang="en-GB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F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High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Medium</a:t>
                      </a:r>
                      <a:endParaRPr lang="en-GB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UK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13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65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High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High</a:t>
                      </a:r>
                      <a:endParaRPr lang="en-GB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I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22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Medium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Medium</a:t>
                      </a:r>
                      <a:endParaRPr lang="en-GB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E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15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29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High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Medium</a:t>
                      </a:r>
                      <a:endParaRPr lang="en-GB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PL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0.5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High (exit)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Medium</a:t>
                      </a:r>
                      <a:endParaRPr lang="en-GB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474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States &amp; unions </a:t>
            </a:r>
            <a:r>
              <a:rPr lang="en-GB" dirty="0" err="1" smtClean="0"/>
              <a:t>vs</a:t>
            </a:r>
            <a:r>
              <a:rPr lang="en-GB" dirty="0" smtClean="0"/>
              <a:t> migrants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64525" cy="3917032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Legislative reactions:</a:t>
            </a:r>
          </a:p>
          <a:p>
            <a:pPr lvl="1"/>
            <a:r>
              <a:rPr lang="en-GB" dirty="0"/>
              <a:t>Adaptation and even strengthening of regulations: </a:t>
            </a:r>
            <a:r>
              <a:rPr lang="en-GB" dirty="0" err="1" smtClean="0"/>
              <a:t>gangmaster</a:t>
            </a:r>
            <a:r>
              <a:rPr lang="en-GB" dirty="0" smtClean="0"/>
              <a:t> </a:t>
            </a:r>
            <a:r>
              <a:rPr lang="en-GB" dirty="0"/>
              <a:t>licencing in UK, min. wages in D, subcontracting </a:t>
            </a:r>
            <a:r>
              <a:rPr lang="en-GB" dirty="0" smtClean="0"/>
              <a:t>rules in E</a:t>
            </a:r>
            <a:endParaRPr lang="en-GB" dirty="0"/>
          </a:p>
          <a:p>
            <a:r>
              <a:rPr lang="en-GB" dirty="0" smtClean="0"/>
              <a:t>Unions avoid turning into ‘insiders’ fortress’</a:t>
            </a:r>
          </a:p>
          <a:p>
            <a:r>
              <a:rPr lang="en-GB" dirty="0" smtClean="0"/>
              <a:t>Differences:</a:t>
            </a:r>
          </a:p>
          <a:p>
            <a:pPr lvl="1"/>
            <a:r>
              <a:rPr lang="en-GB" dirty="0" smtClean="0"/>
              <a:t>Models of  citizenship, unionism, politics </a:t>
            </a:r>
          </a:p>
          <a:p>
            <a:pPr lvl="2">
              <a:buFont typeface="Symbol"/>
              <a:buChar char="Þ"/>
            </a:pPr>
            <a:r>
              <a:rPr lang="en-GB" dirty="0" smtClean="0"/>
              <a:t>different frames of approach to migrants (multiculturalism, social rights, corporatism) (</a:t>
            </a:r>
            <a:r>
              <a:rPr lang="en-GB" dirty="0"/>
              <a:t>B</a:t>
            </a:r>
            <a:r>
              <a:rPr lang="en-GB" dirty="0" smtClean="0"/>
              <a:t>rubaker, </a:t>
            </a:r>
            <a:r>
              <a:rPr lang="en-GB" dirty="0" err="1" smtClean="0"/>
              <a:t>Schnapper</a:t>
            </a:r>
            <a:r>
              <a:rPr lang="en-GB" dirty="0" smtClean="0"/>
              <a:t>)</a:t>
            </a:r>
          </a:p>
          <a:p>
            <a:pPr lvl="2">
              <a:buFont typeface="Symbol"/>
              <a:buChar char="Þ"/>
            </a:pPr>
            <a:r>
              <a:rPr lang="en-GB" dirty="0" smtClean="0"/>
              <a:t>different tools (campaigns, strikes, social partnership)</a:t>
            </a:r>
          </a:p>
          <a:p>
            <a:pPr lvl="2">
              <a:buFont typeface="Symbol"/>
              <a:buChar char="Þ"/>
            </a:pPr>
            <a:r>
              <a:rPr lang="en-GB" dirty="0"/>
              <a:t>d</a:t>
            </a:r>
            <a:r>
              <a:rPr lang="en-GB" dirty="0" smtClean="0"/>
              <a:t>ifferent positions on regularisation, freedom of movement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434" y="5373217"/>
            <a:ext cx="3413919" cy="148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442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III – EU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6470903"/>
              </p:ext>
            </p:extLst>
          </p:nvPr>
        </p:nvGraphicFramePr>
        <p:xfrm>
          <a:off x="457200" y="1600200"/>
          <a:ext cx="8264524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416"/>
                <a:gridCol w="4032448"/>
                <a:gridCol w="3573660"/>
              </a:tblGrid>
              <a:tr h="370840"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EES Recommendations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‘World of Compliance’ (Falkner)</a:t>
                      </a:r>
                      <a:endParaRPr lang="en-GB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noProof="0" dirty="0" smtClean="0"/>
                        <a:t>D</a:t>
                      </a:r>
                      <a:endParaRPr lang="en-GB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noProof="0" dirty="0" smtClean="0"/>
                        <a:t>Few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noProof="0" dirty="0" smtClean="0"/>
                        <a:t>Domestic politics</a:t>
                      </a:r>
                      <a:endParaRPr lang="en-GB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noProof="0" dirty="0" smtClean="0"/>
                        <a:t>F</a:t>
                      </a:r>
                      <a:endParaRPr lang="en-GB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noProof="0" dirty="0" smtClean="0"/>
                        <a:t>Some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noProof="0" dirty="0" smtClean="0"/>
                        <a:t>Neglect</a:t>
                      </a:r>
                      <a:endParaRPr lang="en-GB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noProof="0" dirty="0" smtClean="0"/>
                        <a:t>UK</a:t>
                      </a:r>
                      <a:endParaRPr lang="en-GB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noProof="0" dirty="0" smtClean="0"/>
                        <a:t>Few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noProof="0" dirty="0" smtClean="0"/>
                        <a:t>Domestic politics</a:t>
                      </a:r>
                      <a:endParaRPr lang="en-GB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noProof="0" dirty="0" smtClean="0"/>
                        <a:t>I</a:t>
                      </a:r>
                      <a:endParaRPr lang="en-GB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noProof="0" dirty="0" smtClean="0"/>
                        <a:t>Strong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noProof="0" dirty="0" smtClean="0"/>
                        <a:t>Dead</a:t>
                      </a:r>
                      <a:r>
                        <a:rPr lang="en-GB" baseline="0" noProof="0" dirty="0" smtClean="0"/>
                        <a:t> letters</a:t>
                      </a:r>
                      <a:endParaRPr lang="en-GB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noProof="0" dirty="0" smtClean="0"/>
                        <a:t>E</a:t>
                      </a:r>
                      <a:endParaRPr lang="en-GB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noProof="0" dirty="0" smtClean="0"/>
                        <a:t>Strong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noProof="0" dirty="0" smtClean="0"/>
                        <a:t>Domestic politics</a:t>
                      </a:r>
                      <a:endParaRPr lang="en-GB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noProof="0" dirty="0" smtClean="0"/>
                        <a:t>PL</a:t>
                      </a:r>
                      <a:endParaRPr lang="en-GB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noProof="0" dirty="0" smtClean="0"/>
                        <a:t>Few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noProof="0" dirty="0" smtClean="0"/>
                        <a:t>Dead letters</a:t>
                      </a:r>
                      <a:endParaRPr lang="en-GB" noProof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649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EES: a 1997 turning point?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59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/>
                <a:gridCol w="1175657"/>
                <a:gridCol w="1175657"/>
                <a:gridCol w="1175657"/>
                <a:gridCol w="1175657"/>
                <a:gridCol w="1175657"/>
                <a:gridCol w="1175657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Average, EU14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Variance, EU14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1987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1997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2007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1987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1997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2007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Flexibility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2.78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2.25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2.05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1.07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0.79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0.53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ALMP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13.57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11.46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13.69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19.37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8.16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8.94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Security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30.8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33.2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34.5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206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153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119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217" name="TextBox 4"/>
          <p:cNvSpPr txBox="1">
            <a:spLocks noChangeArrowheads="1"/>
          </p:cNvSpPr>
          <p:nvPr/>
        </p:nvSpPr>
        <p:spPr bwMode="auto">
          <a:xfrm>
            <a:off x="539750" y="3789363"/>
            <a:ext cx="5543550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400" dirty="0" smtClean="0">
                <a:solidFill>
                  <a:schemeClr val="bg1"/>
                </a:solidFill>
              </a:rPr>
              <a:t>Flexibility</a:t>
            </a:r>
            <a:r>
              <a:rPr lang="en-GB" altLang="en-US" sz="1400" dirty="0">
                <a:solidFill>
                  <a:schemeClr val="bg1"/>
                </a:solidFill>
              </a:rPr>
              <a:t>: OECD Employment Protection Law </a:t>
            </a:r>
            <a:r>
              <a:rPr lang="en-GB" altLang="en-US" sz="1400" dirty="0" smtClean="0">
                <a:solidFill>
                  <a:schemeClr val="bg1"/>
                </a:solidFill>
              </a:rPr>
              <a:t>(regular contracts) Index</a:t>
            </a:r>
            <a:endParaRPr lang="en-GB" altLang="en-US" sz="1400" dirty="0">
              <a:solidFill>
                <a:schemeClr val="bg1"/>
              </a:solidFill>
            </a:endParaRPr>
          </a:p>
          <a:p>
            <a:r>
              <a:rPr lang="en-GB" altLang="en-US" sz="1400" dirty="0">
                <a:solidFill>
                  <a:schemeClr val="bg1"/>
                </a:solidFill>
              </a:rPr>
              <a:t>ALMP: expenditure intensity (OECD)</a:t>
            </a:r>
          </a:p>
          <a:p>
            <a:r>
              <a:rPr lang="en-GB" altLang="en-US" sz="1400" dirty="0">
                <a:solidFill>
                  <a:schemeClr val="bg1"/>
                </a:solidFill>
              </a:rPr>
              <a:t>Security: replacement rate (OECD</a:t>
            </a:r>
            <a:r>
              <a:rPr lang="en-GB" altLang="en-US" sz="1400" dirty="0" smtClean="0">
                <a:solidFill>
                  <a:schemeClr val="bg1"/>
                </a:solidFill>
              </a:rPr>
              <a:t>)</a:t>
            </a:r>
          </a:p>
          <a:p>
            <a:endParaRPr lang="en-GB" altLang="en-US" dirty="0">
              <a:solidFill>
                <a:schemeClr val="bg1"/>
              </a:solidFill>
            </a:endParaRPr>
          </a:p>
          <a:p>
            <a:r>
              <a:rPr lang="en-GB" altLang="en-US" dirty="0" smtClean="0">
                <a:solidFill>
                  <a:schemeClr val="bg1"/>
                </a:solidFill>
              </a:rPr>
              <a:t>No decisive EU direct effect: </a:t>
            </a:r>
          </a:p>
          <a:p>
            <a:pPr marL="285750" indent="-285750">
              <a:buFontTx/>
              <a:buChar char="-"/>
            </a:pPr>
            <a:r>
              <a:rPr lang="en-GB" altLang="en-US" dirty="0" smtClean="0">
                <a:solidFill>
                  <a:schemeClr val="bg1"/>
                </a:solidFill>
              </a:rPr>
              <a:t>countries </a:t>
            </a:r>
            <a:r>
              <a:rPr lang="en-GB" altLang="en-US" dirty="0">
                <a:solidFill>
                  <a:schemeClr val="bg1"/>
                </a:solidFill>
              </a:rPr>
              <a:t>with best employment performance 1997-2007 (D, I, E) follow national reform </a:t>
            </a:r>
            <a:r>
              <a:rPr lang="en-GB" altLang="en-US" dirty="0" smtClean="0">
                <a:solidFill>
                  <a:schemeClr val="bg1"/>
                </a:solidFill>
              </a:rPr>
              <a:t>paths</a:t>
            </a:r>
          </a:p>
          <a:p>
            <a:r>
              <a:rPr lang="en-GB" altLang="en-US" dirty="0" smtClean="0">
                <a:solidFill>
                  <a:schemeClr val="bg1"/>
                </a:solidFill>
              </a:rPr>
              <a:t>	(e.g. </a:t>
            </a:r>
            <a:r>
              <a:rPr lang="en-GB" altLang="en-US" dirty="0" err="1">
                <a:solidFill>
                  <a:schemeClr val="bg1"/>
                </a:solidFill>
              </a:rPr>
              <a:t>H</a:t>
            </a:r>
            <a:r>
              <a:rPr lang="en-GB" altLang="en-US" dirty="0" err="1" smtClean="0">
                <a:solidFill>
                  <a:schemeClr val="bg1"/>
                </a:solidFill>
              </a:rPr>
              <a:t>artz</a:t>
            </a:r>
            <a:r>
              <a:rPr lang="en-GB" altLang="en-US" dirty="0" smtClean="0">
                <a:solidFill>
                  <a:schemeClr val="bg1"/>
                </a:solidFill>
              </a:rPr>
              <a:t> reforms as ‘typical German reforms’)</a:t>
            </a:r>
          </a:p>
          <a:p>
            <a:pPr marL="285750" indent="-285750">
              <a:buFontTx/>
              <a:buChar char="-"/>
            </a:pPr>
            <a:r>
              <a:rPr lang="en-GB" altLang="en-US" dirty="0" smtClean="0">
                <a:solidFill>
                  <a:schemeClr val="bg1"/>
                </a:solidFill>
              </a:rPr>
              <a:t>Vice-versa</a:t>
            </a:r>
            <a:r>
              <a:rPr lang="en-GB" altLang="en-US" dirty="0">
                <a:solidFill>
                  <a:schemeClr val="bg1"/>
                </a:solidFill>
              </a:rPr>
              <a:t>: Blair-</a:t>
            </a:r>
            <a:r>
              <a:rPr lang="en-GB" altLang="en-US" dirty="0" err="1">
                <a:solidFill>
                  <a:schemeClr val="bg1"/>
                </a:solidFill>
              </a:rPr>
              <a:t>Schröder</a:t>
            </a:r>
            <a:r>
              <a:rPr lang="en-GB" altLang="en-US" dirty="0">
                <a:solidFill>
                  <a:schemeClr val="bg1"/>
                </a:solidFill>
              </a:rPr>
              <a:t> Paper’s influence on the EU</a:t>
            </a:r>
          </a:p>
          <a:p>
            <a:endParaRPr lang="en-GB" altLang="en-US" dirty="0">
              <a:solidFill>
                <a:schemeClr val="bg1"/>
              </a:solidFill>
            </a:endParaRPr>
          </a:p>
          <a:p>
            <a:endParaRPr lang="en-GB" altLang="en-US" dirty="0" smtClean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300" y="4565650"/>
            <a:ext cx="3060700" cy="227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37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Structural reforms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GB" dirty="0" smtClean="0"/>
              <a:t>Italy &amp; Spain, 2011-12 labour market &amp; collective bargaining reforms under ECB/EC pressure: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/>
              <a:t>The </a:t>
            </a:r>
            <a:r>
              <a:rPr lang="en-GB" sz="2400" dirty="0"/>
              <a:t>EU achieves in few months what employers and right-wing governments didn’t even dare to ask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/>
              <a:t>Deeper reforms in Spain (power balance, state structure)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/>
              <a:t>Evidence of unintended consequences (undermining of industrial districts, conflict)</a:t>
            </a:r>
            <a:endParaRPr lang="en-GB" sz="24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/>
              <a:t>Resistance/inertia even from employer associations: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dirty="0" smtClean="0"/>
              <a:t>hostility </a:t>
            </a:r>
            <a:r>
              <a:rPr lang="en-GB" sz="2000" dirty="0"/>
              <a:t>to company-level </a:t>
            </a:r>
            <a:r>
              <a:rPr lang="en-GB" sz="2000" dirty="0" smtClean="0"/>
              <a:t>negotiation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dirty="0" smtClean="0"/>
              <a:t>disruption </a:t>
            </a:r>
            <a:r>
              <a:rPr lang="en-GB" sz="2000" dirty="0"/>
              <a:t>of networks (industrial </a:t>
            </a:r>
            <a:r>
              <a:rPr lang="en-GB" sz="2000" dirty="0" smtClean="0"/>
              <a:t>districts)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dirty="0" smtClean="0"/>
              <a:t>attachment </a:t>
            </a:r>
            <a:r>
              <a:rPr lang="en-GB" sz="2000" dirty="0"/>
              <a:t>to workforce segmentation as a management tool</a:t>
            </a:r>
          </a:p>
        </p:txBody>
      </p:sp>
    </p:spTree>
    <p:extLst>
      <p:ext uri="{BB962C8B-B14F-4D97-AF65-F5344CB8AC3E}">
        <p14:creationId xmlns:p14="http://schemas.microsoft.com/office/powerpoint/2010/main" val="397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Variety of IR</a:t>
            </a:r>
            <a:endParaRPr lang="en-GB" dirty="0"/>
          </a:p>
        </p:txBody>
      </p:sp>
      <p:sp>
        <p:nvSpPr>
          <p:cNvPr id="5" name="Hexagon 4"/>
          <p:cNvSpPr/>
          <p:nvPr/>
        </p:nvSpPr>
        <p:spPr>
          <a:xfrm>
            <a:off x="3275856" y="2636912"/>
            <a:ext cx="2808312" cy="2376264"/>
          </a:xfrm>
          <a:prstGeom prst="hexagon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979712" y="5877272"/>
            <a:ext cx="525658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1691680" y="1772816"/>
            <a:ext cx="0" cy="35283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236296" y="580526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associations</a:t>
            </a:r>
            <a:endParaRPr lang="de-D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568" y="158815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</a:t>
            </a:r>
            <a:endParaRPr lang="de-D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91880" y="227687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endParaRPr lang="de-D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08104" y="2286217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de-D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28184" y="364037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de-D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99792" y="364037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</a:t>
            </a:r>
            <a:endParaRPr lang="de-D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75856" y="5013176"/>
            <a:ext cx="548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</a:t>
            </a:r>
            <a:endParaRPr lang="de-D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08104" y="501317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de-D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Associations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1179734"/>
              </p:ext>
            </p:extLst>
          </p:nvPr>
        </p:nvGraphicFramePr>
        <p:xfrm>
          <a:off x="467544" y="1340768"/>
          <a:ext cx="8264522" cy="51047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0646"/>
                <a:gridCol w="1180646"/>
                <a:gridCol w="1180646"/>
                <a:gridCol w="1180646"/>
                <a:gridCol w="1180646"/>
                <a:gridCol w="1180646"/>
                <a:gridCol w="1180646"/>
              </a:tblGrid>
              <a:tr h="226824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1992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TUDens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EmplDens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CBCov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Coord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Centr</a:t>
                      </a:r>
                      <a:r>
                        <a:rPr lang="en-GB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(level)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Artic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Germany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Italy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France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Poland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Spain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2012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Germany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Italy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France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Poland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Spain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375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State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1982879"/>
              </p:ext>
            </p:extLst>
          </p:nvPr>
        </p:nvGraphicFramePr>
        <p:xfrm>
          <a:off x="179512" y="1340768"/>
          <a:ext cx="8784972" cy="5112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7498"/>
                <a:gridCol w="627498"/>
                <a:gridCol w="627498"/>
                <a:gridCol w="627498"/>
                <a:gridCol w="627498"/>
                <a:gridCol w="627498"/>
                <a:gridCol w="627498"/>
                <a:gridCol w="627498"/>
                <a:gridCol w="627498"/>
                <a:gridCol w="627498"/>
                <a:gridCol w="627498"/>
                <a:gridCol w="627498"/>
                <a:gridCol w="627498"/>
                <a:gridCol w="627498"/>
              </a:tblGrid>
              <a:tr h="365183"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1992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MW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MW%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WC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GovInt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Ext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EPL(r)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EPL(t)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UnBen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SocExp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SPact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TriC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PS%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PSreg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5183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0.71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5183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0.18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0.64</a:t>
                      </a:r>
                    </a:p>
                  </a:txBody>
                  <a:tcPr marL="9525" marR="9525" marT="9525" marB="0" anchor="b"/>
                </a:tc>
              </a:tr>
              <a:tr h="365183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0.28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0.72</a:t>
                      </a:r>
                    </a:p>
                  </a:txBody>
                  <a:tcPr marL="9525" marR="9525" marT="9525" marB="0" anchor="b"/>
                </a:tc>
              </a:tr>
              <a:tr h="365183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0.19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0.47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5183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0.38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0.86</a:t>
                      </a:r>
                    </a:p>
                  </a:txBody>
                  <a:tcPr marL="9525" marR="9525" marT="9525" marB="0" anchor="b"/>
                </a:tc>
              </a:tr>
              <a:tr h="365183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0.18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0.83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5183"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2012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</a:tr>
              <a:tr h="365183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0.16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0.62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5183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0.16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5183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0.27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/>
                </a:tc>
              </a:tr>
              <a:tr h="365183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0.22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0.45</a:t>
                      </a:r>
                    </a:p>
                  </a:txBody>
                  <a:tcPr marL="9525" marR="9525" marT="9525" marB="0" anchor="b"/>
                </a:tc>
              </a:tr>
              <a:tr h="365183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0.23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5183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0.22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0.44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976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Change 1992-2012</a:t>
            </a:r>
            <a:endParaRPr lang="de-DE" dirty="0"/>
          </a:p>
        </p:txBody>
      </p:sp>
      <p:sp>
        <p:nvSpPr>
          <p:cNvPr id="10" name="TextBox 9"/>
          <p:cNvSpPr txBox="1"/>
          <p:nvPr/>
        </p:nvSpPr>
        <p:spPr>
          <a:xfrm>
            <a:off x="7524328" y="573325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associations</a:t>
            </a:r>
            <a:endParaRPr lang="de-D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126876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</a:t>
            </a:r>
            <a:endParaRPr lang="de-D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0543953"/>
              </p:ext>
            </p:extLst>
          </p:nvPr>
        </p:nvGraphicFramePr>
        <p:xfrm>
          <a:off x="539553" y="1052736"/>
          <a:ext cx="7056783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H="1">
            <a:off x="1547664" y="3068960"/>
            <a:ext cx="288032" cy="3600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635896" y="2636912"/>
            <a:ext cx="57606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4499992" y="3645024"/>
            <a:ext cx="504056" cy="720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3851920" y="4365104"/>
            <a:ext cx="576064" cy="720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1979712" y="4077072"/>
            <a:ext cx="864096" cy="7200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221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Change 1992-2012</a:t>
            </a:r>
            <a:endParaRPr lang="de-DE" dirty="0"/>
          </a:p>
        </p:txBody>
      </p:sp>
      <p:sp>
        <p:nvSpPr>
          <p:cNvPr id="10" name="TextBox 9"/>
          <p:cNvSpPr txBox="1"/>
          <p:nvPr/>
        </p:nvSpPr>
        <p:spPr>
          <a:xfrm>
            <a:off x="7524328" y="573325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associations</a:t>
            </a:r>
            <a:endParaRPr lang="de-DE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126876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</a:t>
            </a:r>
            <a:endParaRPr lang="de-DE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0942562"/>
              </p:ext>
            </p:extLst>
          </p:nvPr>
        </p:nvGraphicFramePr>
        <p:xfrm>
          <a:off x="539553" y="1052736"/>
          <a:ext cx="7056783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3886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6923112" cy="1143000"/>
          </a:xfrm>
        </p:spPr>
        <p:txBody>
          <a:bodyPr/>
          <a:lstStyle/>
          <a:p>
            <a:r>
              <a:rPr lang="en-GB" dirty="0" smtClean="0"/>
              <a:t>‘Social Europe’, </a:t>
            </a:r>
            <a:br>
              <a:rPr lang="en-GB" dirty="0" smtClean="0"/>
            </a:br>
            <a:r>
              <a:rPr lang="en-GB" dirty="0" smtClean="0"/>
              <a:t>twenty years after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525963"/>
          </a:xfrm>
        </p:spPr>
        <p:txBody>
          <a:bodyPr/>
          <a:lstStyle/>
          <a:p>
            <a:pPr marL="0" indent="0">
              <a:buNone/>
            </a:pPr>
            <a:r>
              <a:rPr lang="en-GB" sz="2600" dirty="0" smtClean="0"/>
              <a:t>1992: Maastricht Treaty + Social Protocol</a:t>
            </a:r>
          </a:p>
          <a:p>
            <a:pPr marL="0" indent="0">
              <a:buNone/>
            </a:pPr>
            <a:r>
              <a:rPr lang="en-GB" sz="2600" dirty="0" smtClean="0"/>
              <a:t>1993: Crouch’s </a:t>
            </a:r>
            <a:r>
              <a:rPr lang="en-GB" sz="2600" i="1" dirty="0" smtClean="0"/>
              <a:t>Industrial Relations &amp; European State Traditions</a:t>
            </a:r>
            <a:endParaRPr lang="en-GB" dirty="0" smtClean="0"/>
          </a:p>
          <a:p>
            <a:pPr marL="763200" lvl="3" indent="0">
              <a:buNone/>
            </a:pPr>
            <a:r>
              <a:rPr lang="en-GB" i="1" dirty="0" smtClean="0"/>
              <a:t>1. guild legacies =&gt; corporatism</a:t>
            </a:r>
          </a:p>
          <a:p>
            <a:pPr marL="763200" lvl="3" indent="0">
              <a:buNone/>
            </a:pPr>
            <a:r>
              <a:rPr lang="en-GB" i="1" dirty="0" smtClean="0"/>
              <a:t>2. market before industrialisation =&gt; fragmented voluntarism</a:t>
            </a:r>
          </a:p>
          <a:p>
            <a:pPr marL="763200" lvl="3" indent="0">
              <a:buNone/>
            </a:pPr>
            <a:r>
              <a:rPr lang="en-GB" i="1" dirty="0" smtClean="0"/>
              <a:t>3. conflict state-Catholic Church =&gt; divided political unions</a:t>
            </a:r>
          </a:p>
          <a:p>
            <a:pPr marL="0" indent="0">
              <a:buNone/>
            </a:pPr>
            <a:r>
              <a:rPr lang="en-GB" sz="2600" dirty="0" smtClean="0"/>
              <a:t>	Implications: </a:t>
            </a:r>
          </a:p>
          <a:p>
            <a:pPr lvl="1">
              <a:buFont typeface="Symbol"/>
              <a:buChar char="Þ"/>
            </a:pPr>
            <a:r>
              <a:rPr lang="en-GB" sz="2200" dirty="0" smtClean="0"/>
              <a:t>historical continuity and endogenous change</a:t>
            </a:r>
          </a:p>
          <a:p>
            <a:pPr lvl="1">
              <a:buFont typeface="Symbol"/>
              <a:buChar char="Þ"/>
            </a:pPr>
            <a:r>
              <a:rPr lang="en-GB" sz="2200" dirty="0" smtClean="0"/>
              <a:t>peak of methodological nationalism in IR</a:t>
            </a:r>
          </a:p>
          <a:p>
            <a:pPr lvl="2">
              <a:buFont typeface="Symbol"/>
              <a:buChar char="Þ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93881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Current trend?</a:t>
            </a:r>
            <a:endParaRPr lang="en-GB" dirty="0"/>
          </a:p>
        </p:txBody>
      </p:sp>
      <p:sp>
        <p:nvSpPr>
          <p:cNvPr id="5" name="Hexagon 4"/>
          <p:cNvSpPr/>
          <p:nvPr/>
        </p:nvSpPr>
        <p:spPr>
          <a:xfrm>
            <a:off x="3275856" y="2636912"/>
            <a:ext cx="2808312" cy="2376264"/>
          </a:xfrm>
          <a:prstGeom prst="hexagon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979712" y="5877272"/>
            <a:ext cx="525658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1691680" y="1772816"/>
            <a:ext cx="0" cy="35283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236296" y="580526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associations</a:t>
            </a:r>
            <a:endParaRPr lang="de-DE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568" y="158815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</a:t>
            </a:r>
            <a:endParaRPr lang="de-DE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91880" y="227687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endParaRPr lang="de-DE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08104" y="2286217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de-DE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28184" y="364037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de-DE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99792" y="364037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</a:t>
            </a:r>
            <a:endParaRPr lang="de-DE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75856" y="5013176"/>
            <a:ext cx="548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</a:t>
            </a:r>
            <a:endParaRPr lang="de-DE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08104" y="501317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de-DE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/>
          <p:cNvCxnSpPr>
            <a:stCxn id="5" idx="4"/>
          </p:cNvCxnSpPr>
          <p:nvPr/>
        </p:nvCxnSpPr>
        <p:spPr>
          <a:xfrm>
            <a:off x="3869922" y="2636913"/>
            <a:ext cx="810090" cy="11881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5" idx="3"/>
          </p:cNvCxnSpPr>
          <p:nvPr/>
        </p:nvCxnSpPr>
        <p:spPr>
          <a:xfrm>
            <a:off x="3275856" y="3825044"/>
            <a:ext cx="140415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4139952" y="2780928"/>
            <a:ext cx="122413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4860032" y="3825044"/>
            <a:ext cx="108012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4742605" y="3933056"/>
            <a:ext cx="720080" cy="10081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3419872" y="3933056"/>
            <a:ext cx="558062" cy="10081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044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Instead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: EU-style </a:t>
            </a:r>
            <a:r>
              <a:rPr lang="de-DE" dirty="0" err="1" smtClean="0"/>
              <a:t>comparison</a:t>
            </a:r>
            <a:endParaRPr lang="de-DE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64525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4630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Summary…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MNC =&gt; union weakening</a:t>
            </a:r>
          </a:p>
          <a:p>
            <a:r>
              <a:rPr lang="en-GB" dirty="0" smtClean="0"/>
              <a:t>Migration =&gt; strengthening of state reg.</a:t>
            </a:r>
          </a:p>
          <a:p>
            <a:r>
              <a:rPr lang="en-GB" dirty="0" smtClean="0"/>
              <a:t>EU =&gt; varied effects by time/place/field</a:t>
            </a:r>
          </a:p>
          <a:p>
            <a:pPr>
              <a:buFont typeface="Symbol"/>
              <a:buChar char="Þ"/>
            </a:pPr>
            <a:r>
              <a:rPr lang="en-GB" dirty="0" smtClean="0"/>
              <a:t>On associations, structural power shift to Capital (K/L composition)</a:t>
            </a:r>
          </a:p>
          <a:p>
            <a:r>
              <a:rPr lang="en-GB" dirty="0" smtClean="0"/>
              <a:t>But no simple neoliberal convergence (Howell &amp; Baccaro 2011) is the state is included </a:t>
            </a:r>
          </a:p>
          <a:p>
            <a:r>
              <a:rPr lang="en-GB" dirty="0" smtClean="0"/>
              <a:t>Problems for democracy: inequality, unilateralism</a:t>
            </a:r>
          </a:p>
        </p:txBody>
      </p:sp>
    </p:spTree>
    <p:extLst>
      <p:ext uri="{BB962C8B-B14F-4D97-AF65-F5344CB8AC3E}">
        <p14:creationId xmlns:p14="http://schemas.microsoft.com/office/powerpoint/2010/main" val="212594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…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implication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institutional</a:t>
            </a:r>
            <a:r>
              <a:rPr lang="de-DE" dirty="0" smtClean="0"/>
              <a:t> </a:t>
            </a:r>
            <a:r>
              <a:rPr lang="de-DE" dirty="0" err="1" smtClean="0"/>
              <a:t>change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z="1900" dirty="0"/>
              <a:t>Dialectical </a:t>
            </a:r>
            <a:r>
              <a:rPr lang="en-GB" sz="1900" dirty="0" smtClean="0"/>
              <a:t>change (</a:t>
            </a:r>
            <a:r>
              <a:rPr lang="en-GB" sz="1900" dirty="0" err="1" smtClean="0"/>
              <a:t>Streeck</a:t>
            </a:r>
            <a:r>
              <a:rPr lang="en-GB" sz="1900" dirty="0" smtClean="0"/>
              <a:t> 2009): </a:t>
            </a:r>
            <a:endParaRPr lang="en-GB" sz="1900" dirty="0"/>
          </a:p>
          <a:p>
            <a:pPr lvl="1"/>
            <a:r>
              <a:rPr lang="en-GB" sz="1700" dirty="0"/>
              <a:t>inherent instability of compromises</a:t>
            </a:r>
          </a:p>
          <a:p>
            <a:pPr lvl="1"/>
            <a:r>
              <a:rPr lang="en-GB" sz="1700" dirty="0"/>
              <a:t>“alternation” reverts national path (E, PL)</a:t>
            </a:r>
          </a:p>
          <a:p>
            <a:pPr lvl="1"/>
            <a:r>
              <a:rPr lang="en-GB" sz="1700" dirty="0"/>
              <a:t>multi-level cross-border interactions (</a:t>
            </a:r>
            <a:r>
              <a:rPr lang="en-GB" sz="1700" dirty="0" err="1"/>
              <a:t>bricolage</a:t>
            </a:r>
            <a:r>
              <a:rPr lang="en-GB" sz="1700" dirty="0"/>
              <a:t>, diffusion)</a:t>
            </a:r>
          </a:p>
          <a:p>
            <a:pPr lvl="1"/>
            <a:r>
              <a:rPr lang="en-GB" sz="1700" dirty="0"/>
              <a:t>institutional entrepreneurs (unions, MNC, EU) </a:t>
            </a:r>
          </a:p>
          <a:p>
            <a:pPr lvl="0"/>
            <a:r>
              <a:rPr lang="en-GB" sz="1900" dirty="0"/>
              <a:t>Critical junctures:</a:t>
            </a:r>
          </a:p>
          <a:p>
            <a:pPr lvl="1"/>
            <a:r>
              <a:rPr lang="en-GB" sz="1700" dirty="0"/>
              <a:t>1990-92: asymmetric European critical juncture (labour/capital, centre/periphery)</a:t>
            </a:r>
          </a:p>
          <a:p>
            <a:pPr lvl="1"/>
            <a:r>
              <a:rPr lang="en-GB" sz="1700" dirty="0"/>
              <a:t>Crisis as critical juncture: E, I</a:t>
            </a:r>
          </a:p>
          <a:p>
            <a:pPr lvl="0"/>
            <a:r>
              <a:rPr lang="en-GB" sz="1900" dirty="0"/>
              <a:t>In no European case simple “neoliberal” option of pure market (no state/no associations) </a:t>
            </a:r>
          </a:p>
          <a:p>
            <a:pPr lvl="1">
              <a:buFont typeface="Symbol"/>
              <a:buChar char="Þ"/>
            </a:pPr>
            <a:r>
              <a:rPr lang="en-GB" sz="1700" dirty="0"/>
              <a:t>enduring political-state nature of European </a:t>
            </a:r>
            <a:r>
              <a:rPr lang="en-GB" sz="1700" dirty="0" smtClean="0"/>
              <a:t>IR</a:t>
            </a:r>
          </a:p>
          <a:p>
            <a:pPr lvl="1">
              <a:buFont typeface="Symbol"/>
              <a:buChar char="Þ"/>
            </a:pPr>
            <a:r>
              <a:rPr lang="en-GB" sz="1700" dirty="0" smtClean="0"/>
              <a:t>Variegated capitalisms? (Jessop)</a:t>
            </a:r>
            <a:endParaRPr lang="en-GB" sz="17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4364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Implication</a:t>
            </a:r>
            <a:r>
              <a:rPr lang="de-DE" dirty="0" smtClean="0"/>
              <a:t>: </a:t>
            </a:r>
            <a:br>
              <a:rPr lang="de-DE" dirty="0" smtClean="0"/>
            </a:br>
            <a:r>
              <a:rPr lang="de-DE" dirty="0" err="1"/>
              <a:t>d</a:t>
            </a:r>
            <a:r>
              <a:rPr lang="de-DE" dirty="0" err="1" smtClean="0"/>
              <a:t>ismissal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transnational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GB" sz="3600" dirty="0" smtClean="0"/>
              <a:t>Crouch (1993) on EU:</a:t>
            </a:r>
          </a:p>
          <a:p>
            <a:pPr marL="270000" lvl="1" indent="0">
              <a:buNone/>
            </a:pPr>
            <a:r>
              <a:rPr lang="en-GB" sz="3200" dirty="0" smtClean="0"/>
              <a:t>Will </a:t>
            </a:r>
            <a:r>
              <a:rPr lang="en-GB" sz="3200" dirty="0"/>
              <a:t>the 1992 project for a single internal market within the European Community have a more profound effect [on national IR]? </a:t>
            </a:r>
          </a:p>
          <a:p>
            <a:pPr marL="270000" lvl="1" indent="0">
              <a:buNone/>
            </a:pPr>
            <a:r>
              <a:rPr lang="en-GB" sz="3200" dirty="0"/>
              <a:t>It reaches deeper into the political process, and the EC tends to prefer neo-corporatist patterns since these give it a range of </a:t>
            </a:r>
            <a:r>
              <a:rPr lang="en-GB" sz="3200" i="1" dirty="0" err="1"/>
              <a:t>interlocuteurs</a:t>
            </a:r>
            <a:r>
              <a:rPr lang="en-GB" sz="3200" i="1" dirty="0"/>
              <a:t> </a:t>
            </a:r>
            <a:r>
              <a:rPr lang="en-GB" sz="3200" dirty="0"/>
              <a:t>who help remedy its popular deficit. </a:t>
            </a:r>
          </a:p>
          <a:p>
            <a:pPr marL="270000" lvl="1" indent="0">
              <a:buNone/>
            </a:pPr>
            <a:r>
              <a:rPr lang="en-GB" sz="3200" dirty="0"/>
              <a:t>But to date there is little sign that systematic differences of approach to the occupancy of political space are </a:t>
            </a:r>
            <a:r>
              <a:rPr lang="en-GB" sz="3200" i="1" dirty="0"/>
              <a:t>even perceived </a:t>
            </a:r>
            <a:r>
              <a:rPr lang="en-GB" sz="3200" dirty="0"/>
              <a:t>by policy-makers, let alone have become an object of harmonization.’ (p.350</a:t>
            </a:r>
            <a:r>
              <a:rPr lang="en-GB" sz="3200" dirty="0" smtClean="0"/>
              <a:t>)</a:t>
            </a:r>
          </a:p>
          <a:p>
            <a:pPr marL="0" indent="0">
              <a:buNone/>
            </a:pPr>
            <a:r>
              <a:rPr lang="en-GB" sz="3600" dirty="0" smtClean="0"/>
              <a:t>Messina (1990) on migration:</a:t>
            </a:r>
          </a:p>
          <a:p>
            <a:pPr marL="270000" lvl="1" indent="0">
              <a:buNone/>
            </a:pPr>
            <a:r>
              <a:rPr lang="en-GB" sz="3200" dirty="0" smtClean="0"/>
              <a:t>End of labour migration in Europe, and of European Commission’s promotion of free movement</a:t>
            </a:r>
          </a:p>
          <a:p>
            <a:pPr marL="0" indent="0">
              <a:buNone/>
            </a:pPr>
            <a:r>
              <a:rPr lang="en-GB" sz="3600" dirty="0" smtClean="0"/>
              <a:t>Castles (1986) on migration:</a:t>
            </a:r>
          </a:p>
          <a:p>
            <a:pPr marL="270000" lvl="1" indent="0">
              <a:buNone/>
            </a:pPr>
            <a:r>
              <a:rPr lang="de-DE" sz="3200" dirty="0" smtClean="0"/>
              <a:t>The </a:t>
            </a:r>
            <a:r>
              <a:rPr lang="en-US" sz="3200" dirty="0" smtClean="0"/>
              <a:t>Guest-Worker in Western Europe: An Obituary</a:t>
            </a:r>
          </a:p>
          <a:p>
            <a:pPr marL="0" indent="0">
              <a:buNone/>
            </a:pPr>
            <a:r>
              <a:rPr lang="en-US" sz="3600" dirty="0" err="1" smtClean="0"/>
              <a:t>Hirst</a:t>
            </a:r>
            <a:r>
              <a:rPr lang="en-US" sz="3600" dirty="0" smtClean="0"/>
              <a:t> </a:t>
            </a:r>
            <a:r>
              <a:rPr lang="en-US" sz="3600" dirty="0"/>
              <a:t>&amp;</a:t>
            </a:r>
            <a:r>
              <a:rPr lang="en-US" sz="3600" dirty="0" smtClean="0"/>
              <a:t> Thomson  (1996) on multinational companies:</a:t>
            </a:r>
          </a:p>
          <a:p>
            <a:pPr marL="270000" lvl="1" indent="0">
              <a:buNone/>
            </a:pPr>
            <a:r>
              <a:rPr lang="en-US" sz="3200" dirty="0" smtClean="0"/>
              <a:t>No transnational corporations, only international ones</a:t>
            </a:r>
            <a:endParaRPr lang="en-US" sz="3600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9064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Reassessment:</a:t>
            </a:r>
            <a:br>
              <a:rPr lang="en-GB" dirty="0" smtClean="0"/>
            </a:br>
            <a:r>
              <a:rPr lang="en-GB" dirty="0" smtClean="0"/>
              <a:t>Analysis of 3 patterns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Since then, internationalisation of the 3 main actors:</a:t>
            </a:r>
          </a:p>
          <a:p>
            <a:pPr lvl="1"/>
            <a:r>
              <a:rPr lang="en-GB" dirty="0" smtClean="0"/>
              <a:t>Capital: multinationals (FDIx8)</a:t>
            </a:r>
          </a:p>
          <a:p>
            <a:pPr lvl="1"/>
            <a:r>
              <a:rPr lang="en-GB" dirty="0" smtClean="0"/>
              <a:t>Labour: migration, free movement of labour/services (x2 after 2004)</a:t>
            </a:r>
          </a:p>
          <a:p>
            <a:pPr lvl="1"/>
            <a:r>
              <a:rPr lang="en-GB" dirty="0" smtClean="0"/>
              <a:t>State: supranational regulations (Social Protocol, EMU; European Employment Strategy, structural reforms)</a:t>
            </a:r>
          </a:p>
          <a:p>
            <a:r>
              <a:rPr lang="en-GB" dirty="0" smtClean="0"/>
              <a:t>Focus </a:t>
            </a:r>
            <a:r>
              <a:rPr lang="en-GB" dirty="0"/>
              <a:t>on the 6 largest EU countries (71% of EU population</a:t>
            </a:r>
            <a:r>
              <a:rPr lang="en-GB" dirty="0" smtClean="0"/>
              <a:t>): </a:t>
            </a:r>
          </a:p>
          <a:p>
            <a:pPr lvl="1"/>
            <a:r>
              <a:rPr lang="en-GB" dirty="0" smtClean="0"/>
              <a:t>comparability reasons (weight of trade, heterogeneity, weight in EU)</a:t>
            </a:r>
          </a:p>
          <a:p>
            <a:pPr lvl="1"/>
            <a:r>
              <a:rPr lang="en-GB" dirty="0" smtClean="0"/>
              <a:t>Methodological reason (historical/qualitative)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897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 - multinationals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6239262"/>
              </p:ext>
            </p:extLst>
          </p:nvPr>
        </p:nvGraphicFramePr>
        <p:xfrm>
          <a:off x="539552" y="1412776"/>
          <a:ext cx="8264527" cy="4196080"/>
        </p:xfrm>
        <a:graphic>
          <a:graphicData uri="http://schemas.openxmlformats.org/drawingml/2006/table">
            <a:tbl>
              <a:tblPr firstRow="1" bandRow="1">
                <a:effectLst>
                  <a:reflection endPos="0" dir="5400000" sy="-100000" algn="bl" rotWithShape="0"/>
                </a:effectLst>
                <a:tableStyleId>{5C22544A-7EE6-4342-B048-85BDC9FD1C3A}</a:tableStyleId>
              </a:tblPr>
              <a:tblGrid>
                <a:gridCol w="504056"/>
                <a:gridCol w="936104"/>
                <a:gridCol w="1008112"/>
                <a:gridCol w="1080120"/>
                <a:gridCol w="1224136"/>
                <a:gridCol w="1152128"/>
                <a:gridCol w="1224136"/>
                <a:gridCol w="1135735"/>
              </a:tblGrid>
              <a:tr h="370840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FDI </a:t>
                      </a:r>
                    </a:p>
                    <a:p>
                      <a:r>
                        <a:rPr lang="en-GB" sz="1600" dirty="0" smtClean="0"/>
                        <a:t>% of GDP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FDI inflows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% of capital 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FDI outflows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% of capital formation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Change 1990-2010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MNC % of private employment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Overall weight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i="1" dirty="0" smtClean="0"/>
                        <a:t>IR effects</a:t>
                      </a:r>
                      <a:endParaRPr lang="en-GB" sz="160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D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 smtClean="0"/>
                        <a:t>20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 smtClean="0"/>
                        <a:t>7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 smtClean="0"/>
                        <a:t>13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 smtClean="0"/>
                        <a:t>6x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 smtClean="0"/>
                        <a:t>10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i="0" dirty="0" smtClean="0"/>
                        <a:t>Medium</a:t>
                      </a:r>
                      <a:endParaRPr lang="en-GB" sz="16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i="0" dirty="0" smtClean="0"/>
                        <a:t>Medium-low</a:t>
                      </a:r>
                      <a:endParaRPr lang="en-GB" sz="1600" i="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F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 smtClean="0"/>
                        <a:t>39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 smtClean="0"/>
                        <a:t>13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 smtClean="0"/>
                        <a:t>22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 smtClean="0"/>
                        <a:t>10x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 smtClean="0"/>
                        <a:t>20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smtClean="0"/>
                        <a:t>High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Medium</a:t>
                      </a:r>
                      <a:endParaRPr lang="en-GB" sz="16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UK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 smtClean="0"/>
                        <a:t>48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 smtClean="0"/>
                        <a:t>23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 smtClean="0"/>
                        <a:t>24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 smtClean="0"/>
                        <a:t>5x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 smtClean="0"/>
                        <a:t>20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High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Medium</a:t>
                      </a:r>
                      <a:endParaRPr lang="en-GB" sz="16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I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 smtClean="0"/>
                        <a:t>16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 smtClean="0"/>
                        <a:t>5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 smtClean="0"/>
                        <a:t>9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 smtClean="0"/>
                        <a:t>6x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 smtClean="0"/>
                        <a:t>5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Low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Medium-low</a:t>
                      </a:r>
                      <a:endParaRPr lang="en-GB" sz="16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E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 smtClean="0"/>
                        <a:t>44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 smtClean="0"/>
                        <a:t>12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 smtClean="0"/>
                        <a:t>17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 smtClean="0"/>
                        <a:t>10x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 smtClean="0"/>
                        <a:t>10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High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Medium</a:t>
                      </a:r>
                      <a:endParaRPr lang="en-GB" sz="16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PL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 smtClean="0"/>
                        <a:t>41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 smtClean="0"/>
                        <a:t>18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 smtClean="0"/>
                        <a:t>4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 smtClean="0"/>
                        <a:t>2000x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 smtClean="0"/>
                        <a:t>20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High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650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Lobbying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American Chambers of Commerce:</a:t>
            </a:r>
          </a:p>
          <a:p>
            <a:pPr lvl="1"/>
            <a:r>
              <a:rPr lang="en-GB" dirty="0" smtClean="0"/>
              <a:t>Strong voice in Brussels, relevant but adaptive in D, PL, I and E, silent in F and UK</a:t>
            </a:r>
          </a:p>
          <a:p>
            <a:pPr lvl="1"/>
            <a:r>
              <a:rPr lang="en-GB" dirty="0" smtClean="0"/>
              <a:t>More effort in playing the system, than changing it</a:t>
            </a:r>
          </a:p>
          <a:p>
            <a:r>
              <a:rPr lang="en-GB" dirty="0" smtClean="0"/>
              <a:t>MNC influence on employer confederations:</a:t>
            </a:r>
          </a:p>
          <a:p>
            <a:pPr lvl="1"/>
            <a:r>
              <a:rPr lang="en-GB" dirty="0" smtClean="0"/>
              <a:t>Very strong in Poland</a:t>
            </a:r>
          </a:p>
          <a:p>
            <a:pPr lvl="1"/>
            <a:r>
              <a:rPr lang="en-GB" dirty="0" smtClean="0"/>
              <a:t>Substantial in France</a:t>
            </a:r>
          </a:p>
        </p:txBody>
      </p:sp>
    </p:spTree>
    <p:extLst>
      <p:ext uri="{BB962C8B-B14F-4D97-AF65-F5344CB8AC3E}">
        <p14:creationId xmlns:p14="http://schemas.microsoft.com/office/powerpoint/2010/main" val="330602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6419056" cy="1143000"/>
          </a:xfrm>
        </p:spPr>
        <p:txBody>
          <a:bodyPr/>
          <a:lstStyle/>
          <a:p>
            <a:r>
              <a:rPr lang="en-GB" dirty="0" smtClean="0"/>
              <a:t>Extreme case: Fiat exit from Italian system (2010-12)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dirty="0" smtClean="0"/>
              <a:t>Internationalisation (</a:t>
            </a:r>
            <a:r>
              <a:rPr lang="en-GB" sz="2800" dirty="0" err="1" smtClean="0"/>
              <a:t>Italo</a:t>
            </a:r>
            <a:r>
              <a:rPr lang="en-GB" sz="2800" dirty="0" smtClean="0"/>
              <a:t>-American CEO, Chrysler take-over, from 2014 legal HQ in NL and tax registration in UK)</a:t>
            </a:r>
          </a:p>
          <a:p>
            <a:pPr>
              <a:buFont typeface="Symbol"/>
              <a:buChar char="Þ"/>
            </a:pPr>
            <a:r>
              <a:rPr lang="en-GB" sz="2800" dirty="0" smtClean="0"/>
              <a:t>relocation threats, new plant agreements</a:t>
            </a:r>
          </a:p>
          <a:p>
            <a:pPr lvl="1">
              <a:buFont typeface="Symbol"/>
              <a:buChar char="Þ"/>
            </a:pPr>
            <a:r>
              <a:rPr lang="en-GB" sz="2800" dirty="0" smtClean="0"/>
              <a:t>exit from national collective bargaining</a:t>
            </a:r>
          </a:p>
          <a:p>
            <a:pPr lvl="2">
              <a:buFont typeface="Symbol"/>
              <a:buChar char="Þ"/>
            </a:pPr>
            <a:r>
              <a:rPr lang="en-GB" sz="2800" dirty="0" smtClean="0"/>
              <a:t>exit from </a:t>
            </a:r>
            <a:r>
              <a:rPr lang="en-GB" sz="2800" dirty="0" err="1" smtClean="0"/>
              <a:t>Confindustria</a:t>
            </a:r>
            <a:endParaRPr lang="en-GB" sz="2800" dirty="0"/>
          </a:p>
          <a:p>
            <a:pPr lvl="3">
              <a:buFont typeface="Symbol"/>
              <a:buChar char="Þ"/>
            </a:pPr>
            <a:r>
              <a:rPr lang="en-GB" sz="2800" dirty="0" smtClean="0"/>
              <a:t>exit from national agreement on workplace union representation, expulsion of FIOM-CGIL</a:t>
            </a:r>
          </a:p>
          <a:p>
            <a:pPr lvl="4">
              <a:buFont typeface="Symbol"/>
              <a:buChar char="Þ"/>
            </a:pPr>
            <a:r>
              <a:rPr lang="en-GB" sz="2800" dirty="0" smtClean="0"/>
              <a:t>knock-on effect on </a:t>
            </a:r>
            <a:r>
              <a:rPr lang="en-GB" sz="2800" dirty="0" err="1" smtClean="0"/>
              <a:t>Confindustria</a:t>
            </a:r>
            <a:r>
              <a:rPr lang="en-GB" sz="2800" dirty="0" smtClean="0"/>
              <a:t>: -12% membership fees</a:t>
            </a:r>
          </a:p>
        </p:txBody>
      </p:sp>
    </p:spTree>
    <p:extLst>
      <p:ext uri="{BB962C8B-B14F-4D97-AF65-F5344CB8AC3E}">
        <p14:creationId xmlns:p14="http://schemas.microsoft.com/office/powerpoint/2010/main" val="51230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250" y="1897063"/>
            <a:ext cx="5905500" cy="3933825"/>
          </a:xfrm>
        </p:spPr>
      </p:pic>
    </p:spTree>
    <p:extLst>
      <p:ext uri="{BB962C8B-B14F-4D97-AF65-F5344CB8AC3E}">
        <p14:creationId xmlns:p14="http://schemas.microsoft.com/office/powerpoint/2010/main" val="47465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250" y="1897063"/>
            <a:ext cx="5905500" cy="3933825"/>
          </a:xfrm>
        </p:spPr>
      </p:pic>
    </p:spTree>
    <p:extLst>
      <p:ext uri="{BB962C8B-B14F-4D97-AF65-F5344CB8AC3E}">
        <p14:creationId xmlns:p14="http://schemas.microsoft.com/office/powerpoint/2010/main" val="410720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The Warwick MBA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Why The Warwick MBA by Distance Learning?&amp;quot;&quot;/&gt;&lt;property id=&quot;20307&quot; value=&quot;301&quot;/&gt;&lt;/object&gt;&lt;object type=&quot;3&quot; unique_id=&quot;10006&quot;&gt;&lt;property id=&quot;20148&quot; value=&quot;5&quot;/&gt;&lt;property id=&quot;20300&quot; value=&quot;Slide 3 - &amp;quot;Key Facts&amp;quot;&quot;/&gt;&lt;property id=&quot;20307&quot; value=&quot;304&quot;/&gt;&lt;/object&gt;&lt;object type=&quot;3&quot; unique_id=&quot;10007&quot;&gt;&lt;property id=&quot;20148&quot; value=&quot;5&quot;/&gt;&lt;property id=&quot;20300&quot; value=&quot;Slide 4 - &amp;quot;Structure&amp;quot;&quot;/&gt;&lt;property id=&quot;20307&quot; value=&quot;308&quot;/&gt;&lt;/object&gt;&lt;object type=&quot;3&quot; unique_id=&quot;10008&quot;&gt;&lt;property id=&quot;20148&quot; value=&quot;5&quot;/&gt;&lt;property id=&quot;20300&quot; value=&quot;Slide 5 - &amp;quot;Core Modules&amp;quot;&quot;/&gt;&lt;property id=&quot;20307&quot; value=&quot;314&quot;/&gt;&lt;/object&gt;&lt;object type=&quot;3&quot; unique_id=&quot;10009&quot;&gt;&lt;property id=&quot;20148&quot; value=&quot;5&quot;/&gt;&lt;property id=&quot;20300&quot; value=&quot;Slide 6 - &amp;quot;Elective Modules&amp;quot;&quot;/&gt;&lt;property id=&quot;20307&quot; value=&quot;320&quot;/&gt;&lt;/object&gt;&lt;object type=&quot;3&quot; unique_id=&quot;10010&quot;&gt;&lt;property id=&quot;20148&quot; value=&quot;5&quot;/&gt;&lt;property id=&quot;20300&quot; value=&quot;Slide 7 - &amp;quot;Year 1 Timeline&amp;quot;&quot;/&gt;&lt;property id=&quot;20307&quot; value=&quot;302&quot;/&gt;&lt;/object&gt;&lt;object type=&quot;3&quot; unique_id=&quot;10011&quot;&gt;&lt;property id=&quot;20148&quot; value=&quot;5&quot;/&gt;&lt;property id=&quot;20300&quot; value=&quot;Slide 8 - &amp;quot;Years 2 &amp;amp; 3 Timeline&amp;quot;&quot;/&gt;&lt;property id=&quot;20307&quot; value=&quot;317&quot;/&gt;&lt;/object&gt;&lt;object type=&quot;3&quot; unique_id=&quot;10012&quot;&gt;&lt;property id=&quot;20148&quot; value=&quot;5&quot;/&gt;&lt;property id=&quot;20300&quot; value=&quot;Slide 10 - &amp;quot;The DLMBA Virtual Learning Environment&amp;quot;&quot;/&gt;&lt;property id=&quot;20307&quot; value=&quot;321&quot;/&gt;&lt;/object&gt;&lt;object type=&quot;3&quot; unique_id=&quot;10013&quot;&gt;&lt;property id=&quot;20148&quot; value=&quot;5&quot;/&gt;&lt;property id=&quot;20300&quot; value=&quot;Slide 11 - &amp;quot;Programme Information and Support&amp;quot;&quot;/&gt;&lt;property id=&quot;20307&quot; value=&quot;322&quot;/&gt;&lt;/object&gt;&lt;object type=&quot;3&quot; unique_id=&quot;10014&quot;&gt;&lt;property id=&quot;20148&quot; value=&quot;5&quot;/&gt;&lt;property id=&quot;20300&quot; value=&quot;Slide 12&quot;/&gt;&lt;property id=&quot;20307&quot; value=&quot;323&quot;/&gt;&lt;/object&gt;&lt;object type=&quot;3&quot; unique_id=&quot;10015&quot;&gt;&lt;property id=&quot;20148&quot; value=&quot;5&quot;/&gt;&lt;property id=&quot;20300&quot; value=&quot;Slide 13&quot;/&gt;&lt;property id=&quot;20307&quot; value=&quot;324&quot;/&gt;&lt;/object&gt;&lt;object type=&quot;3&quot; unique_id=&quot;10016&quot;&gt;&lt;property id=&quot;20148&quot; value=&quot;5&quot;/&gt;&lt;property id=&quot;20300&quot; value=&quot;Slide 14&quot;/&gt;&lt;property id=&quot;20307&quot; value=&quot;325&quot;/&gt;&lt;/object&gt;&lt;object type=&quot;3&quot; unique_id=&quot;10017&quot;&gt;&lt;property id=&quot;20148&quot; value=&quot;5&quot;/&gt;&lt;property id=&quot;20300&quot; value=&quot;Slide 15&quot;/&gt;&lt;property id=&quot;20307&quot; value=&quot;326&quot;/&gt;&lt;/object&gt;&lt;object type=&quot;3&quot; unique_id=&quot;10018&quot;&gt;&lt;property id=&quot;20148&quot; value=&quot;5&quot;/&gt;&lt;property id=&quot;20300&quot; value=&quot;Slide 16&quot;/&gt;&lt;property id=&quot;20307&quot; value=&quot;327&quot;/&gt;&lt;/object&gt;&lt;object type=&quot;3&quot; unique_id=&quot;10020&quot;&gt;&lt;property id=&quot;20148&quot; value=&quot;5&quot;/&gt;&lt;property id=&quot;20300&quot; value=&quot;Slide 20&quot;/&gt;&lt;property id=&quot;20307&quot; value=&quot;329&quot;/&gt;&lt;/object&gt;&lt;object type=&quot;3&quot; unique_id=&quot;10021&quot;&gt;&lt;property id=&quot;20148&quot; value=&quot;5&quot;/&gt;&lt;property id=&quot;20300&quot; value=&quot;Slide 21&quot;/&gt;&lt;property id=&quot;20307&quot; value=&quot;330&quot;/&gt;&lt;/object&gt;&lt;object type=&quot;3&quot; unique_id=&quot;10022&quot;&gt;&lt;property id=&quot;20148&quot; value=&quot;5&quot;/&gt;&lt;property id=&quot;20300&quot; value=&quot;Slide 22&quot;/&gt;&lt;property id=&quot;20307&quot; value=&quot;331&quot;/&gt;&lt;/object&gt;&lt;object type=&quot;3&quot; unique_id=&quot;10023&quot;&gt;&lt;property id=&quot;20148&quot; value=&quot;5&quot;/&gt;&lt;property id=&quot;20300&quot; value=&quot;Slide 23&quot;/&gt;&lt;property id=&quot;20307&quot; value=&quot;332&quot;/&gt;&lt;/object&gt;&lt;object type=&quot;3&quot; unique_id=&quot;10024&quot;&gt;&lt;property id=&quot;20148&quot; value=&quot;5&quot;/&gt;&lt;property id=&quot;20300&quot; value=&quot;Slide 24&quot;/&gt;&lt;property id=&quot;20307&quot; value=&quot;333&quot;/&gt;&lt;/object&gt;&lt;object type=&quot;3&quot; unique_id=&quot;10025&quot;&gt;&lt;property id=&quot;20148&quot; value=&quot;5&quot;/&gt;&lt;property id=&quot;20300&quot; value=&quot;Slide 27 - &amp;quot;Costs&amp;quot;&quot;/&gt;&lt;property id=&quot;20307&quot; value=&quot;310&quot;/&gt;&lt;/object&gt;&lt;object type=&quot;3&quot; unique_id=&quot;10027&quot;&gt;&lt;property id=&quot;20148&quot; value=&quot;5&quot;/&gt;&lt;property id=&quot;20300&quot; value=&quot;Slide 29 - &amp;quot;Contact us…&amp;quot;&quot;/&gt;&lt;property id=&quot;20307&quot; value=&quot;300&quot;/&gt;&lt;/object&gt;&lt;object type=&quot;3&quot; unique_id=&quot;10028&quot;&gt;&lt;property id=&quot;20148&quot; value=&quot;5&quot;/&gt;&lt;property id=&quot;20300&quot; value=&quot;Slide 28 - &amp;quot;Student Profiles&amp;quot;&quot;/&gt;&lt;property id=&quot;20307&quot; value=&quot;334&quot;/&gt;&lt;/object&gt;&lt;object type=&quot;3&quot; unique_id=&quot;10368&quot;&gt;&lt;property id=&quot;20148&quot; value=&quot;5&quot;/&gt;&lt;property id=&quot;20300&quot; value=&quot;Slide 17 - &amp;quot;wbsLive Classroom&amp;quot;&quot;/&gt;&lt;property id=&quot;20307&quot; value=&quot;336&quot;/&gt;&lt;/object&gt;&lt;object type=&quot;3&quot; unique_id=&quot;10369&quot;&gt;&lt;property id=&quot;20148&quot; value=&quot;5&quot;/&gt;&lt;property id=&quot;20300&quot; value=&quot;Slide 18 - &amp;quot;wbsLive – Archive&amp;quot;&quot;/&gt;&lt;property id=&quot;20307&quot; value=&quot;337&quot;/&gt;&lt;/object&gt;&lt;object type=&quot;3&quot; unique_id=&quot;10370&quot;&gt;&lt;property id=&quot;20148&quot; value=&quot;5&quot;/&gt;&lt;property id=&quot;20300&quot; value=&quot;Slide 19 - &amp;quot;wbsLive- Archive -quiz&amp;quot;&quot;/&gt;&lt;property id=&quot;20307&quot; value=&quot;338&quot;/&gt;&lt;/object&gt;&lt;object type=&quot;3&quot; unique_id=&quot;10371&quot;&gt;&lt;property id=&quot;20148&quot; value=&quot;5&quot;/&gt;&lt;property id=&quot;20300&quot; value=&quot;Slide 25&quot;/&gt;&lt;property id=&quot;20307&quot; value=&quot;335&quot;/&gt;&lt;/object&gt;&lt;object type=&quot;3&quot; unique_id=&quot;10372&quot;&gt;&lt;property id=&quot;20148&quot; value=&quot;5&quot;/&gt;&lt;property id=&quot;20300&quot; value=&quot;Slide 26 - &amp;quot;Thanks&amp;quot;&quot;/&gt;&lt;property id=&quot;20307&quot; value=&quot;339&quot;/&gt;&lt;/object&gt;&lt;object type=&quot;3&quot; unique_id=&quot;10494&quot;&gt;&lt;property id=&quot;20148&quot; value=&quot;5&quot;/&gt;&lt;property id=&quot;20300&quot; value=&quot;Slide 9 - &amp;quot;eLearning at WBS&amp;quot;&quot;/&gt;&lt;property id=&quot;20307&quot; value=&quot;340&quot;/&gt;&lt;/object&gt;&lt;/object&gt;&lt;/object&gt;&lt;/database&gt;"/>
</p:tagLst>
</file>

<file path=ppt/theme/theme1.xml><?xml version="1.0" encoding="utf-8"?>
<a:theme xmlns:a="http://schemas.openxmlformats.org/drawingml/2006/main" name="wbs-2010">
  <a:themeElements>
    <a:clrScheme name="WBS 2010">
      <a:dk1>
        <a:sysClr val="windowText" lastClr="000000"/>
      </a:dk1>
      <a:lt1>
        <a:sysClr val="window" lastClr="FFFFFF"/>
      </a:lt1>
      <a:dk2>
        <a:srgbClr val="0039A6"/>
      </a:dk2>
      <a:lt2>
        <a:srgbClr val="EBEBE2"/>
      </a:lt2>
      <a:accent1>
        <a:srgbClr val="A71930"/>
      </a:accent1>
      <a:accent2>
        <a:srgbClr val="F9A300"/>
      </a:accent2>
      <a:accent3>
        <a:srgbClr val="00ADEF"/>
      </a:accent3>
      <a:accent4>
        <a:srgbClr val="399717"/>
      </a:accent4>
      <a:accent5>
        <a:srgbClr val="666666"/>
      </a:accent5>
      <a:accent6>
        <a:srgbClr val="3662B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WBS 2010">
    <a:dk1>
      <a:sysClr val="windowText" lastClr="000000"/>
    </a:dk1>
    <a:lt1>
      <a:sysClr val="window" lastClr="FFFFFF"/>
    </a:lt1>
    <a:dk2>
      <a:srgbClr val="0039A6"/>
    </a:dk2>
    <a:lt2>
      <a:srgbClr val="EBEBE2"/>
    </a:lt2>
    <a:accent1>
      <a:srgbClr val="A71930"/>
    </a:accent1>
    <a:accent2>
      <a:srgbClr val="F9A300"/>
    </a:accent2>
    <a:accent3>
      <a:srgbClr val="00ADEF"/>
    </a:accent3>
    <a:accent4>
      <a:srgbClr val="399717"/>
    </a:accent4>
    <a:accent5>
      <a:srgbClr val="666666"/>
    </a:accent5>
    <a:accent6>
      <a:srgbClr val="3662B5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wbs-2010</Template>
  <TotalTime>589</TotalTime>
  <Words>1318</Words>
  <Application>Microsoft Office PowerPoint</Application>
  <PresentationFormat>On-screen Show (4:3)</PresentationFormat>
  <Paragraphs>559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ＭＳ Ｐゴシック</vt:lpstr>
      <vt:lpstr>Arial</vt:lpstr>
      <vt:lpstr>Calibri</vt:lpstr>
      <vt:lpstr>Franklin Gothic Book (Headings)</vt:lpstr>
      <vt:lpstr>Stone Sans ITC TT</vt:lpstr>
      <vt:lpstr>Symbol</vt:lpstr>
      <vt:lpstr>Wingdings 2</vt:lpstr>
      <vt:lpstr>wbs-2010</vt:lpstr>
      <vt:lpstr>European Industrial Relations after state tradition? </vt:lpstr>
      <vt:lpstr>‘Social Europe’,  twenty years after</vt:lpstr>
      <vt:lpstr>Implication:  dismissal of the transnational</vt:lpstr>
      <vt:lpstr>Reassessment: Analysis of 3 patterns</vt:lpstr>
      <vt:lpstr>I - multinationals</vt:lpstr>
      <vt:lpstr>Lobbying</vt:lpstr>
      <vt:lpstr>Extreme case: Fiat exit from Italian system (2010-12)</vt:lpstr>
      <vt:lpstr>PowerPoint Presentation</vt:lpstr>
      <vt:lpstr>PowerPoint Presentation</vt:lpstr>
      <vt:lpstr>II – Labour movement</vt:lpstr>
      <vt:lpstr>States &amp; unions vs migrants</vt:lpstr>
      <vt:lpstr>III – EU</vt:lpstr>
      <vt:lpstr>EES: a 1997 turning point?</vt:lpstr>
      <vt:lpstr>Structural reforms</vt:lpstr>
      <vt:lpstr>The Variety of IR</vt:lpstr>
      <vt:lpstr>Associations</vt:lpstr>
      <vt:lpstr>State</vt:lpstr>
      <vt:lpstr>Change 1992-2012</vt:lpstr>
      <vt:lpstr>Change 1992-2012</vt:lpstr>
      <vt:lpstr>Current trend?</vt:lpstr>
      <vt:lpstr>Instead of: EU-style comparison</vt:lpstr>
      <vt:lpstr>Summary…</vt:lpstr>
      <vt:lpstr>…and implication for  institutional change</vt:lpstr>
    </vt:vector>
  </TitlesOfParts>
  <Company>WBS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IROBGME</dc:creator>
  <cp:lastModifiedBy>Microsoft account</cp:lastModifiedBy>
  <cp:revision>93</cp:revision>
  <cp:lastPrinted>2014-02-26T20:16:40Z</cp:lastPrinted>
  <dcterms:created xsi:type="dcterms:W3CDTF">2012-05-30T13:44:55Z</dcterms:created>
  <dcterms:modified xsi:type="dcterms:W3CDTF">2014-02-26T23:03:11Z</dcterms:modified>
</cp:coreProperties>
</file>