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66" r:id="rId4"/>
    <p:sldId id="272" r:id="rId5"/>
    <p:sldId id="258" r:id="rId6"/>
    <p:sldId id="269" r:id="rId7"/>
    <p:sldId id="270" r:id="rId8"/>
    <p:sldId id="267" r:id="rId9"/>
    <p:sldId id="271" r:id="rId10"/>
    <p:sldId id="273" r:id="rId11"/>
    <p:sldId id="274" r:id="rId12"/>
    <p:sldId id="275" r:id="rId13"/>
    <p:sldId id="276" r:id="rId14"/>
    <p:sldId id="281" r:id="rId15"/>
    <p:sldId id="277" r:id="rId16"/>
    <p:sldId id="278" r:id="rId17"/>
    <p:sldId id="280" r:id="rId18"/>
    <p:sldId id="282" r:id="rId19"/>
    <p:sldId id="283" r:id="rId20"/>
    <p:sldId id="293" r:id="rId21"/>
    <p:sldId id="284" r:id="rId22"/>
    <p:sldId id="285" r:id="rId23"/>
    <p:sldId id="287" r:id="rId24"/>
    <p:sldId id="259" r:id="rId25"/>
    <p:sldId id="288" r:id="rId26"/>
    <p:sldId id="289" r:id="rId27"/>
    <p:sldId id="290" r:id="rId28"/>
    <p:sldId id="268" r:id="rId29"/>
    <p:sldId id="291" r:id="rId30"/>
    <p:sldId id="264" r:id="rId3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96"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96"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96"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96"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96" charset="-128"/>
        <a:cs typeface="+mn-cs"/>
      </a:defRPr>
    </a:lvl5pPr>
    <a:lvl6pPr marL="2286000" algn="l" defTabSz="914400" rtl="0" eaLnBrk="1" latinLnBrk="0" hangingPunct="1">
      <a:defRPr sz="2400" kern="1200">
        <a:solidFill>
          <a:schemeClr val="tx1"/>
        </a:solidFill>
        <a:latin typeface="Arial" charset="0"/>
        <a:ea typeface="ＭＳ Ｐゴシック" pitchFamily="96" charset="-128"/>
        <a:cs typeface="+mn-cs"/>
      </a:defRPr>
    </a:lvl6pPr>
    <a:lvl7pPr marL="2743200" algn="l" defTabSz="914400" rtl="0" eaLnBrk="1" latinLnBrk="0" hangingPunct="1">
      <a:defRPr sz="2400" kern="1200">
        <a:solidFill>
          <a:schemeClr val="tx1"/>
        </a:solidFill>
        <a:latin typeface="Arial" charset="0"/>
        <a:ea typeface="ＭＳ Ｐゴシック" pitchFamily="96" charset="-128"/>
        <a:cs typeface="+mn-cs"/>
      </a:defRPr>
    </a:lvl7pPr>
    <a:lvl8pPr marL="3200400" algn="l" defTabSz="914400" rtl="0" eaLnBrk="1" latinLnBrk="0" hangingPunct="1">
      <a:defRPr sz="2400" kern="1200">
        <a:solidFill>
          <a:schemeClr val="tx1"/>
        </a:solidFill>
        <a:latin typeface="Arial" charset="0"/>
        <a:ea typeface="ＭＳ Ｐゴシック" pitchFamily="96" charset="-128"/>
        <a:cs typeface="+mn-cs"/>
      </a:defRPr>
    </a:lvl8pPr>
    <a:lvl9pPr marL="3657600" algn="l" defTabSz="914400" rtl="0" eaLnBrk="1" latinLnBrk="0" hangingPunct="1">
      <a:defRPr sz="2400" kern="1200">
        <a:solidFill>
          <a:schemeClr val="tx1"/>
        </a:solidFill>
        <a:latin typeface="Arial" charset="0"/>
        <a:ea typeface="ＭＳ Ｐゴシック" pitchFamily="9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94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96" autoAdjust="0"/>
    <p:restoredTop sz="94632" autoAdjust="0"/>
  </p:normalViewPr>
  <p:slideViewPr>
    <p:cSldViewPr>
      <p:cViewPr>
        <p:scale>
          <a:sx n="100" d="100"/>
          <a:sy n="100" d="100"/>
        </p:scale>
        <p:origin x="-516" y="10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17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17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17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B7365F84-AC00-4846-8765-FFBAAE4FB6ED}"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2F5657C7-9508-4CDE-B2CF-CEFA7AEBBCFA}"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96"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96"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96"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96"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9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61144C-E969-4C39-B35D-8366BA3E6D03}"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249C04-B46A-4EF1-A8D7-0B499FDC6E84}" type="slidenum">
              <a:rPr lang="en-US"/>
              <a:pPr/>
              <a:t>2</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a:prstGeom prst="rect">
            <a:avLst/>
          </a:prstGeom>
        </p:spPr>
        <p:txBody>
          <a:bodyPr/>
          <a:lstStyle/>
          <a:p>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hlink"/>
        </a:solidFill>
        <a:effectLst/>
      </p:bgPr>
    </p:bg>
    <p:spTree>
      <p:nvGrpSpPr>
        <p:cNvPr id="1" name=""/>
        <p:cNvGrpSpPr/>
        <p:nvPr/>
      </p:nvGrpSpPr>
      <p:grpSpPr>
        <a:xfrm>
          <a:off x="0" y="0"/>
          <a:ext cx="0" cy="0"/>
          <a:chOff x="0" y="0"/>
          <a:chExt cx="0" cy="0"/>
        </a:xfrm>
      </p:grpSpPr>
      <p:pic>
        <p:nvPicPr>
          <p:cNvPr id="1034" name="Picture 10" descr="generic"/>
          <p:cNvPicPr>
            <a:picLocks noChangeAspect="1" noChangeArrowheads="1"/>
          </p:cNvPicPr>
          <p:nvPr/>
        </p:nvPicPr>
        <p:blipFill>
          <a:blip r:embed="rId14" cstate="print"/>
          <a:srcRect/>
          <a:stretch>
            <a:fillRect/>
          </a:stretch>
        </p:blipFill>
        <p:spPr bwMode="auto">
          <a:xfrm>
            <a:off x="0" y="0"/>
            <a:ext cx="9144000" cy="6858000"/>
          </a:xfrm>
          <a:prstGeom prst="rect">
            <a:avLst/>
          </a:prstGeom>
          <a:noFill/>
        </p:spPr>
      </p:pic>
      <p:sp>
        <p:nvSpPr>
          <p:cNvPr id="1039" name="Line 15"/>
          <p:cNvSpPr>
            <a:spLocks noChangeShapeType="1"/>
          </p:cNvSpPr>
          <p:nvPr/>
        </p:nvSpPr>
        <p:spPr bwMode="auto">
          <a:xfrm>
            <a:off x="266700" y="1752600"/>
            <a:ext cx="8610600" cy="0"/>
          </a:xfrm>
          <a:prstGeom prst="line">
            <a:avLst/>
          </a:prstGeom>
          <a:noFill/>
          <a:ln w="9525">
            <a:solidFill>
              <a:srgbClr val="002940"/>
            </a:solidFill>
            <a:round/>
            <a:headEnd/>
            <a:tailEnd/>
          </a:ln>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pitchFamily="96" charset="-128"/>
        </a:defRPr>
      </a:lvl2pPr>
      <a:lvl3pPr algn="ctr" rtl="0" fontAlgn="base">
        <a:spcBef>
          <a:spcPct val="0"/>
        </a:spcBef>
        <a:spcAft>
          <a:spcPct val="0"/>
        </a:spcAft>
        <a:defRPr sz="4400">
          <a:solidFill>
            <a:schemeClr val="tx2"/>
          </a:solidFill>
          <a:latin typeface="Arial" charset="0"/>
          <a:ea typeface="ＭＳ Ｐゴシック" pitchFamily="96" charset="-128"/>
        </a:defRPr>
      </a:lvl3pPr>
      <a:lvl4pPr algn="ctr" rtl="0" fontAlgn="base">
        <a:spcBef>
          <a:spcPct val="0"/>
        </a:spcBef>
        <a:spcAft>
          <a:spcPct val="0"/>
        </a:spcAft>
        <a:defRPr sz="4400">
          <a:solidFill>
            <a:schemeClr val="tx2"/>
          </a:solidFill>
          <a:latin typeface="Arial" charset="0"/>
          <a:ea typeface="ＭＳ Ｐゴシック" pitchFamily="96" charset="-128"/>
        </a:defRPr>
      </a:lvl4pPr>
      <a:lvl5pPr algn="ctr" rtl="0" fontAlgn="base">
        <a:spcBef>
          <a:spcPct val="0"/>
        </a:spcBef>
        <a:spcAft>
          <a:spcPct val="0"/>
        </a:spcAft>
        <a:defRPr sz="4400">
          <a:solidFill>
            <a:schemeClr val="tx2"/>
          </a:solidFill>
          <a:latin typeface="Arial" charset="0"/>
          <a:ea typeface="ＭＳ Ｐゴシック" pitchFamily="96" charset="-128"/>
        </a:defRPr>
      </a:lvl5pPr>
      <a:lvl6pPr marL="457200" algn="ctr" rtl="0" fontAlgn="base">
        <a:spcBef>
          <a:spcPct val="0"/>
        </a:spcBef>
        <a:spcAft>
          <a:spcPct val="0"/>
        </a:spcAft>
        <a:defRPr sz="4400">
          <a:solidFill>
            <a:schemeClr val="tx2"/>
          </a:solidFill>
          <a:latin typeface="Arial" charset="0"/>
          <a:ea typeface="ＭＳ Ｐゴシック" pitchFamily="96" charset="-128"/>
        </a:defRPr>
      </a:lvl6pPr>
      <a:lvl7pPr marL="914400" algn="ctr" rtl="0" fontAlgn="base">
        <a:spcBef>
          <a:spcPct val="0"/>
        </a:spcBef>
        <a:spcAft>
          <a:spcPct val="0"/>
        </a:spcAft>
        <a:defRPr sz="4400">
          <a:solidFill>
            <a:schemeClr val="tx2"/>
          </a:solidFill>
          <a:latin typeface="Arial" charset="0"/>
          <a:ea typeface="ＭＳ Ｐゴシック" pitchFamily="96" charset="-128"/>
        </a:defRPr>
      </a:lvl7pPr>
      <a:lvl8pPr marL="1371600" algn="ctr" rtl="0" fontAlgn="base">
        <a:spcBef>
          <a:spcPct val="0"/>
        </a:spcBef>
        <a:spcAft>
          <a:spcPct val="0"/>
        </a:spcAft>
        <a:defRPr sz="4400">
          <a:solidFill>
            <a:schemeClr val="tx2"/>
          </a:solidFill>
          <a:latin typeface="Arial" charset="0"/>
          <a:ea typeface="ＭＳ Ｐゴシック" pitchFamily="96" charset="-128"/>
        </a:defRPr>
      </a:lvl8pPr>
      <a:lvl9pPr marL="1828800" algn="ctr" rtl="0" fontAlgn="base">
        <a:spcBef>
          <a:spcPct val="0"/>
        </a:spcBef>
        <a:spcAft>
          <a:spcPct val="0"/>
        </a:spcAft>
        <a:defRPr sz="4400">
          <a:solidFill>
            <a:schemeClr val="tx2"/>
          </a:solidFill>
          <a:latin typeface="Arial" charset="0"/>
          <a:ea typeface="ＭＳ Ｐゴシック" pitchFamily="96" charset="-128"/>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7" name="Picture 9" descr="front_cover1"/>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054" name="Text Box 6"/>
          <p:cNvSpPr txBox="1">
            <a:spLocks noChangeArrowheads="1"/>
          </p:cNvSpPr>
          <p:nvPr/>
        </p:nvSpPr>
        <p:spPr bwMode="auto">
          <a:xfrm>
            <a:off x="152400" y="2057400"/>
            <a:ext cx="8686800" cy="1692771"/>
          </a:xfrm>
          <a:prstGeom prst="rect">
            <a:avLst/>
          </a:prstGeom>
          <a:noFill/>
          <a:ln w="9525">
            <a:noFill/>
            <a:miter lim="800000"/>
            <a:headEnd/>
            <a:tailEnd/>
          </a:ln>
        </p:spPr>
        <p:txBody>
          <a:bodyPr>
            <a:spAutoFit/>
          </a:bodyPr>
          <a:lstStyle/>
          <a:p>
            <a:r>
              <a:rPr lang="en-GB" sz="2800" dirty="0" smtClean="0"/>
              <a:t>Two Years On – Employment Relations Under </a:t>
            </a:r>
          </a:p>
          <a:p>
            <a:r>
              <a:rPr lang="en-GB" sz="2800" dirty="0" smtClean="0"/>
              <a:t>The Coalition Government</a:t>
            </a:r>
          </a:p>
          <a:p>
            <a:endParaRPr lang="en-GB" sz="2800" dirty="0" smtClean="0"/>
          </a:p>
          <a:p>
            <a:r>
              <a:rPr lang="en-GB" sz="2000" i="1" dirty="0" smtClean="0"/>
              <a:t>Shirley Lerner Memorial Lecture 2012</a:t>
            </a:r>
          </a:p>
        </p:txBody>
      </p:sp>
      <p:sp>
        <p:nvSpPr>
          <p:cNvPr id="2055" name="Text Box 7"/>
          <p:cNvSpPr txBox="1">
            <a:spLocks noChangeArrowheads="1"/>
          </p:cNvSpPr>
          <p:nvPr/>
        </p:nvSpPr>
        <p:spPr bwMode="auto">
          <a:xfrm>
            <a:off x="228600" y="5181600"/>
            <a:ext cx="8686800" cy="366713"/>
          </a:xfrm>
          <a:prstGeom prst="rect">
            <a:avLst/>
          </a:prstGeom>
          <a:noFill/>
          <a:ln w="9525">
            <a:noFill/>
            <a:miter lim="800000"/>
            <a:headEnd/>
            <a:tailEnd/>
          </a:ln>
        </p:spPr>
        <p:txBody>
          <a:bodyPr>
            <a:spAutoFit/>
          </a:bodyPr>
          <a:lstStyle/>
          <a:p>
            <a:r>
              <a:rPr lang="en-US" sz="1800" dirty="0" smtClean="0">
                <a:solidFill>
                  <a:schemeClr val="bg1"/>
                </a:solidFill>
              </a:rPr>
              <a:t>Professor MARK </a:t>
            </a:r>
            <a:r>
              <a:rPr lang="en-US" sz="1800" dirty="0">
                <a:solidFill>
                  <a:schemeClr val="bg1"/>
                </a:solidFill>
              </a:rPr>
              <a:t>STUART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b="1" dirty="0" smtClean="0"/>
              <a:t>Labour market activation and </a:t>
            </a:r>
            <a:br>
              <a:rPr lang="en-GB" sz="2800" b="1" dirty="0" smtClean="0"/>
            </a:br>
            <a:r>
              <a:rPr lang="en-GB" sz="2800" b="1" dirty="0" smtClean="0"/>
              <a:t>welfare reform</a:t>
            </a:r>
            <a:endParaRPr lang="en-GB" sz="2800" b="1" dirty="0"/>
          </a:p>
        </p:txBody>
      </p:sp>
      <p:sp>
        <p:nvSpPr>
          <p:cNvPr id="3" name="Content Placeholder 2"/>
          <p:cNvSpPr>
            <a:spLocks noGrp="1"/>
          </p:cNvSpPr>
          <p:nvPr>
            <p:ph idx="1"/>
          </p:nvPr>
        </p:nvSpPr>
        <p:spPr>
          <a:xfrm>
            <a:off x="107504" y="1772816"/>
            <a:ext cx="8579296" cy="4353347"/>
          </a:xfrm>
        </p:spPr>
        <p:txBody>
          <a:bodyPr/>
          <a:lstStyle/>
          <a:p>
            <a:r>
              <a:rPr lang="en-GB" sz="2400" dirty="0" smtClean="0"/>
              <a:t>Scrapped Flexible New Deal, Train to Gain, Future Jobs Funds (FJF) and Young Person’s Guarantee</a:t>
            </a:r>
          </a:p>
          <a:p>
            <a:r>
              <a:rPr lang="en-GB" sz="2400" dirty="0" smtClean="0"/>
              <a:t>FJF was £1B investment over 2 years aimed at creating 150k jobs, provided by local authorities and public sector</a:t>
            </a:r>
          </a:p>
          <a:p>
            <a:r>
              <a:rPr lang="en-GB" sz="2400" dirty="0" smtClean="0"/>
              <a:t>Replaced by Youth Contract; also increased emphasis on apprenticeships (extra 75k by 2013/14)</a:t>
            </a:r>
          </a:p>
          <a:p>
            <a:r>
              <a:rPr lang="en-GB" sz="2400" dirty="0" smtClean="0"/>
              <a:t>Main source of ‘activation’ is </a:t>
            </a:r>
            <a:r>
              <a:rPr lang="en-GB" sz="2400" b="1" dirty="0" smtClean="0"/>
              <a:t>Work Programme</a:t>
            </a:r>
          </a:p>
          <a:p>
            <a:r>
              <a:rPr lang="en-GB" sz="2400" dirty="0" smtClean="0"/>
              <a:t>40 prime contractors (35 private sector) and large supply chain (1, 099 contractors) – 7 contracts held by </a:t>
            </a:r>
            <a:r>
              <a:rPr lang="en-GB" sz="2400" dirty="0" err="1" smtClean="0"/>
              <a:t>Ingeus</a:t>
            </a:r>
            <a:r>
              <a:rPr lang="en-GB" sz="2400" dirty="0" smtClean="0"/>
              <a:t> Deloitte, 5 by A4E</a:t>
            </a:r>
          </a:p>
          <a:p>
            <a:endParaRPr lang="en-GB" sz="2000" b="1" dirty="0" smtClean="0"/>
          </a:p>
          <a:p>
            <a:endParaRPr lang="en-GB"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b="1" dirty="0" smtClean="0"/>
              <a:t>Labour market activation and</a:t>
            </a:r>
            <a:br>
              <a:rPr lang="en-GB" sz="2800" b="1" dirty="0" smtClean="0"/>
            </a:br>
            <a:r>
              <a:rPr lang="en-GB" sz="2800" b="1" dirty="0" smtClean="0"/>
              <a:t> welfare reform</a:t>
            </a:r>
            <a:endParaRPr lang="en-GB" sz="2800" b="1" dirty="0"/>
          </a:p>
        </p:txBody>
      </p:sp>
      <p:sp>
        <p:nvSpPr>
          <p:cNvPr id="3" name="Content Placeholder 2"/>
          <p:cNvSpPr>
            <a:spLocks noGrp="1"/>
          </p:cNvSpPr>
          <p:nvPr>
            <p:ph idx="1"/>
          </p:nvPr>
        </p:nvSpPr>
        <p:spPr>
          <a:xfrm>
            <a:off x="251520" y="1844824"/>
            <a:ext cx="8435280" cy="4281339"/>
          </a:xfrm>
        </p:spPr>
        <p:txBody>
          <a:bodyPr/>
          <a:lstStyle/>
          <a:p>
            <a:r>
              <a:rPr lang="en-GB" sz="2400" dirty="0" smtClean="0"/>
              <a:t>Work Programme payment by results scheme</a:t>
            </a:r>
          </a:p>
          <a:p>
            <a:r>
              <a:rPr lang="en-GB" sz="2400" dirty="0" smtClean="0"/>
              <a:t>565k referrals by Feb 11, 519k attachments – this does not mean </a:t>
            </a:r>
            <a:r>
              <a:rPr lang="en-GB" sz="2400" i="1" dirty="0" smtClean="0"/>
              <a:t>sustainable</a:t>
            </a:r>
            <a:r>
              <a:rPr lang="en-GB" sz="2400" dirty="0" smtClean="0"/>
              <a:t> jobs – no data on job outcomes</a:t>
            </a:r>
          </a:p>
          <a:p>
            <a:r>
              <a:rPr lang="en-GB" sz="2400" dirty="0" smtClean="0"/>
              <a:t>Other initiatives feed into or support WP – Pre-work programme, Mandatory Work Activity, work placements</a:t>
            </a:r>
          </a:p>
          <a:p>
            <a:r>
              <a:rPr lang="en-GB" sz="2400" dirty="0" smtClean="0"/>
              <a:t>Reforming wider benefits, such as Incapacity/ Employment and Support Allowance (ESA)</a:t>
            </a:r>
          </a:p>
          <a:p>
            <a:r>
              <a:rPr lang="en-GB" sz="2400" dirty="0" smtClean="0"/>
              <a:t>From April (12) 12 month limit on non-means tested ESA</a:t>
            </a:r>
          </a:p>
          <a:p>
            <a:r>
              <a:rPr lang="en-GB" sz="2400" dirty="0" smtClean="0"/>
              <a:t>Will push people onto JSA or out of benefits altogether</a:t>
            </a:r>
          </a:p>
          <a:p>
            <a:endParaRPr lang="en-GB"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1143000"/>
          </a:xfrm>
        </p:spPr>
        <p:txBody>
          <a:bodyPr/>
          <a:lstStyle/>
          <a:p>
            <a:r>
              <a:rPr lang="en-GB" sz="2800" b="1" dirty="0" smtClean="0"/>
              <a:t>Incapacity Benefit Reform</a:t>
            </a:r>
            <a:endParaRPr lang="en-GB" sz="2800" dirty="0"/>
          </a:p>
        </p:txBody>
      </p:sp>
      <p:sp>
        <p:nvSpPr>
          <p:cNvPr id="3" name="Content Placeholder 2"/>
          <p:cNvSpPr>
            <a:spLocks noGrp="1"/>
          </p:cNvSpPr>
          <p:nvPr>
            <p:ph idx="1"/>
          </p:nvPr>
        </p:nvSpPr>
        <p:spPr>
          <a:xfrm>
            <a:off x="107504" y="1844824"/>
            <a:ext cx="8579296" cy="4281339"/>
          </a:xfrm>
        </p:spPr>
        <p:txBody>
          <a:bodyPr/>
          <a:lstStyle/>
          <a:p>
            <a:r>
              <a:rPr lang="en-GB" sz="2400" dirty="0" smtClean="0"/>
              <a:t>Beatty and Fothergill (2011) estimate (11-14) IB reform will:</a:t>
            </a:r>
          </a:p>
          <a:p>
            <a:pPr lvl="1"/>
            <a:r>
              <a:rPr lang="en-GB" sz="2000" dirty="0" smtClean="0"/>
              <a:t>Reduce IB claimants by 970, 000 (out of 2.6m)</a:t>
            </a:r>
          </a:p>
          <a:p>
            <a:pPr lvl="1"/>
            <a:r>
              <a:rPr lang="en-GB" sz="2000" dirty="0" smtClean="0"/>
              <a:t>Remove 580, 000 from benefits entirely</a:t>
            </a:r>
          </a:p>
          <a:p>
            <a:pPr lvl="1"/>
            <a:r>
              <a:rPr lang="en-GB" sz="2000" dirty="0" smtClean="0"/>
              <a:t>Increase JSA by 280, 000</a:t>
            </a:r>
          </a:p>
          <a:p>
            <a:pPr lvl="1"/>
            <a:r>
              <a:rPr lang="en-GB" sz="2000" dirty="0" smtClean="0"/>
              <a:t>Increase compulsory labour market engagement by 910,000</a:t>
            </a:r>
          </a:p>
          <a:p>
            <a:pPr lvl="1">
              <a:buNone/>
            </a:pPr>
            <a:endParaRPr lang="en-GB" sz="2000" dirty="0" smtClean="0"/>
          </a:p>
          <a:p>
            <a:r>
              <a:rPr lang="en-GB" sz="2400" dirty="0" smtClean="0"/>
              <a:t>Historically, IB has been used politically to hide true scale of unemployment...no longer (could increase by 600k)</a:t>
            </a:r>
          </a:p>
          <a:p>
            <a:pPr>
              <a:buNone/>
            </a:pPr>
            <a:endParaRPr lang="en-GB" sz="2400" dirty="0" smtClean="0"/>
          </a:p>
          <a:p>
            <a:r>
              <a:rPr lang="en-GB" sz="2400" dirty="0" smtClean="0"/>
              <a:t>However....</a:t>
            </a:r>
          </a:p>
          <a:p>
            <a:pPr lvl="1"/>
            <a:endParaRPr lang="en-GB"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b="1" dirty="0" smtClean="0"/>
              <a:t>Incapacity Benefit Reform</a:t>
            </a:r>
            <a:endParaRPr lang="en-GB" sz="2800" dirty="0"/>
          </a:p>
        </p:txBody>
      </p:sp>
      <p:sp>
        <p:nvSpPr>
          <p:cNvPr id="3" name="Content Placeholder 2"/>
          <p:cNvSpPr>
            <a:spLocks noGrp="1"/>
          </p:cNvSpPr>
          <p:nvPr>
            <p:ph idx="1"/>
          </p:nvPr>
        </p:nvSpPr>
        <p:spPr>
          <a:xfrm>
            <a:off x="323528" y="1916832"/>
            <a:ext cx="8363272" cy="4209331"/>
          </a:xfrm>
        </p:spPr>
        <p:txBody>
          <a:bodyPr/>
          <a:lstStyle/>
          <a:p>
            <a:pPr>
              <a:buNone/>
            </a:pPr>
            <a:r>
              <a:rPr lang="en-GB" sz="2400" dirty="0" smtClean="0"/>
              <a:t>	‘The reforms will hit the weakest local economies in Britain hardest. It is the older industrial areas of the North, Scotland and Wales...that face the biggest upheaval’</a:t>
            </a:r>
          </a:p>
          <a:p>
            <a:pPr>
              <a:buNone/>
            </a:pPr>
            <a:endParaRPr lang="en-GB" sz="2400" dirty="0" smtClean="0"/>
          </a:p>
          <a:p>
            <a:pPr>
              <a:buNone/>
            </a:pPr>
            <a:r>
              <a:rPr lang="en-GB" sz="2400" dirty="0" smtClean="0"/>
              <a:t>	‘The Coalition Government is presiding over a national welfare reform that will impact principally on individuals and communities </a:t>
            </a:r>
            <a:r>
              <a:rPr lang="en-GB" sz="2400" u="sng" dirty="0" smtClean="0"/>
              <a:t>outside its own political heartlands</a:t>
            </a:r>
            <a:r>
              <a:rPr lang="en-GB" sz="2400" dirty="0" smtClean="0"/>
              <a:t>’</a:t>
            </a:r>
          </a:p>
          <a:p>
            <a:pPr>
              <a:buNone/>
            </a:pPr>
            <a:endParaRPr lang="en-GB" sz="2400" dirty="0" smtClean="0"/>
          </a:p>
          <a:p>
            <a:pPr>
              <a:buNone/>
            </a:pPr>
            <a:r>
              <a:rPr lang="en-GB" sz="2000" dirty="0" smtClean="0"/>
              <a:t>(Beatty and Fothergill, 2011: 19 </a:t>
            </a:r>
            <a:r>
              <a:rPr lang="en-GB" sz="2000" u="sng" dirty="0" smtClean="0"/>
              <a:t>emphasis added</a:t>
            </a:r>
            <a:r>
              <a:rPr lang="en-GB" sz="2000" dirty="0" smtClean="0"/>
              <a:t>)</a:t>
            </a:r>
            <a:endParaRPr lang="en-GB"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Equality</a:t>
            </a:r>
            <a:endParaRPr lang="en-GB" sz="3200" b="1" dirty="0"/>
          </a:p>
        </p:txBody>
      </p:sp>
      <p:sp>
        <p:nvSpPr>
          <p:cNvPr id="3" name="Content Placeholder 2"/>
          <p:cNvSpPr>
            <a:spLocks noGrp="1"/>
          </p:cNvSpPr>
          <p:nvPr>
            <p:ph idx="1"/>
          </p:nvPr>
        </p:nvSpPr>
        <p:spPr>
          <a:xfrm>
            <a:off x="251520" y="1844824"/>
            <a:ext cx="8435280" cy="4281339"/>
          </a:xfrm>
        </p:spPr>
        <p:txBody>
          <a:bodyPr/>
          <a:lstStyle/>
          <a:p>
            <a:r>
              <a:rPr lang="en-GB" sz="2400" dirty="0" smtClean="0"/>
              <a:t>Welfare reform has clear geographical implications</a:t>
            </a:r>
          </a:p>
          <a:p>
            <a:r>
              <a:rPr lang="en-GB" sz="2400" dirty="0" smtClean="0"/>
              <a:t>But, the Coalition intends to address the ‘causes of inequality’ and ‘shine the light of transparency in organisations’</a:t>
            </a:r>
          </a:p>
          <a:p>
            <a:r>
              <a:rPr lang="en-GB" sz="2400" i="1" dirty="0" smtClean="0"/>
              <a:t>Scrapped socio-economic duty </a:t>
            </a:r>
            <a:r>
              <a:rPr lang="en-GB" sz="2400" dirty="0" smtClean="0"/>
              <a:t>(requiring public bodies to consider social disadvantage when designing their services)</a:t>
            </a:r>
          </a:p>
          <a:p>
            <a:r>
              <a:rPr lang="en-GB" sz="2400" dirty="0" smtClean="0"/>
              <a:t>Put on hold gender pay audits for organisations with more than 250 employees (will ‘not commence, amend or repeal’ S78 of Equality Act); voluntary action instead</a:t>
            </a:r>
            <a:endParaRPr lang="en-GB"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Equality</a:t>
            </a:r>
            <a:endParaRPr lang="en-GB" sz="3200" dirty="0"/>
          </a:p>
        </p:txBody>
      </p:sp>
      <p:sp>
        <p:nvSpPr>
          <p:cNvPr id="3" name="Content Placeholder 2"/>
          <p:cNvSpPr>
            <a:spLocks noGrp="1"/>
          </p:cNvSpPr>
          <p:nvPr>
            <p:ph idx="1"/>
          </p:nvPr>
        </p:nvSpPr>
        <p:spPr>
          <a:xfrm>
            <a:off x="179512" y="1844824"/>
            <a:ext cx="8507288" cy="4281339"/>
          </a:xfrm>
        </p:spPr>
        <p:txBody>
          <a:bodyPr/>
          <a:lstStyle/>
          <a:p>
            <a:r>
              <a:rPr lang="en-GB" sz="2400" dirty="0" smtClean="0"/>
              <a:t>Fawcett Society and Women’s Budget Group </a:t>
            </a:r>
            <a:r>
              <a:rPr lang="en-GB" sz="2400" dirty="0" smtClean="0"/>
              <a:t>point </a:t>
            </a:r>
            <a:r>
              <a:rPr lang="en-GB" sz="2400" dirty="0" smtClean="0"/>
              <a:t>out disproportionate impact on </a:t>
            </a:r>
            <a:r>
              <a:rPr lang="en-GB" sz="2400" dirty="0" smtClean="0"/>
              <a:t>women </a:t>
            </a:r>
          </a:p>
          <a:p>
            <a:r>
              <a:rPr lang="en-GB" sz="2400" dirty="0" smtClean="0"/>
              <a:t>Legal challenge to 2010 emergency budget (Conley, 2012)</a:t>
            </a:r>
            <a:endParaRPr lang="en-GB" sz="2400" dirty="0" smtClean="0"/>
          </a:p>
          <a:p>
            <a:r>
              <a:rPr lang="en-GB" sz="2400" dirty="0" smtClean="0"/>
              <a:t>More widely, in terms of:</a:t>
            </a:r>
          </a:p>
          <a:p>
            <a:pPr lvl="1"/>
            <a:r>
              <a:rPr lang="en-GB" sz="2000" dirty="0" smtClean="0"/>
              <a:t>Public sector restructuring – job loss, pay freezes, regional pay</a:t>
            </a:r>
          </a:p>
          <a:p>
            <a:pPr lvl="1"/>
            <a:r>
              <a:rPr lang="en-GB" sz="2000" dirty="0" smtClean="0"/>
              <a:t>Reform of welfare system – more than 70% of £18bn social security and welfare cuts will fall on women – in-work benefits, lone parents, reduced child care support etc</a:t>
            </a:r>
          </a:p>
          <a:p>
            <a:r>
              <a:rPr lang="en-GB" sz="2400" dirty="0" smtClean="0"/>
              <a:t>Rise in women’s unemployment ‘turning back time’ on equality – women’s unemployment the highest for 25 years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b="1" dirty="0" smtClean="0"/>
              <a:t>Employment policy and law</a:t>
            </a:r>
            <a:endParaRPr lang="en-GB" sz="2800" b="1" dirty="0"/>
          </a:p>
        </p:txBody>
      </p:sp>
      <p:sp>
        <p:nvSpPr>
          <p:cNvPr id="3" name="Content Placeholder 2"/>
          <p:cNvSpPr>
            <a:spLocks noGrp="1"/>
          </p:cNvSpPr>
          <p:nvPr>
            <p:ph idx="1"/>
          </p:nvPr>
        </p:nvSpPr>
        <p:spPr>
          <a:xfrm>
            <a:off x="179512" y="1772816"/>
            <a:ext cx="8507288" cy="4353347"/>
          </a:xfrm>
        </p:spPr>
        <p:txBody>
          <a:bodyPr/>
          <a:lstStyle/>
          <a:p>
            <a:r>
              <a:rPr lang="en-GB" sz="2400" i="1" dirty="0" smtClean="0"/>
              <a:t>Employment Law Review </a:t>
            </a:r>
            <a:r>
              <a:rPr lang="en-GB" sz="2400" dirty="0" smtClean="0"/>
              <a:t>(2010-2015). Aims to:</a:t>
            </a:r>
          </a:p>
          <a:p>
            <a:pPr lvl="1"/>
            <a:r>
              <a:rPr lang="en-GB" sz="2000" dirty="0" smtClean="0"/>
              <a:t>Improve growth through increased labour market flexibility;</a:t>
            </a:r>
          </a:p>
          <a:p>
            <a:pPr lvl="1"/>
            <a:r>
              <a:rPr lang="en-GB" sz="2000" dirty="0" smtClean="0"/>
              <a:t>Reduce burden on business;</a:t>
            </a:r>
          </a:p>
          <a:p>
            <a:pPr lvl="1"/>
            <a:r>
              <a:rPr lang="en-GB" sz="2000" dirty="0" smtClean="0"/>
              <a:t>Give employers the confidence to take people on</a:t>
            </a:r>
          </a:p>
          <a:p>
            <a:endParaRPr lang="en-GB" sz="2400" dirty="0" smtClean="0"/>
          </a:p>
          <a:p>
            <a:r>
              <a:rPr lang="en-GB" sz="2400" dirty="0" smtClean="0"/>
              <a:t>All employment laws are in scope</a:t>
            </a:r>
          </a:p>
          <a:p>
            <a:endParaRPr lang="en-GB" sz="2400" dirty="0" smtClean="0"/>
          </a:p>
          <a:p>
            <a:r>
              <a:rPr lang="en-GB" sz="2400" dirty="0" smtClean="0"/>
              <a:t>The Red Tape Challenge also took 2000 views relating to 160 employment-related regulations (October 2011)</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Employment Policy and Law</a:t>
            </a:r>
            <a:endParaRPr lang="en-GB" sz="3200" b="1" dirty="0"/>
          </a:p>
        </p:txBody>
      </p:sp>
      <p:sp>
        <p:nvSpPr>
          <p:cNvPr id="3" name="Content Placeholder 2"/>
          <p:cNvSpPr>
            <a:spLocks noGrp="1"/>
          </p:cNvSpPr>
          <p:nvPr>
            <p:ph idx="1"/>
          </p:nvPr>
        </p:nvSpPr>
        <p:spPr>
          <a:xfrm>
            <a:off x="179512" y="1844824"/>
            <a:ext cx="8507288" cy="4281339"/>
          </a:xfrm>
        </p:spPr>
        <p:txBody>
          <a:bodyPr/>
          <a:lstStyle/>
          <a:p>
            <a:pPr>
              <a:buNone/>
            </a:pPr>
            <a:r>
              <a:rPr lang="en-GB" sz="2400" dirty="0" smtClean="0"/>
              <a:t>	Recognising that Britain has one of the most lightly regulated labour markers among developed countries:</a:t>
            </a:r>
          </a:p>
          <a:p>
            <a:pPr>
              <a:buNone/>
            </a:pPr>
            <a:endParaRPr lang="en-GB" sz="2400" dirty="0" smtClean="0"/>
          </a:p>
          <a:p>
            <a:pPr>
              <a:buNone/>
            </a:pPr>
            <a:r>
              <a:rPr lang="en-GB" sz="2400" dirty="0" smtClean="0"/>
              <a:t>	</a:t>
            </a:r>
            <a:r>
              <a:rPr lang="en-GB" sz="2000" dirty="0" smtClean="0"/>
              <a:t>In setting out </a:t>
            </a:r>
            <a:r>
              <a:rPr lang="en-GB" sz="2000" i="1" dirty="0" smtClean="0"/>
              <a:t>‘plans to radically reform employment relations, we want to safeguard workers’ rights, while deregulating the onerous and unnecessary demands on business</a:t>
            </a:r>
            <a:r>
              <a:rPr lang="en-GB" sz="2000" dirty="0" smtClean="0"/>
              <a:t>’....</a:t>
            </a:r>
            <a:r>
              <a:rPr lang="en-GB" sz="2000" b="1" dirty="0" smtClean="0"/>
              <a:t>BUT</a:t>
            </a:r>
          </a:p>
          <a:p>
            <a:pPr>
              <a:buNone/>
            </a:pPr>
            <a:endParaRPr lang="en-GB" sz="2000" b="1" dirty="0" smtClean="0"/>
          </a:p>
          <a:p>
            <a:pPr>
              <a:buNone/>
            </a:pPr>
            <a:r>
              <a:rPr lang="en-GB" sz="2000" dirty="0" smtClean="0"/>
              <a:t>	</a:t>
            </a:r>
            <a:r>
              <a:rPr lang="en-GB" sz="2000" i="1" dirty="0" smtClean="0"/>
              <a:t>‘What we need to do is balance our support for job creators to grow their businesses with the need to provide job security in these uncertain times’</a:t>
            </a:r>
          </a:p>
          <a:p>
            <a:pPr>
              <a:buNone/>
            </a:pPr>
            <a:r>
              <a:rPr lang="en-GB" sz="2000" dirty="0" smtClean="0"/>
              <a:t>(Vince Cable, Nov 2011)</a:t>
            </a:r>
          </a:p>
          <a:p>
            <a:pPr>
              <a:buNone/>
            </a:pPr>
            <a:endParaRPr lang="en-GB"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Employment Policy and </a:t>
            </a:r>
            <a:br>
              <a:rPr lang="en-GB" sz="3200" b="1" dirty="0" smtClean="0"/>
            </a:br>
            <a:r>
              <a:rPr lang="en-GB" sz="3200" b="1" dirty="0" smtClean="0"/>
              <a:t>Law</a:t>
            </a:r>
            <a:endParaRPr lang="en-GB" sz="3200" b="1" dirty="0"/>
          </a:p>
        </p:txBody>
      </p:sp>
      <p:sp>
        <p:nvSpPr>
          <p:cNvPr id="3" name="Content Placeholder 2"/>
          <p:cNvSpPr>
            <a:spLocks noGrp="1"/>
          </p:cNvSpPr>
          <p:nvPr>
            <p:ph idx="1"/>
          </p:nvPr>
        </p:nvSpPr>
        <p:spPr>
          <a:xfrm>
            <a:off x="251520" y="1844824"/>
            <a:ext cx="8229600" cy="4525963"/>
          </a:xfrm>
        </p:spPr>
        <p:txBody>
          <a:bodyPr/>
          <a:lstStyle/>
          <a:p>
            <a:r>
              <a:rPr lang="en-GB" sz="2400" dirty="0" smtClean="0"/>
              <a:t>‘</a:t>
            </a:r>
            <a:r>
              <a:rPr lang="en-GB" sz="2400" i="1" dirty="0" smtClean="0"/>
              <a:t>That’s why we are doubling the qualifying period for the </a:t>
            </a:r>
            <a:r>
              <a:rPr lang="en-GB" sz="2400" i="1" u="sng" dirty="0" smtClean="0"/>
              <a:t>right to claim unfair dismissal from 1 to 2 years</a:t>
            </a:r>
            <a:r>
              <a:rPr lang="en-GB" sz="2400" dirty="0" smtClean="0"/>
              <a:t>’!</a:t>
            </a:r>
          </a:p>
          <a:p>
            <a:r>
              <a:rPr lang="en-GB" sz="2400" dirty="0" smtClean="0"/>
              <a:t>Not extending right to request time to train for SME’s</a:t>
            </a:r>
          </a:p>
          <a:p>
            <a:r>
              <a:rPr lang="en-GB" sz="2400" dirty="0" smtClean="0"/>
              <a:t>Removed Default Retirement Age</a:t>
            </a:r>
          </a:p>
          <a:p>
            <a:pPr>
              <a:buNone/>
            </a:pPr>
            <a:endParaRPr lang="en-GB" sz="2400" dirty="0" smtClean="0"/>
          </a:p>
          <a:p>
            <a:r>
              <a:rPr lang="en-GB" sz="2400" dirty="0" smtClean="0"/>
              <a:t>Taking soundings and consultations on variety of issues</a:t>
            </a:r>
          </a:p>
          <a:p>
            <a:r>
              <a:rPr lang="en-GB" sz="2400" dirty="0" smtClean="0"/>
              <a:t>Asked Adrian </a:t>
            </a:r>
            <a:r>
              <a:rPr lang="en-GB" sz="2400" dirty="0" err="1" smtClean="0"/>
              <a:t>Beecroft</a:t>
            </a:r>
            <a:r>
              <a:rPr lang="en-GB" sz="2400" dirty="0" smtClean="0"/>
              <a:t> (multimillionaire venture capitalist, and large Tory donor) to examine ‘how employment law could be overhauled to boost economic growth’</a:t>
            </a:r>
          </a:p>
          <a:p>
            <a:endParaRPr lang="en-GB"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Employment Policy and </a:t>
            </a:r>
            <a:br>
              <a:rPr lang="en-GB" sz="3200" b="1" dirty="0" smtClean="0"/>
            </a:br>
            <a:r>
              <a:rPr lang="en-GB" sz="3200" b="1" dirty="0" smtClean="0"/>
              <a:t>Law</a:t>
            </a:r>
            <a:endParaRPr lang="en-GB" sz="3200" dirty="0"/>
          </a:p>
        </p:txBody>
      </p:sp>
      <p:sp>
        <p:nvSpPr>
          <p:cNvPr id="3" name="Content Placeholder 2"/>
          <p:cNvSpPr>
            <a:spLocks noGrp="1"/>
          </p:cNvSpPr>
          <p:nvPr>
            <p:ph idx="1"/>
          </p:nvPr>
        </p:nvSpPr>
        <p:spPr>
          <a:xfrm>
            <a:off x="323528" y="1772816"/>
            <a:ext cx="8363272" cy="4353347"/>
          </a:xfrm>
        </p:spPr>
        <p:txBody>
          <a:bodyPr/>
          <a:lstStyle/>
          <a:p>
            <a:r>
              <a:rPr lang="en-GB" sz="2400" dirty="0" smtClean="0"/>
              <a:t>Reducing workplace disputes consultation</a:t>
            </a:r>
          </a:p>
          <a:p>
            <a:r>
              <a:rPr lang="en-GB" sz="2400" dirty="0" smtClean="0"/>
              <a:t>Fee based system for Tribunals – ‘though fees won’t be a barrier to justice’ – streamlined system</a:t>
            </a:r>
          </a:p>
          <a:p>
            <a:r>
              <a:rPr lang="en-GB" sz="2400" dirty="0" smtClean="0"/>
              <a:t>‘Protected conversations’ (poor performance reviews)</a:t>
            </a:r>
          </a:p>
          <a:p>
            <a:r>
              <a:rPr lang="en-GB" sz="2400" dirty="0" smtClean="0"/>
              <a:t>Compensated no-fault dismissal for micro firms (general review on dismissals)</a:t>
            </a:r>
          </a:p>
          <a:p>
            <a:r>
              <a:rPr lang="en-GB" sz="2400" dirty="0" smtClean="0"/>
              <a:t>Simplify TUPE rules (unnecessarily ‘gold plated’ EU laws); scrapped two-tier code</a:t>
            </a:r>
          </a:p>
          <a:p>
            <a:r>
              <a:rPr lang="en-GB" sz="2400" dirty="0" smtClean="0"/>
              <a:t>Consultation on collective redundancies (from 90 days)</a:t>
            </a:r>
            <a:endParaRPr lang="en-GB"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228600" y="1236663"/>
            <a:ext cx="8610600" cy="519112"/>
          </a:xfrm>
          <a:prstGeom prst="rect">
            <a:avLst/>
          </a:prstGeom>
          <a:noFill/>
          <a:ln w="9525">
            <a:noFill/>
            <a:miter lim="800000"/>
            <a:headEnd/>
            <a:tailEnd/>
          </a:ln>
        </p:spPr>
        <p:txBody>
          <a:bodyPr>
            <a:spAutoFit/>
          </a:bodyPr>
          <a:lstStyle/>
          <a:p>
            <a:pPr algn="ctr"/>
            <a:r>
              <a:rPr lang="en-US" sz="2800" b="1" dirty="0" smtClean="0">
                <a:solidFill>
                  <a:srgbClr val="002940"/>
                </a:solidFill>
              </a:rPr>
              <a:t>Caveats and questions</a:t>
            </a:r>
            <a:endParaRPr lang="en-US" sz="2800" b="1" dirty="0">
              <a:solidFill>
                <a:srgbClr val="002940"/>
              </a:solidFill>
            </a:endParaRPr>
          </a:p>
        </p:txBody>
      </p:sp>
      <p:sp>
        <p:nvSpPr>
          <p:cNvPr id="27651" name="Text Box 3"/>
          <p:cNvSpPr txBox="1">
            <a:spLocks noChangeArrowheads="1"/>
          </p:cNvSpPr>
          <p:nvPr/>
        </p:nvSpPr>
        <p:spPr bwMode="auto">
          <a:xfrm>
            <a:off x="179512" y="1772816"/>
            <a:ext cx="8784976" cy="6093976"/>
          </a:xfrm>
          <a:prstGeom prst="rect">
            <a:avLst/>
          </a:prstGeom>
          <a:noFill/>
          <a:ln w="9525">
            <a:noFill/>
            <a:miter lim="800000"/>
            <a:headEnd/>
            <a:tailEnd/>
          </a:ln>
        </p:spPr>
        <p:txBody>
          <a:bodyPr wrap="square">
            <a:spAutoFit/>
          </a:bodyPr>
          <a:lstStyle/>
          <a:p>
            <a:r>
              <a:rPr lang="en-US" dirty="0" smtClean="0">
                <a:solidFill>
                  <a:srgbClr val="002940"/>
                </a:solidFill>
                <a:latin typeface="Calibri" pitchFamily="34" charset="0"/>
                <a:cs typeface="Times New Roman" pitchFamily="18" charset="0"/>
              </a:rPr>
              <a:t>Is it possible to discern a clear approach to employment relations by the Coalition? Temporal limitations</a:t>
            </a:r>
          </a:p>
          <a:p>
            <a:endParaRPr lang="en-US" dirty="0" smtClean="0">
              <a:solidFill>
                <a:srgbClr val="002940"/>
              </a:solidFill>
              <a:latin typeface="Calibri" pitchFamily="34" charset="0"/>
              <a:cs typeface="Times New Roman" pitchFamily="18" charset="0"/>
            </a:endParaRPr>
          </a:p>
          <a:p>
            <a:r>
              <a:rPr lang="en-US" dirty="0" smtClean="0">
                <a:solidFill>
                  <a:srgbClr val="002940"/>
                </a:solidFill>
                <a:latin typeface="Calibri" pitchFamily="34" charset="0"/>
                <a:cs typeface="Times New Roman" pitchFamily="18" charset="0"/>
              </a:rPr>
              <a:t>Need to ask if there is a fundamental difference from New </a:t>
            </a:r>
            <a:r>
              <a:rPr lang="en-US" dirty="0" err="1" smtClean="0">
                <a:solidFill>
                  <a:srgbClr val="002940"/>
                </a:solidFill>
                <a:latin typeface="Calibri" pitchFamily="34" charset="0"/>
                <a:cs typeface="Times New Roman" pitchFamily="18" charset="0"/>
              </a:rPr>
              <a:t>Labour</a:t>
            </a:r>
            <a:endParaRPr lang="en-US" dirty="0" smtClean="0">
              <a:solidFill>
                <a:srgbClr val="002940"/>
              </a:solidFill>
              <a:latin typeface="Calibri" pitchFamily="34" charset="0"/>
              <a:cs typeface="Times New Roman" pitchFamily="18" charset="0"/>
            </a:endParaRPr>
          </a:p>
          <a:p>
            <a:endParaRPr lang="en-US" dirty="0" smtClean="0">
              <a:solidFill>
                <a:srgbClr val="002940"/>
              </a:solidFill>
              <a:latin typeface="Calibri" pitchFamily="34" charset="0"/>
              <a:cs typeface="Times New Roman" pitchFamily="18" charset="0"/>
            </a:endParaRPr>
          </a:p>
          <a:p>
            <a:r>
              <a:rPr lang="en-US" dirty="0" smtClean="0">
                <a:solidFill>
                  <a:srgbClr val="002940"/>
                </a:solidFill>
                <a:latin typeface="Calibri" pitchFamily="34" charset="0"/>
                <a:cs typeface="Times New Roman" pitchFamily="18" charset="0"/>
              </a:rPr>
              <a:t>Likewise, is there a discernible mood change in ER? (new responses)</a:t>
            </a:r>
          </a:p>
          <a:p>
            <a:endParaRPr lang="en-US" dirty="0" smtClean="0">
              <a:solidFill>
                <a:srgbClr val="002940"/>
              </a:solidFill>
              <a:latin typeface="Calibri" pitchFamily="34" charset="0"/>
              <a:cs typeface="Times New Roman" pitchFamily="18" charset="0"/>
            </a:endParaRPr>
          </a:p>
          <a:p>
            <a:r>
              <a:rPr lang="en-US" dirty="0" smtClean="0">
                <a:solidFill>
                  <a:srgbClr val="002940"/>
                </a:solidFill>
                <a:latin typeface="Calibri" pitchFamily="34" charset="0"/>
                <a:cs typeface="Times New Roman" pitchFamily="18" charset="0"/>
              </a:rPr>
              <a:t>First two years best understood in terms of what may potentially come, wider politics of welfare reform, changing rhetoric and possibly levels of resistance</a:t>
            </a:r>
          </a:p>
          <a:p>
            <a:endParaRPr lang="en-US" dirty="0">
              <a:solidFill>
                <a:srgbClr val="002940"/>
              </a:solidFill>
              <a:latin typeface="Calibri" pitchFamily="34" charset="0"/>
              <a:cs typeface="Times New Roman" pitchFamily="18" charset="0"/>
            </a:endParaRPr>
          </a:p>
          <a:p>
            <a:endParaRPr lang="en-US" sz="1800" dirty="0">
              <a:solidFill>
                <a:srgbClr val="002940"/>
              </a:solidFill>
            </a:endParaRPr>
          </a:p>
          <a:p>
            <a:endParaRPr lang="en-US" sz="1800" dirty="0">
              <a:solidFill>
                <a:srgbClr val="002940"/>
              </a:solidFill>
            </a:endParaRPr>
          </a:p>
          <a:p>
            <a:endParaRPr lang="en-US" sz="1800" dirty="0">
              <a:solidFill>
                <a:srgbClr val="002940"/>
              </a:solidFill>
            </a:endParaRPr>
          </a:p>
          <a:p>
            <a:endParaRPr lang="en-US" sz="1800" dirty="0">
              <a:solidFill>
                <a:srgbClr val="002940"/>
              </a:solidFill>
            </a:endParaRPr>
          </a:p>
          <a:p>
            <a:endParaRPr lang="en-US" sz="1800" dirty="0">
              <a:solidFill>
                <a:srgbClr val="002940"/>
              </a:solidFill>
            </a:endParaRPr>
          </a:p>
          <a:p>
            <a:endParaRPr lang="en-US" sz="1800" dirty="0">
              <a:solidFill>
                <a:srgbClr val="002940"/>
              </a:solidFill>
            </a:endParaRPr>
          </a:p>
          <a:p>
            <a:endParaRPr lang="en-US" sz="1800" dirty="0">
              <a:solidFill>
                <a:srgbClr val="00294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Enterprise and regulatory </a:t>
            </a:r>
            <a:br>
              <a:rPr lang="en-GB" sz="3200" dirty="0" smtClean="0"/>
            </a:br>
            <a:r>
              <a:rPr lang="en-GB" sz="3200" dirty="0" smtClean="0"/>
              <a:t>reform </a:t>
            </a:r>
            <a:endParaRPr lang="en-GB" sz="3200" dirty="0"/>
          </a:p>
        </p:txBody>
      </p:sp>
      <p:pic>
        <p:nvPicPr>
          <p:cNvPr id="4" name="Content Placeholder 3" descr="10_05_12-Steve-Bell-on-th-005.jpg"/>
          <p:cNvPicPr>
            <a:picLocks noGrp="1" noChangeAspect="1"/>
          </p:cNvPicPr>
          <p:nvPr>
            <p:ph idx="1"/>
          </p:nvPr>
        </p:nvPicPr>
        <p:blipFill>
          <a:blip r:embed="rId2" cstate="print"/>
          <a:stretch>
            <a:fillRect/>
          </a:stretch>
        </p:blipFill>
        <p:spPr>
          <a:xfrm>
            <a:off x="2133600" y="2201069"/>
            <a:ext cx="4876800" cy="3324225"/>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b="1" dirty="0" smtClean="0"/>
              <a:t>Employment Policy and </a:t>
            </a:r>
            <a:br>
              <a:rPr lang="en-GB" sz="2800" b="1" dirty="0" smtClean="0"/>
            </a:br>
            <a:r>
              <a:rPr lang="en-GB" sz="2800" b="1" dirty="0" smtClean="0"/>
              <a:t>Law</a:t>
            </a:r>
            <a:endParaRPr lang="en-GB" sz="2800" dirty="0"/>
          </a:p>
        </p:txBody>
      </p:sp>
      <p:sp>
        <p:nvSpPr>
          <p:cNvPr id="3" name="Content Placeholder 2"/>
          <p:cNvSpPr>
            <a:spLocks noGrp="1"/>
          </p:cNvSpPr>
          <p:nvPr>
            <p:ph idx="1"/>
          </p:nvPr>
        </p:nvSpPr>
        <p:spPr>
          <a:xfrm>
            <a:off x="251520" y="1772816"/>
            <a:ext cx="8712968" cy="4525963"/>
          </a:xfrm>
        </p:spPr>
        <p:txBody>
          <a:bodyPr/>
          <a:lstStyle/>
          <a:p>
            <a:r>
              <a:rPr lang="en-GB" sz="2400" dirty="0" smtClean="0"/>
              <a:t>Review on Sickness Absence</a:t>
            </a:r>
          </a:p>
          <a:p>
            <a:r>
              <a:rPr lang="en-GB" sz="2400" dirty="0" smtClean="0"/>
              <a:t>Red Tape Challenge covers: </a:t>
            </a:r>
            <a:r>
              <a:rPr lang="en-GB" sz="2000" dirty="0" smtClean="0"/>
              <a:t>Compliance and enforcement (868); letting people go (699); managing staff (422); taking people on (62)</a:t>
            </a:r>
          </a:p>
          <a:p>
            <a:r>
              <a:rPr lang="en-GB" sz="2400" dirty="0" smtClean="0"/>
              <a:t>Most responses focus on NMW, maternity pay and unfair dismissal, with initial anti regulatory statements from </a:t>
            </a:r>
            <a:r>
              <a:rPr lang="en-GB" sz="2400" dirty="0" err="1" smtClean="0"/>
              <a:t>IoD</a:t>
            </a:r>
            <a:r>
              <a:rPr lang="en-GB" sz="2400" dirty="0" smtClean="0"/>
              <a:t> and other business groups</a:t>
            </a:r>
          </a:p>
          <a:p>
            <a:r>
              <a:rPr lang="en-GB" sz="2400" dirty="0" smtClean="0"/>
              <a:t>Response mainly to simplify and dampen </a:t>
            </a:r>
            <a:r>
              <a:rPr lang="en-GB" sz="2400" dirty="0" err="1" smtClean="0"/>
              <a:t>regs</a:t>
            </a:r>
            <a:r>
              <a:rPr lang="en-GB" sz="2400" dirty="0" smtClean="0"/>
              <a:t> (AWD)</a:t>
            </a:r>
          </a:p>
          <a:p>
            <a:r>
              <a:rPr lang="en-GB" sz="2400" dirty="0" smtClean="0"/>
              <a:t>Of 159 regulations examined, 40% to be merged, simplified or scrapped</a:t>
            </a:r>
          </a:p>
          <a:p>
            <a:r>
              <a:rPr lang="en-GB" sz="2400" dirty="0" smtClean="0"/>
              <a:t>Employers Charter – need to address power imbalance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Lobby interests with most </a:t>
            </a:r>
            <a:br>
              <a:rPr lang="en-GB" sz="3200" b="1" dirty="0" smtClean="0"/>
            </a:br>
            <a:r>
              <a:rPr lang="en-GB" sz="3200" b="1" dirty="0" smtClean="0"/>
              <a:t>ministerial  meetings</a:t>
            </a:r>
            <a:endParaRPr lang="en-GB" sz="3200" b="1" dirty="0"/>
          </a:p>
        </p:txBody>
      </p:sp>
      <p:graphicFrame>
        <p:nvGraphicFramePr>
          <p:cNvPr id="4" name="Content Placeholder 3"/>
          <p:cNvGraphicFramePr>
            <a:graphicFrameLocks noGrp="1"/>
          </p:cNvGraphicFramePr>
          <p:nvPr>
            <p:ph idx="1"/>
          </p:nvPr>
        </p:nvGraphicFramePr>
        <p:xfrm>
          <a:off x="250825" y="1798638"/>
          <a:ext cx="8435976" cy="3895486"/>
        </p:xfrm>
        <a:graphic>
          <a:graphicData uri="http://schemas.openxmlformats.org/drawingml/2006/table">
            <a:tbl>
              <a:tblPr firstRow="1" bandRow="1">
                <a:tableStyleId>{5C22544A-7EE6-4342-B048-85BDC9FD1C3A}</a:tableStyleId>
              </a:tblPr>
              <a:tblGrid>
                <a:gridCol w="2811992"/>
                <a:gridCol w="2811992"/>
                <a:gridCol w="2811992"/>
              </a:tblGrid>
              <a:tr h="556498">
                <a:tc>
                  <a:txBody>
                    <a:bodyPr/>
                    <a:lstStyle/>
                    <a:p>
                      <a:r>
                        <a:rPr lang="en-GB" dirty="0" smtClean="0">
                          <a:solidFill>
                            <a:srgbClr val="002940"/>
                          </a:solidFill>
                        </a:rPr>
                        <a:t>Dept</a:t>
                      </a:r>
                      <a:endParaRPr lang="en-GB" dirty="0">
                        <a:solidFill>
                          <a:srgbClr val="002940"/>
                        </a:solidFill>
                      </a:endParaRPr>
                    </a:p>
                  </a:txBody>
                  <a:tcPr/>
                </a:tc>
                <a:tc>
                  <a:txBody>
                    <a:bodyPr/>
                    <a:lstStyle/>
                    <a:p>
                      <a:r>
                        <a:rPr lang="en-GB" dirty="0" smtClean="0">
                          <a:solidFill>
                            <a:srgbClr val="002940"/>
                          </a:solidFill>
                        </a:rPr>
                        <a:t>CBI</a:t>
                      </a:r>
                      <a:endParaRPr lang="en-GB" dirty="0">
                        <a:solidFill>
                          <a:srgbClr val="002940"/>
                        </a:solidFill>
                      </a:endParaRPr>
                    </a:p>
                  </a:txBody>
                  <a:tcPr/>
                </a:tc>
                <a:tc>
                  <a:txBody>
                    <a:bodyPr/>
                    <a:lstStyle/>
                    <a:p>
                      <a:r>
                        <a:rPr lang="en-GB" dirty="0" smtClean="0">
                          <a:solidFill>
                            <a:srgbClr val="002940"/>
                          </a:solidFill>
                        </a:rPr>
                        <a:t>TUC</a:t>
                      </a:r>
                      <a:endParaRPr lang="en-GB" dirty="0">
                        <a:solidFill>
                          <a:srgbClr val="002940"/>
                        </a:solidFill>
                      </a:endParaRPr>
                    </a:p>
                  </a:txBody>
                  <a:tcPr/>
                </a:tc>
              </a:tr>
              <a:tr h="556498">
                <a:tc>
                  <a:txBody>
                    <a:bodyPr/>
                    <a:lstStyle/>
                    <a:p>
                      <a:r>
                        <a:rPr lang="en-GB" dirty="0" smtClean="0"/>
                        <a:t>Total</a:t>
                      </a:r>
                      <a:endParaRPr lang="en-GB" dirty="0"/>
                    </a:p>
                  </a:txBody>
                  <a:tcPr/>
                </a:tc>
                <a:tc>
                  <a:txBody>
                    <a:bodyPr/>
                    <a:lstStyle/>
                    <a:p>
                      <a:r>
                        <a:rPr lang="en-GB" dirty="0" smtClean="0"/>
                        <a:t>168</a:t>
                      </a:r>
                      <a:endParaRPr lang="en-GB" dirty="0"/>
                    </a:p>
                  </a:txBody>
                  <a:tcPr/>
                </a:tc>
                <a:tc>
                  <a:txBody>
                    <a:bodyPr/>
                    <a:lstStyle/>
                    <a:p>
                      <a:r>
                        <a:rPr lang="en-GB" dirty="0" smtClean="0"/>
                        <a:t>92</a:t>
                      </a:r>
                      <a:endParaRPr lang="en-GB" dirty="0"/>
                    </a:p>
                  </a:txBody>
                  <a:tcPr/>
                </a:tc>
              </a:tr>
              <a:tr h="556498">
                <a:tc>
                  <a:txBody>
                    <a:bodyPr/>
                    <a:lstStyle/>
                    <a:p>
                      <a:r>
                        <a:rPr lang="en-GB" dirty="0" smtClean="0"/>
                        <a:t>BIS</a:t>
                      </a:r>
                      <a:endParaRPr lang="en-GB" dirty="0"/>
                    </a:p>
                  </a:txBody>
                  <a:tcPr/>
                </a:tc>
                <a:tc>
                  <a:txBody>
                    <a:bodyPr/>
                    <a:lstStyle/>
                    <a:p>
                      <a:r>
                        <a:rPr lang="en-GB" dirty="0" smtClean="0"/>
                        <a:t>48</a:t>
                      </a:r>
                      <a:endParaRPr lang="en-GB" dirty="0"/>
                    </a:p>
                  </a:txBody>
                  <a:tcPr/>
                </a:tc>
                <a:tc>
                  <a:txBody>
                    <a:bodyPr/>
                    <a:lstStyle/>
                    <a:p>
                      <a:r>
                        <a:rPr lang="en-GB" dirty="0" smtClean="0"/>
                        <a:t>30</a:t>
                      </a:r>
                      <a:endParaRPr lang="en-GB" dirty="0"/>
                    </a:p>
                  </a:txBody>
                  <a:tcPr/>
                </a:tc>
              </a:tr>
              <a:tr h="556498">
                <a:tc>
                  <a:txBody>
                    <a:bodyPr/>
                    <a:lstStyle/>
                    <a:p>
                      <a:r>
                        <a:rPr lang="en-GB" dirty="0" smtClean="0"/>
                        <a:t>DWP</a:t>
                      </a:r>
                      <a:endParaRPr lang="en-GB" dirty="0"/>
                    </a:p>
                  </a:txBody>
                  <a:tcPr/>
                </a:tc>
                <a:tc>
                  <a:txBody>
                    <a:bodyPr/>
                    <a:lstStyle/>
                    <a:p>
                      <a:r>
                        <a:rPr lang="en-GB" dirty="0" smtClean="0"/>
                        <a:t>27</a:t>
                      </a:r>
                      <a:endParaRPr lang="en-GB" dirty="0"/>
                    </a:p>
                  </a:txBody>
                  <a:tcPr/>
                </a:tc>
                <a:tc>
                  <a:txBody>
                    <a:bodyPr/>
                    <a:lstStyle/>
                    <a:p>
                      <a:r>
                        <a:rPr lang="en-GB" dirty="0" smtClean="0"/>
                        <a:t>18</a:t>
                      </a:r>
                      <a:endParaRPr lang="en-GB" dirty="0"/>
                    </a:p>
                  </a:txBody>
                  <a:tcPr/>
                </a:tc>
              </a:tr>
              <a:tr h="556498">
                <a:tc>
                  <a:txBody>
                    <a:bodyPr/>
                    <a:lstStyle/>
                    <a:p>
                      <a:r>
                        <a:rPr lang="en-GB" dirty="0" smtClean="0"/>
                        <a:t>Cabinet Office</a:t>
                      </a:r>
                      <a:endParaRPr lang="en-GB" dirty="0"/>
                    </a:p>
                  </a:txBody>
                  <a:tcPr/>
                </a:tc>
                <a:tc>
                  <a:txBody>
                    <a:bodyPr/>
                    <a:lstStyle/>
                    <a:p>
                      <a:r>
                        <a:rPr lang="en-GB" dirty="0" smtClean="0"/>
                        <a:t>13</a:t>
                      </a:r>
                      <a:endParaRPr lang="en-GB" dirty="0"/>
                    </a:p>
                  </a:txBody>
                  <a:tcPr/>
                </a:tc>
                <a:tc>
                  <a:txBody>
                    <a:bodyPr/>
                    <a:lstStyle/>
                    <a:p>
                      <a:r>
                        <a:rPr lang="en-GB" dirty="0" smtClean="0"/>
                        <a:t>14</a:t>
                      </a:r>
                      <a:endParaRPr lang="en-GB" dirty="0"/>
                    </a:p>
                  </a:txBody>
                  <a:tcPr/>
                </a:tc>
              </a:tr>
              <a:tr h="556498">
                <a:tc>
                  <a:txBody>
                    <a:bodyPr/>
                    <a:lstStyle/>
                    <a:p>
                      <a:r>
                        <a:rPr lang="en-GB" dirty="0" smtClean="0"/>
                        <a:t>Treasury</a:t>
                      </a:r>
                      <a:endParaRPr lang="en-GB" dirty="0"/>
                    </a:p>
                  </a:txBody>
                  <a:tcPr/>
                </a:tc>
                <a:tc>
                  <a:txBody>
                    <a:bodyPr/>
                    <a:lstStyle/>
                    <a:p>
                      <a:r>
                        <a:rPr lang="en-GB" dirty="0" smtClean="0"/>
                        <a:t>23</a:t>
                      </a:r>
                      <a:endParaRPr lang="en-GB" dirty="0"/>
                    </a:p>
                  </a:txBody>
                  <a:tcPr/>
                </a:tc>
                <a:tc>
                  <a:txBody>
                    <a:bodyPr/>
                    <a:lstStyle/>
                    <a:p>
                      <a:r>
                        <a:rPr lang="en-GB" dirty="0" smtClean="0"/>
                        <a:t>0</a:t>
                      </a:r>
                      <a:endParaRPr lang="en-GB" dirty="0"/>
                    </a:p>
                  </a:txBody>
                  <a:tcPr/>
                </a:tc>
              </a:tr>
              <a:tr h="556498">
                <a:tc>
                  <a:txBody>
                    <a:bodyPr/>
                    <a:lstStyle/>
                    <a:p>
                      <a:r>
                        <a:rPr lang="en-GB" dirty="0" smtClean="0"/>
                        <a:t>Prime Minister</a:t>
                      </a:r>
                      <a:endParaRPr lang="en-GB" dirty="0"/>
                    </a:p>
                  </a:txBody>
                  <a:tcPr/>
                </a:tc>
                <a:tc>
                  <a:txBody>
                    <a:bodyPr/>
                    <a:lstStyle/>
                    <a:p>
                      <a:r>
                        <a:rPr lang="en-GB" dirty="0" smtClean="0"/>
                        <a:t>8</a:t>
                      </a:r>
                      <a:endParaRPr lang="en-GB" dirty="0"/>
                    </a:p>
                  </a:txBody>
                  <a:tcPr/>
                </a:tc>
                <a:tc>
                  <a:txBody>
                    <a:bodyPr/>
                    <a:lstStyle/>
                    <a:p>
                      <a:r>
                        <a:rPr lang="en-GB" dirty="0" smtClean="0"/>
                        <a:t>0</a:t>
                      </a:r>
                      <a:endParaRPr lang="en-GB"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476250"/>
            <a:ext cx="8229600" cy="941388"/>
          </a:xfrm>
          <a:noFill/>
          <a:ln>
            <a:miter lim="800000"/>
            <a:headEnd/>
            <a:tailEnd/>
          </a:ln>
        </p:spPr>
        <p:txBody>
          <a:bodyPr vert="horz" wrap="square" lIns="91440" tIns="45720" rIns="91440" bIns="45720" numCol="1" anchor="t" anchorCtr="0" compatLnSpc="1">
            <a:prstTxWarp prst="textNoShape">
              <a:avLst/>
            </a:prstTxWarp>
          </a:bodyPr>
          <a:lstStyle/>
          <a:p>
            <a:pPr algn="l"/>
            <a:r>
              <a:rPr lang="en-GB" sz="2800" b="1" dirty="0" smtClean="0"/>
              <a:t>Trade union membership in the</a:t>
            </a:r>
            <a:br>
              <a:rPr lang="en-GB" sz="2800" b="1" dirty="0" smtClean="0"/>
            </a:br>
            <a:r>
              <a:rPr lang="en-GB" sz="2800" b="1" dirty="0" smtClean="0"/>
              <a:t>UK (Employees, 000) (</a:t>
            </a:r>
            <a:r>
              <a:rPr lang="en-GB" sz="2800" b="1" dirty="0" err="1" smtClean="0"/>
              <a:t>Brownlie</a:t>
            </a:r>
            <a:r>
              <a:rPr lang="en-GB" sz="2800" b="1" dirty="0" smtClean="0"/>
              <a:t>, 2012)</a:t>
            </a:r>
            <a:endParaRPr lang="en-GB" sz="2800" b="1" dirty="0"/>
          </a:p>
        </p:txBody>
      </p:sp>
      <p:sp>
        <p:nvSpPr>
          <p:cNvPr id="34819" name="Rectangle 3"/>
          <p:cNvSpPr>
            <a:spLocks noGrp="1" noChangeArrowheads="1"/>
          </p:cNvSpPr>
          <p:nvPr>
            <p:ph type="body" idx="1"/>
          </p:nvPr>
        </p:nvSpPr>
        <p:spPr bwMode="auto">
          <a:xfrm>
            <a:off x="107504" y="1916832"/>
            <a:ext cx="8785671" cy="4669706"/>
          </a:xfrm>
          <a:noFill/>
          <a:ln>
            <a:miter lim="800000"/>
            <a:headEnd/>
            <a:tailEnd/>
          </a:ln>
        </p:spPr>
        <p:txBody>
          <a:bodyPr vert="horz" wrap="square" lIns="91440" tIns="45720" rIns="91440" bIns="45720" numCol="1" anchor="t" anchorCtr="0" compatLnSpc="1">
            <a:prstTxWarp prst="textNoShape">
              <a:avLst/>
            </a:prstTxWarp>
          </a:bodyPr>
          <a:lstStyle/>
          <a:p>
            <a:pPr>
              <a:buNone/>
            </a:pPr>
            <a:endParaRPr lang="en-GB" sz="2000" dirty="0" smtClean="0"/>
          </a:p>
          <a:p>
            <a:endParaRPr lang="en-GB" sz="2000" dirty="0" smtClean="0"/>
          </a:p>
          <a:p>
            <a:endParaRPr lang="en-GB" sz="2400" i="1" dirty="0"/>
          </a:p>
          <a:p>
            <a:pPr>
              <a:buFontTx/>
              <a:buNone/>
            </a:pPr>
            <a:endParaRPr lang="en-GB" sz="2400" i="1" dirty="0"/>
          </a:p>
          <a:p>
            <a:pPr>
              <a:buFontTx/>
              <a:buNone/>
            </a:pPr>
            <a:endParaRPr lang="en-GB" sz="3600" i="1" dirty="0"/>
          </a:p>
        </p:txBody>
      </p:sp>
      <p:graphicFrame>
        <p:nvGraphicFramePr>
          <p:cNvPr id="4" name="Table 3"/>
          <p:cNvGraphicFramePr>
            <a:graphicFrameLocks noGrp="1"/>
          </p:cNvGraphicFramePr>
          <p:nvPr/>
        </p:nvGraphicFramePr>
        <p:xfrm>
          <a:off x="395536" y="1844825"/>
          <a:ext cx="8424934" cy="3979031"/>
        </p:xfrm>
        <a:graphic>
          <a:graphicData uri="http://schemas.openxmlformats.org/drawingml/2006/table">
            <a:tbl>
              <a:tblPr firstRow="1" bandRow="1">
                <a:tableStyleId>{5C22544A-7EE6-4342-B048-85BDC9FD1C3A}</a:tableStyleId>
              </a:tblPr>
              <a:tblGrid>
                <a:gridCol w="1512168"/>
                <a:gridCol w="1080120"/>
                <a:gridCol w="1080120"/>
                <a:gridCol w="1368152"/>
                <a:gridCol w="1080120"/>
                <a:gridCol w="1224136"/>
                <a:gridCol w="1080118"/>
              </a:tblGrid>
              <a:tr h="903464">
                <a:tc>
                  <a:txBody>
                    <a:bodyPr/>
                    <a:lstStyle/>
                    <a:p>
                      <a:r>
                        <a:rPr lang="en-GB" dirty="0" smtClean="0">
                          <a:solidFill>
                            <a:schemeClr val="tx1"/>
                          </a:solidFill>
                        </a:rPr>
                        <a:t>Year</a:t>
                      </a:r>
                      <a:endParaRPr lang="en-GB" dirty="0">
                        <a:solidFill>
                          <a:schemeClr val="tx1"/>
                        </a:solidFill>
                      </a:endParaRPr>
                    </a:p>
                  </a:txBody>
                  <a:tcPr/>
                </a:tc>
                <a:tc>
                  <a:txBody>
                    <a:bodyPr/>
                    <a:lstStyle/>
                    <a:p>
                      <a:r>
                        <a:rPr lang="en-GB" dirty="0" smtClean="0">
                          <a:solidFill>
                            <a:schemeClr val="tx1"/>
                          </a:solidFill>
                        </a:rPr>
                        <a:t>All</a:t>
                      </a:r>
                      <a:endParaRPr lang="en-GB" dirty="0">
                        <a:solidFill>
                          <a:schemeClr val="tx1"/>
                        </a:solidFill>
                      </a:endParaRPr>
                    </a:p>
                  </a:txBody>
                  <a:tcPr/>
                </a:tc>
                <a:tc>
                  <a:txBody>
                    <a:bodyPr/>
                    <a:lstStyle/>
                    <a:p>
                      <a:r>
                        <a:rPr lang="en-GB" dirty="0" smtClean="0">
                          <a:solidFill>
                            <a:schemeClr val="tx1"/>
                          </a:solidFill>
                        </a:rPr>
                        <a:t>Density</a:t>
                      </a:r>
                      <a:endParaRPr lang="en-GB" dirty="0">
                        <a:solidFill>
                          <a:schemeClr val="tx1"/>
                        </a:solidFill>
                      </a:endParaRPr>
                    </a:p>
                  </a:txBody>
                  <a:tcPr/>
                </a:tc>
                <a:tc>
                  <a:txBody>
                    <a:bodyPr/>
                    <a:lstStyle/>
                    <a:p>
                      <a:r>
                        <a:rPr lang="en-GB" dirty="0" smtClean="0">
                          <a:solidFill>
                            <a:schemeClr val="tx1"/>
                          </a:solidFill>
                        </a:rPr>
                        <a:t>Private </a:t>
                      </a:r>
                    </a:p>
                    <a:p>
                      <a:endParaRPr lang="en-GB" dirty="0" smtClean="0">
                        <a:solidFill>
                          <a:schemeClr val="tx1"/>
                        </a:solidFill>
                      </a:endParaRPr>
                    </a:p>
                    <a:p>
                      <a:r>
                        <a:rPr lang="en-GB" dirty="0" smtClean="0">
                          <a:solidFill>
                            <a:schemeClr val="tx1"/>
                          </a:solidFill>
                        </a:rPr>
                        <a:t>Members</a:t>
                      </a:r>
                      <a:endParaRPr lang="en-GB" dirty="0">
                        <a:solidFill>
                          <a:schemeClr val="tx1"/>
                        </a:solidFill>
                      </a:endParaRPr>
                    </a:p>
                  </a:txBody>
                  <a:tcPr/>
                </a:tc>
                <a:tc>
                  <a:txBody>
                    <a:bodyPr/>
                    <a:lstStyle/>
                    <a:p>
                      <a:endParaRPr lang="en-GB" dirty="0" smtClean="0">
                        <a:solidFill>
                          <a:schemeClr val="tx1"/>
                        </a:solidFill>
                      </a:endParaRPr>
                    </a:p>
                    <a:p>
                      <a:endParaRPr lang="en-GB" dirty="0" smtClean="0">
                        <a:solidFill>
                          <a:schemeClr val="tx1"/>
                        </a:solidFill>
                      </a:endParaRPr>
                    </a:p>
                    <a:p>
                      <a:r>
                        <a:rPr lang="en-GB" dirty="0" smtClean="0">
                          <a:solidFill>
                            <a:schemeClr val="tx1"/>
                          </a:solidFill>
                        </a:rPr>
                        <a:t>Density</a:t>
                      </a:r>
                      <a:endParaRPr lang="en-GB" dirty="0">
                        <a:solidFill>
                          <a:schemeClr val="tx1"/>
                        </a:solidFill>
                      </a:endParaRPr>
                    </a:p>
                  </a:txBody>
                  <a:tcPr/>
                </a:tc>
                <a:tc>
                  <a:txBody>
                    <a:bodyPr/>
                    <a:lstStyle/>
                    <a:p>
                      <a:r>
                        <a:rPr lang="en-GB" dirty="0" smtClean="0">
                          <a:solidFill>
                            <a:schemeClr val="tx1"/>
                          </a:solidFill>
                        </a:rPr>
                        <a:t>Public </a:t>
                      </a:r>
                    </a:p>
                    <a:p>
                      <a:endParaRPr lang="en-GB" dirty="0" smtClean="0">
                        <a:solidFill>
                          <a:schemeClr val="tx1"/>
                        </a:solidFill>
                      </a:endParaRPr>
                    </a:p>
                    <a:p>
                      <a:r>
                        <a:rPr lang="en-GB" dirty="0" smtClean="0">
                          <a:solidFill>
                            <a:schemeClr val="tx1"/>
                          </a:solidFill>
                        </a:rPr>
                        <a:t>Members</a:t>
                      </a:r>
                      <a:endParaRPr lang="en-GB" dirty="0">
                        <a:solidFill>
                          <a:schemeClr val="tx1"/>
                        </a:solidFill>
                      </a:endParaRPr>
                    </a:p>
                  </a:txBody>
                  <a:tcPr/>
                </a:tc>
                <a:tc>
                  <a:txBody>
                    <a:bodyPr/>
                    <a:lstStyle/>
                    <a:p>
                      <a:endParaRPr lang="en-GB" dirty="0" smtClean="0">
                        <a:solidFill>
                          <a:schemeClr val="tx1"/>
                        </a:solidFill>
                      </a:endParaRPr>
                    </a:p>
                    <a:p>
                      <a:endParaRPr lang="en-GB" dirty="0" smtClean="0">
                        <a:solidFill>
                          <a:schemeClr val="tx1"/>
                        </a:solidFill>
                      </a:endParaRPr>
                    </a:p>
                    <a:p>
                      <a:r>
                        <a:rPr lang="en-GB" dirty="0" smtClean="0">
                          <a:solidFill>
                            <a:schemeClr val="tx1"/>
                          </a:solidFill>
                        </a:rPr>
                        <a:t>Density</a:t>
                      </a:r>
                      <a:endParaRPr lang="en-GB" dirty="0">
                        <a:solidFill>
                          <a:schemeClr val="tx1"/>
                        </a:solidFill>
                      </a:endParaRPr>
                    </a:p>
                  </a:txBody>
                  <a:tcPr/>
                </a:tc>
              </a:tr>
              <a:tr h="386738">
                <a:tc>
                  <a:txBody>
                    <a:bodyPr/>
                    <a:lstStyle/>
                    <a:p>
                      <a:r>
                        <a:rPr lang="en-GB" dirty="0" smtClean="0">
                          <a:solidFill>
                            <a:schemeClr val="tx1"/>
                          </a:solidFill>
                        </a:rPr>
                        <a:t>2007</a:t>
                      </a:r>
                      <a:endParaRPr lang="en-GB" dirty="0">
                        <a:solidFill>
                          <a:schemeClr val="tx1"/>
                        </a:solidFill>
                      </a:endParaRPr>
                    </a:p>
                  </a:txBody>
                  <a:tcPr/>
                </a:tc>
                <a:tc>
                  <a:txBody>
                    <a:bodyPr/>
                    <a:lstStyle/>
                    <a:p>
                      <a:r>
                        <a:rPr lang="en-GB" dirty="0" smtClean="0">
                          <a:solidFill>
                            <a:schemeClr val="tx1"/>
                          </a:solidFill>
                        </a:rPr>
                        <a:t>7, 006</a:t>
                      </a:r>
                      <a:endParaRPr lang="en-GB" dirty="0">
                        <a:solidFill>
                          <a:schemeClr val="tx1"/>
                        </a:solidFill>
                      </a:endParaRPr>
                    </a:p>
                  </a:txBody>
                  <a:tcPr/>
                </a:tc>
                <a:tc>
                  <a:txBody>
                    <a:bodyPr/>
                    <a:lstStyle/>
                    <a:p>
                      <a:r>
                        <a:rPr lang="en-GB" dirty="0" smtClean="0">
                          <a:solidFill>
                            <a:schemeClr val="tx1"/>
                          </a:solidFill>
                        </a:rPr>
                        <a:t>28</a:t>
                      </a:r>
                      <a:endParaRPr lang="en-GB" dirty="0">
                        <a:solidFill>
                          <a:schemeClr val="tx1"/>
                        </a:solidFill>
                      </a:endParaRPr>
                    </a:p>
                  </a:txBody>
                  <a:tcPr/>
                </a:tc>
                <a:tc>
                  <a:txBody>
                    <a:bodyPr/>
                    <a:lstStyle/>
                    <a:p>
                      <a:r>
                        <a:rPr lang="en-GB" dirty="0" smtClean="0">
                          <a:solidFill>
                            <a:schemeClr val="tx1"/>
                          </a:solidFill>
                        </a:rPr>
                        <a:t>2, 914</a:t>
                      </a:r>
                      <a:endParaRPr lang="en-GB" dirty="0">
                        <a:solidFill>
                          <a:schemeClr val="tx1"/>
                        </a:solidFill>
                      </a:endParaRPr>
                    </a:p>
                  </a:txBody>
                  <a:tcPr/>
                </a:tc>
                <a:tc>
                  <a:txBody>
                    <a:bodyPr/>
                    <a:lstStyle/>
                    <a:p>
                      <a:r>
                        <a:rPr lang="en-GB" dirty="0" smtClean="0">
                          <a:solidFill>
                            <a:schemeClr val="tx1"/>
                          </a:solidFill>
                        </a:rPr>
                        <a:t>16.1</a:t>
                      </a:r>
                      <a:endParaRPr lang="en-GB" dirty="0">
                        <a:solidFill>
                          <a:schemeClr val="tx1"/>
                        </a:solidFill>
                      </a:endParaRPr>
                    </a:p>
                  </a:txBody>
                  <a:tcPr/>
                </a:tc>
                <a:tc>
                  <a:txBody>
                    <a:bodyPr/>
                    <a:lstStyle/>
                    <a:p>
                      <a:r>
                        <a:rPr lang="en-GB" dirty="0" smtClean="0">
                          <a:solidFill>
                            <a:schemeClr val="tx1"/>
                          </a:solidFill>
                        </a:rPr>
                        <a:t>4, 092</a:t>
                      </a:r>
                      <a:endParaRPr lang="en-GB" dirty="0">
                        <a:solidFill>
                          <a:schemeClr val="tx1"/>
                        </a:solidFill>
                      </a:endParaRPr>
                    </a:p>
                  </a:txBody>
                  <a:tcPr/>
                </a:tc>
                <a:tc>
                  <a:txBody>
                    <a:bodyPr/>
                    <a:lstStyle/>
                    <a:p>
                      <a:r>
                        <a:rPr lang="en-GB" dirty="0" smtClean="0">
                          <a:solidFill>
                            <a:schemeClr val="tx1"/>
                          </a:solidFill>
                        </a:rPr>
                        <a:t>59</a:t>
                      </a:r>
                      <a:endParaRPr lang="en-GB" dirty="0">
                        <a:solidFill>
                          <a:schemeClr val="tx1"/>
                        </a:solidFill>
                      </a:endParaRPr>
                    </a:p>
                  </a:txBody>
                  <a:tcPr/>
                </a:tc>
              </a:tr>
              <a:tr h="368240">
                <a:tc>
                  <a:txBody>
                    <a:bodyPr/>
                    <a:lstStyle/>
                    <a:p>
                      <a:r>
                        <a:rPr lang="en-GB" dirty="0" smtClean="0">
                          <a:solidFill>
                            <a:schemeClr val="tx1"/>
                          </a:solidFill>
                        </a:rPr>
                        <a:t>2008</a:t>
                      </a:r>
                      <a:endParaRPr lang="en-GB" dirty="0">
                        <a:solidFill>
                          <a:schemeClr val="tx1"/>
                        </a:solidFill>
                      </a:endParaRPr>
                    </a:p>
                  </a:txBody>
                  <a:tcPr/>
                </a:tc>
                <a:tc>
                  <a:txBody>
                    <a:bodyPr/>
                    <a:lstStyle/>
                    <a:p>
                      <a:r>
                        <a:rPr lang="en-GB" dirty="0" smtClean="0">
                          <a:solidFill>
                            <a:schemeClr val="tx1"/>
                          </a:solidFill>
                        </a:rPr>
                        <a:t>6, 876</a:t>
                      </a:r>
                      <a:endParaRPr lang="en-GB" dirty="0">
                        <a:solidFill>
                          <a:schemeClr val="tx1"/>
                        </a:solidFill>
                      </a:endParaRPr>
                    </a:p>
                  </a:txBody>
                  <a:tcPr/>
                </a:tc>
                <a:tc>
                  <a:txBody>
                    <a:bodyPr/>
                    <a:lstStyle/>
                    <a:p>
                      <a:r>
                        <a:rPr lang="en-GB" dirty="0" smtClean="0">
                          <a:solidFill>
                            <a:schemeClr val="tx1"/>
                          </a:solidFill>
                        </a:rPr>
                        <a:t>27.4</a:t>
                      </a:r>
                      <a:endParaRPr lang="en-GB" dirty="0">
                        <a:solidFill>
                          <a:schemeClr val="tx1"/>
                        </a:solidFill>
                      </a:endParaRPr>
                    </a:p>
                  </a:txBody>
                  <a:tcPr/>
                </a:tc>
                <a:tc>
                  <a:txBody>
                    <a:bodyPr/>
                    <a:lstStyle/>
                    <a:p>
                      <a:r>
                        <a:rPr lang="en-GB" dirty="0" smtClean="0">
                          <a:solidFill>
                            <a:schemeClr val="tx1"/>
                          </a:solidFill>
                        </a:rPr>
                        <a:t>2, 786</a:t>
                      </a:r>
                      <a:endParaRPr lang="en-GB" dirty="0">
                        <a:solidFill>
                          <a:schemeClr val="tx1"/>
                        </a:solidFill>
                      </a:endParaRPr>
                    </a:p>
                  </a:txBody>
                  <a:tcPr/>
                </a:tc>
                <a:tc>
                  <a:txBody>
                    <a:bodyPr/>
                    <a:lstStyle/>
                    <a:p>
                      <a:r>
                        <a:rPr lang="en-GB" dirty="0" smtClean="0">
                          <a:solidFill>
                            <a:schemeClr val="tx1"/>
                          </a:solidFill>
                        </a:rPr>
                        <a:t>15.5</a:t>
                      </a:r>
                      <a:endParaRPr lang="en-GB" dirty="0">
                        <a:solidFill>
                          <a:schemeClr val="tx1"/>
                        </a:solidFill>
                      </a:endParaRPr>
                    </a:p>
                  </a:txBody>
                  <a:tcPr/>
                </a:tc>
                <a:tc>
                  <a:txBody>
                    <a:bodyPr/>
                    <a:lstStyle/>
                    <a:p>
                      <a:r>
                        <a:rPr lang="en-GB" dirty="0" smtClean="0">
                          <a:solidFill>
                            <a:schemeClr val="tx1"/>
                          </a:solidFill>
                        </a:rPr>
                        <a:t>4, 089</a:t>
                      </a:r>
                      <a:endParaRPr lang="en-GB" dirty="0">
                        <a:solidFill>
                          <a:schemeClr val="tx1"/>
                        </a:solidFill>
                      </a:endParaRPr>
                    </a:p>
                  </a:txBody>
                  <a:tcPr/>
                </a:tc>
                <a:tc>
                  <a:txBody>
                    <a:bodyPr/>
                    <a:lstStyle/>
                    <a:p>
                      <a:r>
                        <a:rPr lang="en-GB" dirty="0" smtClean="0">
                          <a:solidFill>
                            <a:schemeClr val="tx1"/>
                          </a:solidFill>
                        </a:rPr>
                        <a:t>57.1</a:t>
                      </a:r>
                      <a:endParaRPr lang="en-GB" dirty="0">
                        <a:solidFill>
                          <a:schemeClr val="tx1"/>
                        </a:solidFill>
                      </a:endParaRPr>
                    </a:p>
                  </a:txBody>
                  <a:tcPr/>
                </a:tc>
              </a:tr>
              <a:tr h="368240">
                <a:tc>
                  <a:txBody>
                    <a:bodyPr/>
                    <a:lstStyle/>
                    <a:p>
                      <a:r>
                        <a:rPr lang="en-GB" dirty="0" smtClean="0">
                          <a:solidFill>
                            <a:schemeClr val="tx1"/>
                          </a:solidFill>
                        </a:rPr>
                        <a:t>2009</a:t>
                      </a:r>
                      <a:endParaRPr lang="en-GB" dirty="0">
                        <a:solidFill>
                          <a:schemeClr val="tx1"/>
                        </a:solidFill>
                      </a:endParaRPr>
                    </a:p>
                  </a:txBody>
                  <a:tcPr/>
                </a:tc>
                <a:tc>
                  <a:txBody>
                    <a:bodyPr/>
                    <a:lstStyle/>
                    <a:p>
                      <a:r>
                        <a:rPr lang="en-GB" dirty="0" smtClean="0">
                          <a:solidFill>
                            <a:schemeClr val="tx1"/>
                          </a:solidFill>
                        </a:rPr>
                        <a:t>6, 715</a:t>
                      </a:r>
                      <a:endParaRPr lang="en-GB" dirty="0">
                        <a:solidFill>
                          <a:schemeClr val="tx1"/>
                        </a:solidFill>
                      </a:endParaRPr>
                    </a:p>
                  </a:txBody>
                  <a:tcPr/>
                </a:tc>
                <a:tc>
                  <a:txBody>
                    <a:bodyPr/>
                    <a:lstStyle/>
                    <a:p>
                      <a:r>
                        <a:rPr lang="en-GB" dirty="0" smtClean="0">
                          <a:solidFill>
                            <a:schemeClr val="tx1"/>
                          </a:solidFill>
                        </a:rPr>
                        <a:t>27.4</a:t>
                      </a:r>
                      <a:endParaRPr lang="en-GB" dirty="0">
                        <a:solidFill>
                          <a:schemeClr val="tx1"/>
                        </a:solidFill>
                      </a:endParaRPr>
                    </a:p>
                  </a:txBody>
                  <a:tcPr/>
                </a:tc>
                <a:tc>
                  <a:txBody>
                    <a:bodyPr/>
                    <a:lstStyle/>
                    <a:p>
                      <a:r>
                        <a:rPr lang="en-GB" dirty="0" smtClean="0">
                          <a:solidFill>
                            <a:schemeClr val="tx1"/>
                          </a:solidFill>
                        </a:rPr>
                        <a:t>2, 611</a:t>
                      </a:r>
                      <a:endParaRPr lang="en-GB" dirty="0">
                        <a:solidFill>
                          <a:schemeClr val="tx1"/>
                        </a:solidFill>
                      </a:endParaRPr>
                    </a:p>
                  </a:txBody>
                  <a:tcPr/>
                </a:tc>
                <a:tc>
                  <a:txBody>
                    <a:bodyPr/>
                    <a:lstStyle/>
                    <a:p>
                      <a:r>
                        <a:rPr lang="en-GB" dirty="0" smtClean="0">
                          <a:solidFill>
                            <a:schemeClr val="tx1"/>
                          </a:solidFill>
                        </a:rPr>
                        <a:t>15.1</a:t>
                      </a:r>
                      <a:endParaRPr lang="en-GB" dirty="0">
                        <a:solidFill>
                          <a:schemeClr val="tx1"/>
                        </a:solidFill>
                      </a:endParaRPr>
                    </a:p>
                  </a:txBody>
                  <a:tcPr/>
                </a:tc>
                <a:tc>
                  <a:txBody>
                    <a:bodyPr/>
                    <a:lstStyle/>
                    <a:p>
                      <a:r>
                        <a:rPr lang="en-GB" dirty="0" smtClean="0">
                          <a:solidFill>
                            <a:schemeClr val="tx1"/>
                          </a:solidFill>
                        </a:rPr>
                        <a:t>4, 105</a:t>
                      </a:r>
                      <a:endParaRPr lang="en-GB" dirty="0">
                        <a:solidFill>
                          <a:schemeClr val="tx1"/>
                        </a:solidFill>
                      </a:endParaRPr>
                    </a:p>
                  </a:txBody>
                  <a:tcPr/>
                </a:tc>
                <a:tc>
                  <a:txBody>
                    <a:bodyPr/>
                    <a:lstStyle/>
                    <a:p>
                      <a:r>
                        <a:rPr lang="en-GB" dirty="0" smtClean="0">
                          <a:solidFill>
                            <a:schemeClr val="tx1"/>
                          </a:solidFill>
                        </a:rPr>
                        <a:t>56.6</a:t>
                      </a:r>
                      <a:endParaRPr lang="en-GB" dirty="0">
                        <a:solidFill>
                          <a:schemeClr val="tx1"/>
                        </a:solidFill>
                      </a:endParaRPr>
                    </a:p>
                  </a:txBody>
                  <a:tcPr/>
                </a:tc>
              </a:tr>
              <a:tr h="368240">
                <a:tc>
                  <a:txBody>
                    <a:bodyPr/>
                    <a:lstStyle/>
                    <a:p>
                      <a:r>
                        <a:rPr lang="en-GB" dirty="0" smtClean="0">
                          <a:solidFill>
                            <a:schemeClr val="tx1"/>
                          </a:solidFill>
                        </a:rPr>
                        <a:t>2010</a:t>
                      </a:r>
                      <a:endParaRPr lang="en-GB" dirty="0">
                        <a:solidFill>
                          <a:schemeClr val="tx1"/>
                        </a:solidFill>
                      </a:endParaRPr>
                    </a:p>
                  </a:txBody>
                  <a:tcPr/>
                </a:tc>
                <a:tc>
                  <a:txBody>
                    <a:bodyPr/>
                    <a:lstStyle/>
                    <a:p>
                      <a:r>
                        <a:rPr lang="en-GB" dirty="0" smtClean="0">
                          <a:solidFill>
                            <a:schemeClr val="tx1"/>
                          </a:solidFill>
                        </a:rPr>
                        <a:t>6, 532</a:t>
                      </a:r>
                      <a:endParaRPr lang="en-GB" dirty="0">
                        <a:solidFill>
                          <a:schemeClr val="tx1"/>
                        </a:solidFill>
                      </a:endParaRPr>
                    </a:p>
                  </a:txBody>
                  <a:tcPr/>
                </a:tc>
                <a:tc>
                  <a:txBody>
                    <a:bodyPr/>
                    <a:lstStyle/>
                    <a:p>
                      <a:r>
                        <a:rPr lang="en-GB" dirty="0" smtClean="0">
                          <a:solidFill>
                            <a:schemeClr val="tx1"/>
                          </a:solidFill>
                        </a:rPr>
                        <a:t>26.6</a:t>
                      </a:r>
                      <a:endParaRPr lang="en-GB" dirty="0">
                        <a:solidFill>
                          <a:schemeClr val="tx1"/>
                        </a:solidFill>
                      </a:endParaRPr>
                    </a:p>
                  </a:txBody>
                  <a:tcPr/>
                </a:tc>
                <a:tc>
                  <a:txBody>
                    <a:bodyPr/>
                    <a:lstStyle/>
                    <a:p>
                      <a:r>
                        <a:rPr lang="en-GB" dirty="0" smtClean="0">
                          <a:solidFill>
                            <a:schemeClr val="tx1"/>
                          </a:solidFill>
                        </a:rPr>
                        <a:t>2, 464</a:t>
                      </a:r>
                      <a:endParaRPr lang="en-GB" dirty="0">
                        <a:solidFill>
                          <a:schemeClr val="tx1"/>
                        </a:solidFill>
                      </a:endParaRPr>
                    </a:p>
                  </a:txBody>
                  <a:tcPr/>
                </a:tc>
                <a:tc>
                  <a:txBody>
                    <a:bodyPr/>
                    <a:lstStyle/>
                    <a:p>
                      <a:r>
                        <a:rPr lang="en-GB" dirty="0" smtClean="0">
                          <a:solidFill>
                            <a:schemeClr val="tx1"/>
                          </a:solidFill>
                        </a:rPr>
                        <a:t>14.2</a:t>
                      </a:r>
                      <a:endParaRPr lang="en-GB" dirty="0">
                        <a:solidFill>
                          <a:schemeClr val="tx1"/>
                        </a:solidFill>
                      </a:endParaRPr>
                    </a:p>
                  </a:txBody>
                  <a:tcPr/>
                </a:tc>
                <a:tc>
                  <a:txBody>
                    <a:bodyPr/>
                    <a:lstStyle/>
                    <a:p>
                      <a:r>
                        <a:rPr lang="en-GB" dirty="0" smtClean="0">
                          <a:solidFill>
                            <a:schemeClr val="tx1"/>
                          </a:solidFill>
                        </a:rPr>
                        <a:t>4, 068</a:t>
                      </a:r>
                      <a:endParaRPr lang="en-GB" dirty="0">
                        <a:solidFill>
                          <a:schemeClr val="tx1"/>
                        </a:solidFill>
                      </a:endParaRPr>
                    </a:p>
                  </a:txBody>
                  <a:tcPr/>
                </a:tc>
                <a:tc>
                  <a:txBody>
                    <a:bodyPr/>
                    <a:lstStyle/>
                    <a:p>
                      <a:r>
                        <a:rPr lang="en-GB" dirty="0" smtClean="0">
                          <a:solidFill>
                            <a:schemeClr val="tx1"/>
                          </a:solidFill>
                        </a:rPr>
                        <a:t>56.3</a:t>
                      </a:r>
                      <a:endParaRPr lang="en-GB" dirty="0">
                        <a:solidFill>
                          <a:schemeClr val="tx1"/>
                        </a:solidFill>
                      </a:endParaRPr>
                    </a:p>
                  </a:txBody>
                  <a:tcPr/>
                </a:tc>
              </a:tr>
              <a:tr h="411419">
                <a:tc>
                  <a:txBody>
                    <a:bodyPr/>
                    <a:lstStyle/>
                    <a:p>
                      <a:r>
                        <a:rPr lang="en-GB" dirty="0" smtClean="0">
                          <a:solidFill>
                            <a:schemeClr val="tx1"/>
                          </a:solidFill>
                        </a:rPr>
                        <a:t>2011</a:t>
                      </a:r>
                      <a:endParaRPr lang="en-GB" dirty="0">
                        <a:solidFill>
                          <a:schemeClr val="tx1"/>
                        </a:solidFill>
                      </a:endParaRPr>
                    </a:p>
                  </a:txBody>
                  <a:tcPr/>
                </a:tc>
                <a:tc>
                  <a:txBody>
                    <a:bodyPr/>
                    <a:lstStyle/>
                    <a:p>
                      <a:r>
                        <a:rPr lang="en-GB" dirty="0" smtClean="0">
                          <a:solidFill>
                            <a:schemeClr val="tx1"/>
                          </a:solidFill>
                        </a:rPr>
                        <a:t>6, 389</a:t>
                      </a:r>
                      <a:endParaRPr lang="en-GB" dirty="0">
                        <a:solidFill>
                          <a:schemeClr val="tx1"/>
                        </a:solidFill>
                      </a:endParaRPr>
                    </a:p>
                  </a:txBody>
                  <a:tcPr/>
                </a:tc>
                <a:tc>
                  <a:txBody>
                    <a:bodyPr/>
                    <a:lstStyle/>
                    <a:p>
                      <a:r>
                        <a:rPr lang="en-GB" dirty="0" smtClean="0">
                          <a:solidFill>
                            <a:schemeClr val="tx1"/>
                          </a:solidFill>
                        </a:rPr>
                        <a:t>26</a:t>
                      </a:r>
                      <a:endParaRPr lang="en-GB" dirty="0">
                        <a:solidFill>
                          <a:schemeClr val="tx1"/>
                        </a:solidFill>
                      </a:endParaRPr>
                    </a:p>
                  </a:txBody>
                  <a:tcPr/>
                </a:tc>
                <a:tc>
                  <a:txBody>
                    <a:bodyPr/>
                    <a:lstStyle/>
                    <a:p>
                      <a:r>
                        <a:rPr lang="en-GB" dirty="0" smtClean="0">
                          <a:solidFill>
                            <a:schemeClr val="tx1"/>
                          </a:solidFill>
                        </a:rPr>
                        <a:t>2, 507</a:t>
                      </a:r>
                      <a:endParaRPr lang="en-GB" dirty="0">
                        <a:solidFill>
                          <a:schemeClr val="tx1"/>
                        </a:solidFill>
                      </a:endParaRPr>
                    </a:p>
                  </a:txBody>
                  <a:tcPr/>
                </a:tc>
                <a:tc>
                  <a:txBody>
                    <a:bodyPr/>
                    <a:lstStyle/>
                    <a:p>
                      <a:r>
                        <a:rPr lang="en-GB" dirty="0" smtClean="0">
                          <a:solidFill>
                            <a:schemeClr val="tx1"/>
                          </a:solidFill>
                        </a:rPr>
                        <a:t>14.1</a:t>
                      </a:r>
                      <a:endParaRPr lang="en-GB" dirty="0">
                        <a:solidFill>
                          <a:schemeClr val="tx1"/>
                        </a:solidFill>
                      </a:endParaRPr>
                    </a:p>
                  </a:txBody>
                  <a:tcPr/>
                </a:tc>
                <a:tc>
                  <a:txBody>
                    <a:bodyPr/>
                    <a:lstStyle/>
                    <a:p>
                      <a:r>
                        <a:rPr lang="en-GB" dirty="0" smtClean="0">
                          <a:solidFill>
                            <a:schemeClr val="tx1"/>
                          </a:solidFill>
                        </a:rPr>
                        <a:t>3, 882</a:t>
                      </a:r>
                      <a:endParaRPr lang="en-GB" dirty="0">
                        <a:solidFill>
                          <a:schemeClr val="tx1"/>
                        </a:solidFill>
                      </a:endParaRPr>
                    </a:p>
                  </a:txBody>
                  <a:tcPr/>
                </a:tc>
                <a:tc>
                  <a:txBody>
                    <a:bodyPr/>
                    <a:lstStyle/>
                    <a:p>
                      <a:r>
                        <a:rPr lang="en-GB" dirty="0" smtClean="0">
                          <a:solidFill>
                            <a:schemeClr val="tx1"/>
                          </a:solidFill>
                        </a:rPr>
                        <a:t>56.5</a:t>
                      </a:r>
                      <a:endParaRPr lang="en-GB" dirty="0">
                        <a:solidFill>
                          <a:schemeClr val="tx1"/>
                        </a:solidFill>
                      </a:endParaRPr>
                    </a:p>
                  </a:txBody>
                  <a:tcPr/>
                </a:tc>
              </a:tr>
              <a:tr h="632425">
                <a:tc>
                  <a:txBody>
                    <a:bodyPr/>
                    <a:lstStyle/>
                    <a:p>
                      <a:r>
                        <a:rPr lang="en-GB" dirty="0" smtClean="0">
                          <a:solidFill>
                            <a:schemeClr val="tx1"/>
                          </a:solidFill>
                        </a:rPr>
                        <a:t>Change 10-11</a:t>
                      </a:r>
                      <a:endParaRPr lang="en-GB" dirty="0">
                        <a:solidFill>
                          <a:schemeClr val="tx1"/>
                        </a:solidFill>
                      </a:endParaRPr>
                    </a:p>
                  </a:txBody>
                  <a:tcPr/>
                </a:tc>
                <a:tc>
                  <a:txBody>
                    <a:bodyPr/>
                    <a:lstStyle/>
                    <a:p>
                      <a:r>
                        <a:rPr lang="en-GB" dirty="0" smtClean="0">
                          <a:solidFill>
                            <a:schemeClr val="tx1"/>
                          </a:solidFill>
                        </a:rPr>
                        <a:t>-143</a:t>
                      </a:r>
                      <a:endParaRPr lang="en-GB" dirty="0">
                        <a:solidFill>
                          <a:schemeClr val="tx1"/>
                        </a:solidFill>
                      </a:endParaRPr>
                    </a:p>
                  </a:txBody>
                  <a:tcPr/>
                </a:tc>
                <a:tc>
                  <a:txBody>
                    <a:bodyPr/>
                    <a:lstStyle/>
                    <a:p>
                      <a:r>
                        <a:rPr lang="en-GB" dirty="0" smtClean="0">
                          <a:solidFill>
                            <a:schemeClr val="tx1"/>
                          </a:solidFill>
                        </a:rPr>
                        <a:t>-0.6</a:t>
                      </a:r>
                      <a:endParaRPr lang="en-GB" dirty="0">
                        <a:solidFill>
                          <a:schemeClr val="tx1"/>
                        </a:solidFill>
                      </a:endParaRPr>
                    </a:p>
                  </a:txBody>
                  <a:tcPr/>
                </a:tc>
                <a:tc>
                  <a:txBody>
                    <a:bodyPr/>
                    <a:lstStyle/>
                    <a:p>
                      <a:r>
                        <a:rPr lang="en-GB" dirty="0" smtClean="0">
                          <a:solidFill>
                            <a:schemeClr val="tx1"/>
                          </a:solidFill>
                        </a:rPr>
                        <a:t>43</a:t>
                      </a:r>
                      <a:endParaRPr lang="en-GB" dirty="0">
                        <a:solidFill>
                          <a:schemeClr val="tx1"/>
                        </a:solidFill>
                      </a:endParaRPr>
                    </a:p>
                  </a:txBody>
                  <a:tcPr/>
                </a:tc>
                <a:tc>
                  <a:txBody>
                    <a:bodyPr/>
                    <a:lstStyle/>
                    <a:p>
                      <a:r>
                        <a:rPr lang="en-GB" dirty="0" smtClean="0">
                          <a:solidFill>
                            <a:schemeClr val="tx1"/>
                          </a:solidFill>
                        </a:rPr>
                        <a:t>-0.1</a:t>
                      </a:r>
                      <a:endParaRPr lang="en-GB" dirty="0">
                        <a:solidFill>
                          <a:schemeClr val="tx1"/>
                        </a:solidFill>
                      </a:endParaRPr>
                    </a:p>
                  </a:txBody>
                  <a:tcPr/>
                </a:tc>
                <a:tc>
                  <a:txBody>
                    <a:bodyPr/>
                    <a:lstStyle/>
                    <a:p>
                      <a:r>
                        <a:rPr lang="en-GB" dirty="0" smtClean="0">
                          <a:solidFill>
                            <a:schemeClr val="tx1"/>
                          </a:solidFill>
                        </a:rPr>
                        <a:t>-186</a:t>
                      </a:r>
                      <a:endParaRPr lang="en-GB" dirty="0">
                        <a:solidFill>
                          <a:schemeClr val="tx1"/>
                        </a:solidFill>
                      </a:endParaRPr>
                    </a:p>
                  </a:txBody>
                  <a:tcPr/>
                </a:tc>
                <a:tc>
                  <a:txBody>
                    <a:bodyPr/>
                    <a:lstStyle/>
                    <a:p>
                      <a:r>
                        <a:rPr lang="en-GB" dirty="0" smtClean="0">
                          <a:solidFill>
                            <a:schemeClr val="tx1"/>
                          </a:solidFill>
                        </a:rPr>
                        <a:t>0.2</a:t>
                      </a:r>
                      <a:endParaRPr lang="en-GB" dirty="0">
                        <a:solidFill>
                          <a:schemeClr val="tx1"/>
                        </a:solidFill>
                      </a:endParaRPr>
                    </a:p>
                  </a:txBody>
                  <a:tcPr/>
                </a:tc>
              </a:tr>
              <a:tr h="521674">
                <a:tc>
                  <a:txBody>
                    <a:bodyPr/>
                    <a:lstStyle/>
                    <a:p>
                      <a:r>
                        <a:rPr lang="en-GB" dirty="0" smtClean="0">
                          <a:solidFill>
                            <a:schemeClr val="tx1"/>
                          </a:solidFill>
                        </a:rPr>
                        <a:t>07-11</a:t>
                      </a:r>
                      <a:endParaRPr lang="en-GB" dirty="0">
                        <a:solidFill>
                          <a:schemeClr val="tx1"/>
                        </a:solidFill>
                      </a:endParaRPr>
                    </a:p>
                  </a:txBody>
                  <a:tcPr/>
                </a:tc>
                <a:tc>
                  <a:txBody>
                    <a:bodyPr/>
                    <a:lstStyle/>
                    <a:p>
                      <a:r>
                        <a:rPr lang="en-GB" dirty="0" smtClean="0">
                          <a:solidFill>
                            <a:schemeClr val="tx1"/>
                          </a:solidFill>
                        </a:rPr>
                        <a:t>-617</a:t>
                      </a:r>
                      <a:endParaRPr lang="en-GB" dirty="0">
                        <a:solidFill>
                          <a:schemeClr val="tx1"/>
                        </a:solidFill>
                      </a:endParaRPr>
                    </a:p>
                  </a:txBody>
                  <a:tcPr/>
                </a:tc>
                <a:tc>
                  <a:txBody>
                    <a:bodyPr/>
                    <a:lstStyle/>
                    <a:p>
                      <a:r>
                        <a:rPr lang="en-GB" dirty="0" smtClean="0">
                          <a:solidFill>
                            <a:schemeClr val="tx1"/>
                          </a:solidFill>
                        </a:rPr>
                        <a:t>-2.0</a:t>
                      </a:r>
                      <a:endParaRPr lang="en-GB" dirty="0">
                        <a:solidFill>
                          <a:schemeClr val="tx1"/>
                        </a:solidFill>
                      </a:endParaRPr>
                    </a:p>
                  </a:txBody>
                  <a:tcPr/>
                </a:tc>
                <a:tc>
                  <a:txBody>
                    <a:bodyPr/>
                    <a:lstStyle/>
                    <a:p>
                      <a:r>
                        <a:rPr lang="en-GB" dirty="0" smtClean="0">
                          <a:solidFill>
                            <a:schemeClr val="tx1"/>
                          </a:solidFill>
                        </a:rPr>
                        <a:t>-407</a:t>
                      </a:r>
                      <a:endParaRPr lang="en-GB" dirty="0">
                        <a:solidFill>
                          <a:schemeClr val="tx1"/>
                        </a:solidFill>
                      </a:endParaRPr>
                    </a:p>
                  </a:txBody>
                  <a:tcPr/>
                </a:tc>
                <a:tc>
                  <a:txBody>
                    <a:bodyPr/>
                    <a:lstStyle/>
                    <a:p>
                      <a:r>
                        <a:rPr lang="en-GB" dirty="0" smtClean="0">
                          <a:solidFill>
                            <a:schemeClr val="tx1"/>
                          </a:solidFill>
                        </a:rPr>
                        <a:t>-2.0</a:t>
                      </a:r>
                      <a:endParaRPr lang="en-GB" dirty="0">
                        <a:solidFill>
                          <a:schemeClr val="tx1"/>
                        </a:solidFill>
                      </a:endParaRPr>
                    </a:p>
                  </a:txBody>
                  <a:tcPr/>
                </a:tc>
                <a:tc>
                  <a:txBody>
                    <a:bodyPr/>
                    <a:lstStyle/>
                    <a:p>
                      <a:r>
                        <a:rPr lang="en-GB" dirty="0" smtClean="0">
                          <a:solidFill>
                            <a:schemeClr val="tx1"/>
                          </a:solidFill>
                        </a:rPr>
                        <a:t>-210</a:t>
                      </a:r>
                      <a:endParaRPr lang="en-GB" dirty="0">
                        <a:solidFill>
                          <a:schemeClr val="tx1"/>
                        </a:solidFill>
                      </a:endParaRPr>
                    </a:p>
                  </a:txBody>
                  <a:tcPr/>
                </a:tc>
                <a:tc>
                  <a:txBody>
                    <a:bodyPr/>
                    <a:lstStyle/>
                    <a:p>
                      <a:r>
                        <a:rPr lang="en-GB" dirty="0" smtClean="0">
                          <a:solidFill>
                            <a:schemeClr val="tx1"/>
                          </a:solidFill>
                        </a:rPr>
                        <a:t>-2.5</a:t>
                      </a:r>
                      <a:endParaRPr lang="en-GB" dirty="0">
                        <a:solidFill>
                          <a:schemeClr val="tx1"/>
                        </a:solidFill>
                      </a:endParaRPr>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476250"/>
            <a:ext cx="8229600" cy="941388"/>
          </a:xfrm>
          <a:noFill/>
          <a:ln>
            <a:miter lim="800000"/>
            <a:headEnd/>
            <a:tailEnd/>
          </a:ln>
        </p:spPr>
        <p:txBody>
          <a:bodyPr vert="horz" wrap="square" lIns="91440" tIns="45720" rIns="91440" bIns="45720" numCol="1" anchor="t" anchorCtr="0" compatLnSpc="1">
            <a:prstTxWarp prst="textNoShape">
              <a:avLst/>
            </a:prstTxWarp>
          </a:bodyPr>
          <a:lstStyle/>
          <a:p>
            <a:r>
              <a:rPr lang="en-GB" sz="2800" b="1" dirty="0" smtClean="0"/>
              <a:t>Employees pay affected by</a:t>
            </a:r>
            <a:br>
              <a:rPr lang="en-GB" sz="2800" b="1" dirty="0" smtClean="0"/>
            </a:br>
            <a:r>
              <a:rPr lang="en-GB" sz="2800" b="1" dirty="0" smtClean="0"/>
              <a:t> collective agreement</a:t>
            </a:r>
            <a:r>
              <a:rPr lang="en-GB" sz="1600" b="1" dirty="0" smtClean="0"/>
              <a:t> (</a:t>
            </a:r>
            <a:r>
              <a:rPr lang="en-GB" sz="1600" b="1" dirty="0" err="1" smtClean="0"/>
              <a:t>Brownlie</a:t>
            </a:r>
            <a:r>
              <a:rPr lang="en-GB" sz="1600" b="1" dirty="0" smtClean="0"/>
              <a:t>, 2012)</a:t>
            </a:r>
            <a:endParaRPr lang="en-GB" sz="2800" b="1" dirty="0"/>
          </a:p>
        </p:txBody>
      </p:sp>
      <p:sp>
        <p:nvSpPr>
          <p:cNvPr id="34819" name="Rectangle 3"/>
          <p:cNvSpPr>
            <a:spLocks noGrp="1" noChangeArrowheads="1"/>
          </p:cNvSpPr>
          <p:nvPr>
            <p:ph type="body" idx="1"/>
          </p:nvPr>
        </p:nvSpPr>
        <p:spPr bwMode="auto">
          <a:xfrm>
            <a:off x="107504" y="1916832"/>
            <a:ext cx="8785671" cy="4669706"/>
          </a:xfrm>
          <a:noFill/>
          <a:ln>
            <a:miter lim="800000"/>
            <a:headEnd/>
            <a:tailEnd/>
          </a:ln>
        </p:spPr>
        <p:txBody>
          <a:bodyPr vert="horz" wrap="square" lIns="91440" tIns="45720" rIns="91440" bIns="45720" numCol="1" anchor="t" anchorCtr="0" compatLnSpc="1">
            <a:prstTxWarp prst="textNoShape">
              <a:avLst/>
            </a:prstTxWarp>
          </a:bodyPr>
          <a:lstStyle/>
          <a:p>
            <a:pPr>
              <a:buNone/>
            </a:pPr>
            <a:endParaRPr lang="en-GB" sz="2000" dirty="0" smtClean="0"/>
          </a:p>
          <a:p>
            <a:endParaRPr lang="en-GB" sz="2000" dirty="0" smtClean="0"/>
          </a:p>
          <a:p>
            <a:endParaRPr lang="en-GB" sz="2400" i="1" dirty="0"/>
          </a:p>
          <a:p>
            <a:pPr>
              <a:buFontTx/>
              <a:buNone/>
            </a:pPr>
            <a:endParaRPr lang="en-GB" sz="2400" i="1" dirty="0"/>
          </a:p>
          <a:p>
            <a:pPr>
              <a:buFontTx/>
              <a:buNone/>
            </a:pPr>
            <a:endParaRPr lang="en-GB" sz="3600" i="1" dirty="0"/>
          </a:p>
        </p:txBody>
      </p:sp>
      <p:graphicFrame>
        <p:nvGraphicFramePr>
          <p:cNvPr id="4" name="Table 3"/>
          <p:cNvGraphicFramePr>
            <a:graphicFrameLocks noGrp="1"/>
          </p:cNvGraphicFramePr>
          <p:nvPr/>
        </p:nvGraphicFramePr>
        <p:xfrm>
          <a:off x="251520" y="1916832"/>
          <a:ext cx="8352928" cy="3672408"/>
        </p:xfrm>
        <a:graphic>
          <a:graphicData uri="http://schemas.openxmlformats.org/drawingml/2006/table">
            <a:tbl>
              <a:tblPr firstRow="1" bandRow="1">
                <a:tableStyleId>{5C22544A-7EE6-4342-B048-85BDC9FD1C3A}</a:tableStyleId>
              </a:tblPr>
              <a:tblGrid>
                <a:gridCol w="2088232"/>
                <a:gridCol w="2088232"/>
                <a:gridCol w="2088232"/>
                <a:gridCol w="2088232"/>
              </a:tblGrid>
              <a:tr h="612068">
                <a:tc>
                  <a:txBody>
                    <a:bodyPr/>
                    <a:lstStyle/>
                    <a:p>
                      <a:r>
                        <a:rPr lang="en-GB" dirty="0" smtClean="0">
                          <a:solidFill>
                            <a:schemeClr val="tx1"/>
                          </a:solidFill>
                        </a:rPr>
                        <a:t>Year</a:t>
                      </a:r>
                      <a:endParaRPr lang="en-GB" dirty="0">
                        <a:solidFill>
                          <a:schemeClr val="tx1"/>
                        </a:solidFill>
                      </a:endParaRPr>
                    </a:p>
                  </a:txBody>
                  <a:tcPr/>
                </a:tc>
                <a:tc>
                  <a:txBody>
                    <a:bodyPr/>
                    <a:lstStyle/>
                    <a:p>
                      <a:r>
                        <a:rPr lang="en-GB" dirty="0" smtClean="0">
                          <a:solidFill>
                            <a:schemeClr val="tx1"/>
                          </a:solidFill>
                        </a:rPr>
                        <a:t>All (%)</a:t>
                      </a:r>
                      <a:endParaRPr lang="en-GB" dirty="0">
                        <a:solidFill>
                          <a:schemeClr val="tx1"/>
                        </a:solidFill>
                      </a:endParaRPr>
                    </a:p>
                  </a:txBody>
                  <a:tcPr/>
                </a:tc>
                <a:tc>
                  <a:txBody>
                    <a:bodyPr/>
                    <a:lstStyle/>
                    <a:p>
                      <a:r>
                        <a:rPr lang="en-GB" dirty="0" smtClean="0">
                          <a:solidFill>
                            <a:schemeClr val="tx1"/>
                          </a:solidFill>
                        </a:rPr>
                        <a:t>Private (%)</a:t>
                      </a:r>
                      <a:endParaRPr lang="en-GB" dirty="0">
                        <a:solidFill>
                          <a:schemeClr val="tx1"/>
                        </a:solidFill>
                      </a:endParaRPr>
                    </a:p>
                  </a:txBody>
                  <a:tcPr/>
                </a:tc>
                <a:tc>
                  <a:txBody>
                    <a:bodyPr/>
                    <a:lstStyle/>
                    <a:p>
                      <a:r>
                        <a:rPr lang="en-GB" dirty="0" smtClean="0">
                          <a:solidFill>
                            <a:schemeClr val="tx1"/>
                          </a:solidFill>
                        </a:rPr>
                        <a:t>Public (%)</a:t>
                      </a:r>
                      <a:endParaRPr lang="en-GB" dirty="0">
                        <a:solidFill>
                          <a:schemeClr val="tx1"/>
                        </a:solidFill>
                      </a:endParaRPr>
                    </a:p>
                  </a:txBody>
                  <a:tcPr/>
                </a:tc>
              </a:tr>
              <a:tr h="612068">
                <a:tc>
                  <a:txBody>
                    <a:bodyPr/>
                    <a:lstStyle/>
                    <a:p>
                      <a:r>
                        <a:rPr lang="en-GB" dirty="0" smtClean="0">
                          <a:solidFill>
                            <a:schemeClr val="tx1"/>
                          </a:solidFill>
                        </a:rPr>
                        <a:t>2007</a:t>
                      </a:r>
                      <a:endParaRPr lang="en-GB" dirty="0">
                        <a:solidFill>
                          <a:schemeClr val="tx1"/>
                        </a:solidFill>
                      </a:endParaRPr>
                    </a:p>
                  </a:txBody>
                  <a:tcPr/>
                </a:tc>
                <a:tc>
                  <a:txBody>
                    <a:bodyPr/>
                    <a:lstStyle/>
                    <a:p>
                      <a:r>
                        <a:rPr lang="en-GB" dirty="0" smtClean="0">
                          <a:solidFill>
                            <a:schemeClr val="tx1"/>
                          </a:solidFill>
                        </a:rPr>
                        <a:t>34.6</a:t>
                      </a:r>
                      <a:endParaRPr lang="en-GB" dirty="0">
                        <a:solidFill>
                          <a:schemeClr val="tx1"/>
                        </a:solidFill>
                      </a:endParaRPr>
                    </a:p>
                  </a:txBody>
                  <a:tcPr/>
                </a:tc>
                <a:tc>
                  <a:txBody>
                    <a:bodyPr/>
                    <a:lstStyle/>
                    <a:p>
                      <a:r>
                        <a:rPr lang="en-GB" dirty="0" smtClean="0">
                          <a:solidFill>
                            <a:schemeClr val="tx1"/>
                          </a:solidFill>
                        </a:rPr>
                        <a:t>20.0</a:t>
                      </a:r>
                      <a:endParaRPr lang="en-GB" dirty="0">
                        <a:solidFill>
                          <a:schemeClr val="tx1"/>
                        </a:solidFill>
                      </a:endParaRPr>
                    </a:p>
                  </a:txBody>
                  <a:tcPr/>
                </a:tc>
                <a:tc>
                  <a:txBody>
                    <a:bodyPr/>
                    <a:lstStyle/>
                    <a:p>
                      <a:r>
                        <a:rPr lang="en-GB" dirty="0" smtClean="0">
                          <a:solidFill>
                            <a:schemeClr val="tx1"/>
                          </a:solidFill>
                        </a:rPr>
                        <a:t>72.0</a:t>
                      </a:r>
                      <a:endParaRPr lang="en-GB" dirty="0">
                        <a:solidFill>
                          <a:schemeClr val="tx1"/>
                        </a:solidFill>
                      </a:endParaRPr>
                    </a:p>
                  </a:txBody>
                  <a:tcPr/>
                </a:tc>
              </a:tr>
              <a:tr h="612068">
                <a:tc>
                  <a:txBody>
                    <a:bodyPr/>
                    <a:lstStyle/>
                    <a:p>
                      <a:r>
                        <a:rPr lang="en-GB" dirty="0" smtClean="0">
                          <a:solidFill>
                            <a:schemeClr val="tx1"/>
                          </a:solidFill>
                        </a:rPr>
                        <a:t>2008</a:t>
                      </a:r>
                      <a:endParaRPr lang="en-GB" dirty="0">
                        <a:solidFill>
                          <a:schemeClr val="tx1"/>
                        </a:solidFill>
                      </a:endParaRPr>
                    </a:p>
                  </a:txBody>
                  <a:tcPr/>
                </a:tc>
                <a:tc>
                  <a:txBody>
                    <a:bodyPr/>
                    <a:lstStyle/>
                    <a:p>
                      <a:r>
                        <a:rPr lang="en-GB" dirty="0" smtClean="0">
                          <a:solidFill>
                            <a:schemeClr val="tx1"/>
                          </a:solidFill>
                        </a:rPr>
                        <a:t>33.6</a:t>
                      </a:r>
                      <a:endParaRPr lang="en-GB" dirty="0">
                        <a:solidFill>
                          <a:schemeClr val="tx1"/>
                        </a:solidFill>
                      </a:endParaRPr>
                    </a:p>
                  </a:txBody>
                  <a:tcPr/>
                </a:tc>
                <a:tc>
                  <a:txBody>
                    <a:bodyPr/>
                    <a:lstStyle/>
                    <a:p>
                      <a:r>
                        <a:rPr lang="en-GB" dirty="0" smtClean="0">
                          <a:solidFill>
                            <a:schemeClr val="tx1"/>
                          </a:solidFill>
                        </a:rPr>
                        <a:t>18.7</a:t>
                      </a:r>
                      <a:endParaRPr lang="en-GB" dirty="0">
                        <a:solidFill>
                          <a:schemeClr val="tx1"/>
                        </a:solidFill>
                      </a:endParaRPr>
                    </a:p>
                  </a:txBody>
                  <a:tcPr/>
                </a:tc>
                <a:tc>
                  <a:txBody>
                    <a:bodyPr/>
                    <a:lstStyle/>
                    <a:p>
                      <a:r>
                        <a:rPr lang="en-GB" dirty="0" smtClean="0">
                          <a:solidFill>
                            <a:schemeClr val="tx1"/>
                          </a:solidFill>
                        </a:rPr>
                        <a:t>70.5</a:t>
                      </a:r>
                      <a:endParaRPr lang="en-GB" dirty="0">
                        <a:solidFill>
                          <a:schemeClr val="tx1"/>
                        </a:solidFill>
                      </a:endParaRPr>
                    </a:p>
                  </a:txBody>
                  <a:tcPr/>
                </a:tc>
              </a:tr>
              <a:tr h="612068">
                <a:tc>
                  <a:txBody>
                    <a:bodyPr/>
                    <a:lstStyle/>
                    <a:p>
                      <a:r>
                        <a:rPr lang="en-GB" dirty="0" smtClean="0">
                          <a:solidFill>
                            <a:schemeClr val="tx1"/>
                          </a:solidFill>
                        </a:rPr>
                        <a:t>2009</a:t>
                      </a:r>
                      <a:endParaRPr lang="en-GB" dirty="0">
                        <a:solidFill>
                          <a:schemeClr val="tx1"/>
                        </a:solidFill>
                      </a:endParaRPr>
                    </a:p>
                  </a:txBody>
                  <a:tcPr/>
                </a:tc>
                <a:tc>
                  <a:txBody>
                    <a:bodyPr/>
                    <a:lstStyle/>
                    <a:p>
                      <a:r>
                        <a:rPr lang="en-GB" dirty="0" smtClean="0">
                          <a:solidFill>
                            <a:schemeClr val="tx1"/>
                          </a:solidFill>
                        </a:rPr>
                        <a:t>32.7</a:t>
                      </a:r>
                      <a:endParaRPr lang="en-GB" dirty="0">
                        <a:solidFill>
                          <a:schemeClr val="tx1"/>
                        </a:solidFill>
                      </a:endParaRPr>
                    </a:p>
                  </a:txBody>
                  <a:tcPr/>
                </a:tc>
                <a:tc>
                  <a:txBody>
                    <a:bodyPr/>
                    <a:lstStyle/>
                    <a:p>
                      <a:r>
                        <a:rPr lang="en-GB" dirty="0" smtClean="0">
                          <a:solidFill>
                            <a:schemeClr val="tx1"/>
                          </a:solidFill>
                        </a:rPr>
                        <a:t>17.8</a:t>
                      </a:r>
                      <a:endParaRPr lang="en-GB" dirty="0">
                        <a:solidFill>
                          <a:schemeClr val="tx1"/>
                        </a:solidFill>
                      </a:endParaRPr>
                    </a:p>
                  </a:txBody>
                  <a:tcPr/>
                </a:tc>
                <a:tc>
                  <a:txBody>
                    <a:bodyPr/>
                    <a:lstStyle/>
                    <a:p>
                      <a:r>
                        <a:rPr lang="en-GB" dirty="0" smtClean="0">
                          <a:solidFill>
                            <a:schemeClr val="tx1"/>
                          </a:solidFill>
                        </a:rPr>
                        <a:t>68.1</a:t>
                      </a:r>
                      <a:endParaRPr lang="en-GB" dirty="0">
                        <a:solidFill>
                          <a:schemeClr val="tx1"/>
                        </a:solidFill>
                      </a:endParaRPr>
                    </a:p>
                  </a:txBody>
                  <a:tcPr/>
                </a:tc>
              </a:tr>
              <a:tr h="612068">
                <a:tc>
                  <a:txBody>
                    <a:bodyPr/>
                    <a:lstStyle/>
                    <a:p>
                      <a:r>
                        <a:rPr lang="en-GB" dirty="0" smtClean="0">
                          <a:solidFill>
                            <a:schemeClr val="tx1"/>
                          </a:solidFill>
                        </a:rPr>
                        <a:t>2010</a:t>
                      </a:r>
                      <a:endParaRPr lang="en-GB" dirty="0">
                        <a:solidFill>
                          <a:schemeClr val="tx1"/>
                        </a:solidFill>
                      </a:endParaRPr>
                    </a:p>
                  </a:txBody>
                  <a:tcPr/>
                </a:tc>
                <a:tc>
                  <a:txBody>
                    <a:bodyPr/>
                    <a:lstStyle/>
                    <a:p>
                      <a:r>
                        <a:rPr lang="en-GB" dirty="0" smtClean="0">
                          <a:solidFill>
                            <a:schemeClr val="tx1"/>
                          </a:solidFill>
                        </a:rPr>
                        <a:t>30.8</a:t>
                      </a:r>
                      <a:endParaRPr lang="en-GB" dirty="0">
                        <a:solidFill>
                          <a:schemeClr val="tx1"/>
                        </a:solidFill>
                      </a:endParaRPr>
                    </a:p>
                  </a:txBody>
                  <a:tcPr/>
                </a:tc>
                <a:tc>
                  <a:txBody>
                    <a:bodyPr/>
                    <a:lstStyle/>
                    <a:p>
                      <a:r>
                        <a:rPr lang="en-GB" dirty="0" smtClean="0">
                          <a:solidFill>
                            <a:schemeClr val="tx1"/>
                          </a:solidFill>
                        </a:rPr>
                        <a:t>16.9</a:t>
                      </a:r>
                      <a:endParaRPr lang="en-GB" dirty="0">
                        <a:solidFill>
                          <a:schemeClr val="tx1"/>
                        </a:solidFill>
                      </a:endParaRPr>
                    </a:p>
                  </a:txBody>
                  <a:tcPr/>
                </a:tc>
                <a:tc>
                  <a:txBody>
                    <a:bodyPr/>
                    <a:lstStyle/>
                    <a:p>
                      <a:r>
                        <a:rPr lang="en-GB" dirty="0" smtClean="0">
                          <a:solidFill>
                            <a:schemeClr val="tx1"/>
                          </a:solidFill>
                        </a:rPr>
                        <a:t>64.5</a:t>
                      </a:r>
                      <a:endParaRPr lang="en-GB" dirty="0">
                        <a:solidFill>
                          <a:schemeClr val="tx1"/>
                        </a:solidFill>
                      </a:endParaRPr>
                    </a:p>
                  </a:txBody>
                  <a:tcPr/>
                </a:tc>
              </a:tr>
              <a:tr h="612068">
                <a:tc>
                  <a:txBody>
                    <a:bodyPr/>
                    <a:lstStyle/>
                    <a:p>
                      <a:r>
                        <a:rPr lang="en-GB" dirty="0" smtClean="0">
                          <a:solidFill>
                            <a:schemeClr val="tx1"/>
                          </a:solidFill>
                        </a:rPr>
                        <a:t>2011</a:t>
                      </a:r>
                      <a:endParaRPr lang="en-GB" dirty="0">
                        <a:solidFill>
                          <a:schemeClr val="tx1"/>
                        </a:solidFill>
                      </a:endParaRPr>
                    </a:p>
                  </a:txBody>
                  <a:tcPr/>
                </a:tc>
                <a:tc>
                  <a:txBody>
                    <a:bodyPr/>
                    <a:lstStyle/>
                    <a:p>
                      <a:r>
                        <a:rPr lang="en-GB" dirty="0" smtClean="0">
                          <a:solidFill>
                            <a:schemeClr val="tx1"/>
                          </a:solidFill>
                        </a:rPr>
                        <a:t>31.2</a:t>
                      </a:r>
                      <a:endParaRPr lang="en-GB" dirty="0">
                        <a:solidFill>
                          <a:schemeClr val="tx1"/>
                        </a:solidFill>
                      </a:endParaRPr>
                    </a:p>
                  </a:txBody>
                  <a:tcPr/>
                </a:tc>
                <a:tc>
                  <a:txBody>
                    <a:bodyPr/>
                    <a:lstStyle/>
                    <a:p>
                      <a:r>
                        <a:rPr lang="en-GB" dirty="0" smtClean="0">
                          <a:solidFill>
                            <a:schemeClr val="tx1"/>
                          </a:solidFill>
                        </a:rPr>
                        <a:t>16.9</a:t>
                      </a:r>
                      <a:endParaRPr lang="en-GB" dirty="0">
                        <a:solidFill>
                          <a:schemeClr val="tx1"/>
                        </a:solidFill>
                      </a:endParaRPr>
                    </a:p>
                  </a:txBody>
                  <a:tcPr/>
                </a:tc>
                <a:tc>
                  <a:txBody>
                    <a:bodyPr/>
                    <a:lstStyle/>
                    <a:p>
                      <a:r>
                        <a:rPr lang="en-GB" dirty="0" smtClean="0">
                          <a:solidFill>
                            <a:schemeClr val="tx1"/>
                          </a:solidFill>
                        </a:rPr>
                        <a:t>67.8</a:t>
                      </a:r>
                      <a:endParaRPr lang="en-GB" dirty="0">
                        <a:solidFill>
                          <a:schemeClr val="tx1"/>
                        </a:solidFill>
                      </a:endParaRPr>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Trade Union Reform </a:t>
            </a:r>
            <a:br>
              <a:rPr lang="en-GB" sz="3200" b="1" dirty="0" smtClean="0"/>
            </a:br>
            <a:r>
              <a:rPr lang="en-GB" sz="3200" b="1" dirty="0" smtClean="0"/>
              <a:t>Campaign</a:t>
            </a:r>
            <a:endParaRPr lang="en-GB" sz="3200" b="1" dirty="0"/>
          </a:p>
        </p:txBody>
      </p:sp>
      <p:sp>
        <p:nvSpPr>
          <p:cNvPr id="3" name="Content Placeholder 2"/>
          <p:cNvSpPr>
            <a:spLocks noGrp="1"/>
          </p:cNvSpPr>
          <p:nvPr>
            <p:ph idx="1"/>
          </p:nvPr>
        </p:nvSpPr>
        <p:spPr>
          <a:xfrm>
            <a:off x="251520" y="1772816"/>
            <a:ext cx="8435280" cy="4353347"/>
          </a:xfrm>
        </p:spPr>
        <p:txBody>
          <a:bodyPr/>
          <a:lstStyle/>
          <a:p>
            <a:r>
              <a:rPr lang="en-GB" sz="2400" dirty="0" smtClean="0"/>
              <a:t>No new Coalition legislation on unions, as yet</a:t>
            </a:r>
          </a:p>
          <a:p>
            <a:r>
              <a:rPr lang="en-GB" sz="2400" dirty="0" smtClean="0"/>
              <a:t>But ongoing debate around union facility time</a:t>
            </a:r>
          </a:p>
          <a:p>
            <a:r>
              <a:rPr lang="en-GB" sz="2400" dirty="0" smtClean="0"/>
              <a:t>Encouraged by (the ‘</a:t>
            </a:r>
            <a:r>
              <a:rPr lang="en-GB" sz="2400" dirty="0" err="1" smtClean="0"/>
              <a:t>Stormtroopers</a:t>
            </a:r>
            <a:r>
              <a:rPr lang="en-GB" sz="2400" dirty="0" smtClean="0"/>
              <a:t>’ of) The Taxpayers’ Alliance – annual report on facility time</a:t>
            </a:r>
          </a:p>
          <a:p>
            <a:r>
              <a:rPr lang="en-GB" sz="2400" dirty="0" smtClean="0"/>
              <a:t>Private members Bill on Trade Union officials (Refund of Pay to Employers)</a:t>
            </a:r>
          </a:p>
          <a:p>
            <a:r>
              <a:rPr lang="en-GB" sz="2400" i="1" dirty="0" smtClean="0"/>
              <a:t>TURC launched early 2012</a:t>
            </a:r>
            <a:r>
              <a:rPr lang="en-GB" sz="2400" dirty="0" smtClean="0"/>
              <a:t>: no to taxpayer funded union activity; commercial rents; public bodies should not collect union dues; scrap modernisation and learning funds; transparency on public funding – officials called Pilgrims</a:t>
            </a:r>
            <a:endParaRPr lang="en-GB"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251520" y="1844824"/>
            <a:ext cx="8435280" cy="4281339"/>
          </a:xfrm>
        </p:spPr>
        <p:txBody>
          <a:bodyPr/>
          <a:lstStyle/>
          <a:p>
            <a:pPr>
              <a:buNone/>
            </a:pPr>
            <a:r>
              <a:rPr lang="en-GB" sz="2000" dirty="0" smtClean="0"/>
              <a:t>	‘The hard left leadership of the TUC and some of their affiliated unions should wake up and realize that their union members are taxpayers too. They don’t want their tax money wasted on shop stewards who are paid by the taxpayer and then use that position to leapfrog up the union movement’</a:t>
            </a:r>
          </a:p>
          <a:p>
            <a:pPr>
              <a:buNone/>
            </a:pPr>
            <a:endParaRPr lang="en-GB" sz="2000" dirty="0" smtClean="0"/>
          </a:p>
          <a:p>
            <a:pPr>
              <a:buNone/>
            </a:pPr>
            <a:r>
              <a:rPr lang="en-GB" sz="2000" dirty="0" smtClean="0"/>
              <a:t>	‘The Labour Party has positioned itself as the supporters of the Union Barons. That leaves space for the Conservative Party to position itself as the supporter of the ordinary union member.’</a:t>
            </a:r>
          </a:p>
          <a:p>
            <a:pPr>
              <a:buNone/>
            </a:pPr>
            <a:endParaRPr lang="en-GB" sz="2000" dirty="0" smtClean="0"/>
          </a:p>
          <a:p>
            <a:pPr>
              <a:buNone/>
            </a:pPr>
            <a:r>
              <a:rPr lang="en-GB" sz="1800" dirty="0" smtClean="0"/>
              <a:t>Comment on Robert </a:t>
            </a:r>
            <a:r>
              <a:rPr lang="en-GB" sz="1800" dirty="0" err="1" smtClean="0"/>
              <a:t>Halfon</a:t>
            </a:r>
            <a:r>
              <a:rPr lang="en-GB" sz="1800" dirty="0" smtClean="0"/>
              <a:t> (2012) </a:t>
            </a:r>
            <a:r>
              <a:rPr lang="en-GB" sz="1800" i="1" dirty="0" smtClean="0"/>
              <a:t>Stop the Union-Bashing</a:t>
            </a:r>
            <a:r>
              <a:rPr lang="en-GB" sz="1800" dirty="0" smtClean="0"/>
              <a:t>. Demos</a:t>
            </a:r>
            <a:endParaRPr lang="en-GB" sz="1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Industrial Action</a:t>
            </a:r>
            <a:endParaRPr lang="en-GB" sz="3200" b="1" dirty="0"/>
          </a:p>
        </p:txBody>
      </p:sp>
      <p:sp>
        <p:nvSpPr>
          <p:cNvPr id="3" name="Content Placeholder 2"/>
          <p:cNvSpPr>
            <a:spLocks noGrp="1"/>
          </p:cNvSpPr>
          <p:nvPr>
            <p:ph idx="1"/>
          </p:nvPr>
        </p:nvSpPr>
        <p:spPr>
          <a:xfrm>
            <a:off x="251520" y="1772816"/>
            <a:ext cx="8435280" cy="4353347"/>
          </a:xfrm>
        </p:spPr>
        <p:txBody>
          <a:bodyPr/>
          <a:lstStyle/>
          <a:p>
            <a:r>
              <a:rPr lang="en-GB" sz="2400" dirty="0" smtClean="0"/>
              <a:t>Talk of new ‘class war’ by some union leaders</a:t>
            </a:r>
          </a:p>
          <a:p>
            <a:r>
              <a:rPr lang="en-GB" sz="2400" dirty="0" smtClean="0"/>
              <a:t>Coalition denounce strikes, gesture towards possible need for reform – supported by CBI call – play off public/private</a:t>
            </a:r>
          </a:p>
          <a:p>
            <a:r>
              <a:rPr lang="en-GB" sz="2400" dirty="0" smtClean="0"/>
              <a:t>Demonstrations and strikes increasing</a:t>
            </a:r>
          </a:p>
          <a:p>
            <a:r>
              <a:rPr lang="en-GB" sz="2400" dirty="0" smtClean="0"/>
              <a:t>Major strikes focus on pensions</a:t>
            </a:r>
          </a:p>
          <a:p>
            <a:pPr lvl="1"/>
            <a:r>
              <a:rPr lang="en-GB" sz="2000" dirty="0" smtClean="0"/>
              <a:t> Largest on 30</a:t>
            </a:r>
            <a:r>
              <a:rPr lang="en-GB" sz="2000" baseline="30000" dirty="0" smtClean="0"/>
              <a:t>th</a:t>
            </a:r>
            <a:r>
              <a:rPr lang="en-GB" sz="2000" dirty="0" smtClean="0"/>
              <a:t> November 2011 involved more than 20 unions and upwards of 1 million members – ‘Damp Squib’ according to Cameron</a:t>
            </a:r>
          </a:p>
          <a:p>
            <a:pPr lvl="1"/>
            <a:r>
              <a:rPr lang="en-GB" sz="2000" dirty="0" smtClean="0"/>
              <a:t>M10 involves up to 400k members and more strikes on way</a:t>
            </a:r>
          </a:p>
          <a:p>
            <a:r>
              <a:rPr lang="en-GB" sz="2400" dirty="0" smtClean="0"/>
              <a:t>Largest set piece strikes for generation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476250"/>
            <a:ext cx="8229600" cy="941388"/>
          </a:xfrm>
          <a:noFill/>
          <a:ln>
            <a:miter lim="800000"/>
            <a:headEnd/>
            <a:tailEnd/>
          </a:ln>
        </p:spPr>
        <p:txBody>
          <a:bodyPr vert="horz" wrap="square" lIns="91440" tIns="45720" rIns="91440" bIns="45720" numCol="1" anchor="t" anchorCtr="0" compatLnSpc="1">
            <a:prstTxWarp prst="textNoShape">
              <a:avLst/>
            </a:prstTxWarp>
          </a:bodyPr>
          <a:lstStyle/>
          <a:p>
            <a:r>
              <a:rPr lang="en-GB" sz="2800" b="1" dirty="0" smtClean="0"/>
              <a:t>Labour Disputes (ONS)</a:t>
            </a:r>
            <a:endParaRPr lang="en-GB" sz="2800" b="1" dirty="0"/>
          </a:p>
        </p:txBody>
      </p:sp>
      <p:sp>
        <p:nvSpPr>
          <p:cNvPr id="34819" name="Rectangle 3"/>
          <p:cNvSpPr>
            <a:spLocks noGrp="1" noChangeArrowheads="1"/>
          </p:cNvSpPr>
          <p:nvPr>
            <p:ph type="body" idx="1"/>
          </p:nvPr>
        </p:nvSpPr>
        <p:spPr bwMode="auto">
          <a:xfrm>
            <a:off x="107504" y="1916832"/>
            <a:ext cx="8785671" cy="4669706"/>
          </a:xfrm>
          <a:noFill/>
          <a:ln>
            <a:miter lim="800000"/>
            <a:headEnd/>
            <a:tailEnd/>
          </a:ln>
        </p:spPr>
        <p:txBody>
          <a:bodyPr vert="horz" wrap="square" lIns="91440" tIns="45720" rIns="91440" bIns="45720" numCol="1" anchor="t" anchorCtr="0" compatLnSpc="1">
            <a:prstTxWarp prst="textNoShape">
              <a:avLst/>
            </a:prstTxWarp>
          </a:bodyPr>
          <a:lstStyle/>
          <a:p>
            <a:pPr>
              <a:buNone/>
            </a:pPr>
            <a:endParaRPr lang="en-GB" sz="2000" dirty="0" smtClean="0"/>
          </a:p>
          <a:p>
            <a:endParaRPr lang="en-GB" sz="2000" dirty="0" smtClean="0"/>
          </a:p>
          <a:p>
            <a:endParaRPr lang="en-GB" sz="2400" i="1" dirty="0"/>
          </a:p>
          <a:p>
            <a:pPr>
              <a:buFontTx/>
              <a:buNone/>
            </a:pPr>
            <a:endParaRPr lang="en-GB" sz="2400" i="1" dirty="0"/>
          </a:p>
          <a:p>
            <a:pPr>
              <a:buFontTx/>
              <a:buNone/>
            </a:pPr>
            <a:endParaRPr lang="en-GB" sz="3600" i="1" dirty="0"/>
          </a:p>
        </p:txBody>
      </p:sp>
      <p:graphicFrame>
        <p:nvGraphicFramePr>
          <p:cNvPr id="4" name="Table 3"/>
          <p:cNvGraphicFramePr>
            <a:graphicFrameLocks noGrp="1"/>
          </p:cNvGraphicFramePr>
          <p:nvPr/>
        </p:nvGraphicFramePr>
        <p:xfrm>
          <a:off x="251520" y="1844824"/>
          <a:ext cx="8496944" cy="3992705"/>
        </p:xfrm>
        <a:graphic>
          <a:graphicData uri="http://schemas.openxmlformats.org/drawingml/2006/table">
            <a:tbl>
              <a:tblPr firstRow="1" bandRow="1">
                <a:tableStyleId>{5C22544A-7EE6-4342-B048-85BDC9FD1C3A}</a:tableStyleId>
              </a:tblPr>
              <a:tblGrid>
                <a:gridCol w="2124236"/>
                <a:gridCol w="2124236"/>
                <a:gridCol w="2124236"/>
                <a:gridCol w="2124236"/>
              </a:tblGrid>
              <a:tr h="632497">
                <a:tc>
                  <a:txBody>
                    <a:bodyPr/>
                    <a:lstStyle/>
                    <a:p>
                      <a:r>
                        <a:rPr lang="en-GB" dirty="0" smtClean="0">
                          <a:solidFill>
                            <a:schemeClr val="tx1"/>
                          </a:solidFill>
                        </a:rPr>
                        <a:t>Year</a:t>
                      </a:r>
                      <a:endParaRPr lang="en-GB" dirty="0">
                        <a:solidFill>
                          <a:schemeClr val="tx1"/>
                        </a:solidFill>
                      </a:endParaRPr>
                    </a:p>
                  </a:txBody>
                  <a:tcPr/>
                </a:tc>
                <a:tc>
                  <a:txBody>
                    <a:bodyPr/>
                    <a:lstStyle/>
                    <a:p>
                      <a:r>
                        <a:rPr lang="en-GB" dirty="0" smtClean="0">
                          <a:solidFill>
                            <a:schemeClr val="tx1"/>
                          </a:solidFill>
                        </a:rPr>
                        <a:t>Working days lost (000)</a:t>
                      </a:r>
                      <a:endParaRPr lang="en-GB" dirty="0">
                        <a:solidFill>
                          <a:schemeClr val="tx1"/>
                        </a:solidFill>
                      </a:endParaRPr>
                    </a:p>
                  </a:txBody>
                  <a:tcPr/>
                </a:tc>
                <a:tc>
                  <a:txBody>
                    <a:bodyPr/>
                    <a:lstStyle/>
                    <a:p>
                      <a:r>
                        <a:rPr lang="en-GB" dirty="0" smtClean="0">
                          <a:solidFill>
                            <a:schemeClr val="tx1"/>
                          </a:solidFill>
                        </a:rPr>
                        <a:t>Stoppages</a:t>
                      </a:r>
                      <a:endParaRPr lang="en-GB" dirty="0">
                        <a:solidFill>
                          <a:schemeClr val="tx1"/>
                        </a:solidFill>
                      </a:endParaRPr>
                    </a:p>
                  </a:txBody>
                  <a:tcPr/>
                </a:tc>
                <a:tc>
                  <a:txBody>
                    <a:bodyPr/>
                    <a:lstStyle/>
                    <a:p>
                      <a:r>
                        <a:rPr lang="en-GB" dirty="0" smtClean="0">
                          <a:solidFill>
                            <a:schemeClr val="tx1"/>
                          </a:solidFill>
                        </a:rPr>
                        <a:t>Workers</a:t>
                      </a:r>
                      <a:r>
                        <a:rPr lang="en-GB" baseline="0" dirty="0" smtClean="0">
                          <a:solidFill>
                            <a:schemeClr val="tx1"/>
                          </a:solidFill>
                        </a:rPr>
                        <a:t> involved (000)</a:t>
                      </a:r>
                      <a:endParaRPr lang="en-GB" dirty="0">
                        <a:solidFill>
                          <a:schemeClr val="tx1"/>
                        </a:solidFill>
                      </a:endParaRPr>
                    </a:p>
                  </a:txBody>
                  <a:tcPr/>
                </a:tc>
              </a:tr>
              <a:tr h="413051">
                <a:tc>
                  <a:txBody>
                    <a:bodyPr/>
                    <a:lstStyle/>
                    <a:p>
                      <a:r>
                        <a:rPr lang="en-GB" dirty="0" smtClean="0">
                          <a:solidFill>
                            <a:schemeClr val="tx1"/>
                          </a:solidFill>
                        </a:rPr>
                        <a:t>Feb</a:t>
                      </a:r>
                      <a:r>
                        <a:rPr lang="en-GB" baseline="0" dirty="0" smtClean="0">
                          <a:solidFill>
                            <a:schemeClr val="tx1"/>
                          </a:solidFill>
                        </a:rPr>
                        <a:t> 2012</a:t>
                      </a:r>
                      <a:endParaRPr lang="en-GB" dirty="0">
                        <a:solidFill>
                          <a:schemeClr val="tx1"/>
                        </a:solidFill>
                      </a:endParaRPr>
                    </a:p>
                  </a:txBody>
                  <a:tcPr/>
                </a:tc>
                <a:tc>
                  <a:txBody>
                    <a:bodyPr/>
                    <a:lstStyle/>
                    <a:p>
                      <a:r>
                        <a:rPr lang="en-GB" dirty="0" smtClean="0">
                          <a:solidFill>
                            <a:schemeClr val="tx1"/>
                          </a:solidFill>
                        </a:rPr>
                        <a:t>1, 403</a:t>
                      </a:r>
                      <a:endParaRPr lang="en-GB" dirty="0">
                        <a:solidFill>
                          <a:schemeClr val="tx1"/>
                        </a:solidFill>
                      </a:endParaRPr>
                    </a:p>
                  </a:txBody>
                  <a:tcPr/>
                </a:tc>
                <a:tc>
                  <a:txBody>
                    <a:bodyPr/>
                    <a:lstStyle/>
                    <a:p>
                      <a:r>
                        <a:rPr lang="en-GB" dirty="0" smtClean="0">
                          <a:solidFill>
                            <a:schemeClr val="tx1"/>
                          </a:solidFill>
                        </a:rPr>
                        <a:t>135</a:t>
                      </a:r>
                      <a:endParaRPr lang="en-GB" dirty="0">
                        <a:solidFill>
                          <a:schemeClr val="tx1"/>
                        </a:solidFill>
                      </a:endParaRPr>
                    </a:p>
                  </a:txBody>
                  <a:tcPr/>
                </a:tc>
                <a:tc>
                  <a:txBody>
                    <a:bodyPr/>
                    <a:lstStyle/>
                    <a:p>
                      <a:r>
                        <a:rPr lang="en-GB" dirty="0" smtClean="0">
                          <a:solidFill>
                            <a:schemeClr val="tx1"/>
                          </a:solidFill>
                        </a:rPr>
                        <a:t>1, 538</a:t>
                      </a:r>
                      <a:endParaRPr lang="en-GB" dirty="0">
                        <a:solidFill>
                          <a:schemeClr val="tx1"/>
                        </a:solidFill>
                      </a:endParaRPr>
                    </a:p>
                  </a:txBody>
                  <a:tcPr/>
                </a:tc>
              </a:tr>
              <a:tr h="379254">
                <a:tc>
                  <a:txBody>
                    <a:bodyPr/>
                    <a:lstStyle/>
                    <a:p>
                      <a:r>
                        <a:rPr lang="en-GB" dirty="0" smtClean="0">
                          <a:solidFill>
                            <a:schemeClr val="tx1"/>
                          </a:solidFill>
                        </a:rPr>
                        <a:t>Feb</a:t>
                      </a:r>
                      <a:r>
                        <a:rPr lang="en-GB" baseline="0" dirty="0" smtClean="0">
                          <a:solidFill>
                            <a:schemeClr val="tx1"/>
                          </a:solidFill>
                        </a:rPr>
                        <a:t> 2011</a:t>
                      </a:r>
                      <a:endParaRPr lang="en-GB" dirty="0">
                        <a:solidFill>
                          <a:schemeClr val="tx1"/>
                        </a:solidFill>
                      </a:endParaRPr>
                    </a:p>
                  </a:txBody>
                  <a:tcPr/>
                </a:tc>
                <a:tc>
                  <a:txBody>
                    <a:bodyPr/>
                    <a:lstStyle/>
                    <a:p>
                      <a:r>
                        <a:rPr lang="en-GB" dirty="0" smtClean="0">
                          <a:solidFill>
                            <a:schemeClr val="tx1"/>
                          </a:solidFill>
                        </a:rPr>
                        <a:t>370</a:t>
                      </a:r>
                      <a:endParaRPr lang="en-GB" dirty="0">
                        <a:solidFill>
                          <a:schemeClr val="tx1"/>
                        </a:solidFill>
                      </a:endParaRPr>
                    </a:p>
                  </a:txBody>
                  <a:tcPr/>
                </a:tc>
                <a:tc>
                  <a:txBody>
                    <a:bodyPr/>
                    <a:lstStyle/>
                    <a:p>
                      <a:r>
                        <a:rPr lang="en-GB" dirty="0" smtClean="0">
                          <a:solidFill>
                            <a:schemeClr val="tx1"/>
                          </a:solidFill>
                        </a:rPr>
                        <a:t>99</a:t>
                      </a:r>
                      <a:endParaRPr lang="en-GB" dirty="0">
                        <a:solidFill>
                          <a:schemeClr val="tx1"/>
                        </a:solidFill>
                      </a:endParaRPr>
                    </a:p>
                  </a:txBody>
                  <a:tcPr/>
                </a:tc>
                <a:tc>
                  <a:txBody>
                    <a:bodyPr/>
                    <a:lstStyle/>
                    <a:p>
                      <a:r>
                        <a:rPr lang="en-GB" dirty="0" smtClean="0">
                          <a:solidFill>
                            <a:schemeClr val="tx1"/>
                          </a:solidFill>
                        </a:rPr>
                        <a:t>134</a:t>
                      </a:r>
                      <a:endParaRPr lang="en-GB" dirty="0">
                        <a:solidFill>
                          <a:schemeClr val="tx1"/>
                        </a:solidFill>
                      </a:endParaRPr>
                    </a:p>
                  </a:txBody>
                  <a:tcPr/>
                </a:tc>
              </a:tr>
              <a:tr h="364251">
                <a:tc>
                  <a:txBody>
                    <a:bodyPr/>
                    <a:lstStyle/>
                    <a:p>
                      <a:r>
                        <a:rPr lang="en-GB" dirty="0" smtClean="0">
                          <a:solidFill>
                            <a:schemeClr val="tx1"/>
                          </a:solidFill>
                        </a:rPr>
                        <a:t>Feb 2010</a:t>
                      </a:r>
                      <a:endParaRPr lang="en-GB" dirty="0">
                        <a:solidFill>
                          <a:schemeClr val="tx1"/>
                        </a:solidFill>
                      </a:endParaRPr>
                    </a:p>
                  </a:txBody>
                  <a:tcPr/>
                </a:tc>
                <a:tc>
                  <a:txBody>
                    <a:bodyPr/>
                    <a:lstStyle/>
                    <a:p>
                      <a:r>
                        <a:rPr lang="en-GB" dirty="0" smtClean="0">
                          <a:solidFill>
                            <a:schemeClr val="tx1"/>
                          </a:solidFill>
                        </a:rPr>
                        <a:t>440</a:t>
                      </a:r>
                      <a:endParaRPr lang="en-GB" dirty="0">
                        <a:solidFill>
                          <a:schemeClr val="tx1"/>
                        </a:solidFill>
                      </a:endParaRPr>
                    </a:p>
                  </a:txBody>
                  <a:tcPr/>
                </a:tc>
                <a:tc>
                  <a:txBody>
                    <a:bodyPr/>
                    <a:lstStyle/>
                    <a:p>
                      <a:r>
                        <a:rPr lang="en-GB" dirty="0" smtClean="0">
                          <a:solidFill>
                            <a:schemeClr val="tx1"/>
                          </a:solidFill>
                        </a:rPr>
                        <a:t>100</a:t>
                      </a:r>
                      <a:endParaRPr lang="en-GB" dirty="0">
                        <a:solidFill>
                          <a:schemeClr val="tx1"/>
                        </a:solidFill>
                      </a:endParaRPr>
                    </a:p>
                  </a:txBody>
                  <a:tcPr/>
                </a:tc>
                <a:tc>
                  <a:txBody>
                    <a:bodyPr/>
                    <a:lstStyle/>
                    <a:p>
                      <a:r>
                        <a:rPr lang="en-GB" dirty="0" smtClean="0">
                          <a:solidFill>
                            <a:schemeClr val="tx1"/>
                          </a:solidFill>
                        </a:rPr>
                        <a:t>203</a:t>
                      </a:r>
                      <a:endParaRPr lang="en-GB" dirty="0">
                        <a:solidFill>
                          <a:schemeClr val="tx1"/>
                        </a:solidFill>
                      </a:endParaRPr>
                    </a:p>
                  </a:txBody>
                  <a:tcPr/>
                </a:tc>
              </a:tr>
              <a:tr h="364251">
                <a:tc>
                  <a:txBody>
                    <a:bodyPr/>
                    <a:lstStyle/>
                    <a:p>
                      <a:r>
                        <a:rPr lang="en-GB" dirty="0" smtClean="0">
                          <a:solidFill>
                            <a:schemeClr val="tx1"/>
                          </a:solidFill>
                        </a:rPr>
                        <a:t>2007</a:t>
                      </a:r>
                      <a:endParaRPr lang="en-GB" dirty="0">
                        <a:solidFill>
                          <a:schemeClr val="tx1"/>
                        </a:solidFill>
                      </a:endParaRPr>
                    </a:p>
                  </a:txBody>
                  <a:tcPr/>
                </a:tc>
                <a:tc>
                  <a:txBody>
                    <a:bodyPr/>
                    <a:lstStyle/>
                    <a:p>
                      <a:r>
                        <a:rPr lang="en-GB" dirty="0" smtClean="0">
                          <a:solidFill>
                            <a:schemeClr val="tx1"/>
                          </a:solidFill>
                        </a:rPr>
                        <a:t>1, 041</a:t>
                      </a:r>
                      <a:endParaRPr lang="en-GB" dirty="0">
                        <a:solidFill>
                          <a:schemeClr val="tx1"/>
                        </a:solidFill>
                      </a:endParaRPr>
                    </a:p>
                  </a:txBody>
                  <a:tcPr/>
                </a:tc>
                <a:tc>
                  <a:txBody>
                    <a:bodyPr/>
                    <a:lstStyle/>
                    <a:p>
                      <a:r>
                        <a:rPr lang="en-GB" dirty="0" smtClean="0">
                          <a:solidFill>
                            <a:schemeClr val="tx1"/>
                          </a:solidFill>
                        </a:rPr>
                        <a:t>142</a:t>
                      </a:r>
                      <a:endParaRPr lang="en-GB" dirty="0">
                        <a:solidFill>
                          <a:schemeClr val="tx1"/>
                        </a:solidFill>
                      </a:endParaRPr>
                    </a:p>
                  </a:txBody>
                  <a:tcPr/>
                </a:tc>
                <a:tc>
                  <a:txBody>
                    <a:bodyPr/>
                    <a:lstStyle/>
                    <a:p>
                      <a:r>
                        <a:rPr lang="en-GB" dirty="0" smtClean="0">
                          <a:solidFill>
                            <a:schemeClr val="tx1"/>
                          </a:solidFill>
                        </a:rPr>
                        <a:t>745</a:t>
                      </a:r>
                      <a:endParaRPr lang="en-GB" dirty="0">
                        <a:solidFill>
                          <a:schemeClr val="tx1"/>
                        </a:solidFill>
                      </a:endParaRPr>
                    </a:p>
                  </a:txBody>
                  <a:tcPr/>
                </a:tc>
              </a:tr>
              <a:tr h="361427">
                <a:tc>
                  <a:txBody>
                    <a:bodyPr/>
                    <a:lstStyle/>
                    <a:p>
                      <a:r>
                        <a:rPr lang="en-GB" dirty="0" smtClean="0">
                          <a:solidFill>
                            <a:schemeClr val="tx1"/>
                          </a:solidFill>
                        </a:rPr>
                        <a:t>2002</a:t>
                      </a:r>
                      <a:endParaRPr lang="en-GB" dirty="0">
                        <a:solidFill>
                          <a:schemeClr val="tx1"/>
                        </a:solidFill>
                      </a:endParaRPr>
                    </a:p>
                  </a:txBody>
                  <a:tcPr/>
                </a:tc>
                <a:tc>
                  <a:txBody>
                    <a:bodyPr/>
                    <a:lstStyle/>
                    <a:p>
                      <a:r>
                        <a:rPr lang="en-GB" dirty="0" smtClean="0">
                          <a:solidFill>
                            <a:schemeClr val="tx1"/>
                          </a:solidFill>
                        </a:rPr>
                        <a:t>1, 323</a:t>
                      </a:r>
                      <a:endParaRPr lang="en-GB" dirty="0">
                        <a:solidFill>
                          <a:schemeClr val="tx1"/>
                        </a:solidFill>
                      </a:endParaRPr>
                    </a:p>
                  </a:txBody>
                  <a:tcPr/>
                </a:tc>
                <a:tc>
                  <a:txBody>
                    <a:bodyPr/>
                    <a:lstStyle/>
                    <a:p>
                      <a:r>
                        <a:rPr lang="en-GB" dirty="0" smtClean="0">
                          <a:solidFill>
                            <a:schemeClr val="tx1"/>
                          </a:solidFill>
                        </a:rPr>
                        <a:t>146</a:t>
                      </a:r>
                      <a:endParaRPr lang="en-GB" dirty="0">
                        <a:solidFill>
                          <a:schemeClr val="tx1"/>
                        </a:solidFill>
                      </a:endParaRPr>
                    </a:p>
                  </a:txBody>
                  <a:tcPr/>
                </a:tc>
                <a:tc>
                  <a:txBody>
                    <a:bodyPr/>
                    <a:lstStyle/>
                    <a:p>
                      <a:r>
                        <a:rPr lang="en-GB" dirty="0" smtClean="0">
                          <a:solidFill>
                            <a:schemeClr val="tx1"/>
                          </a:solidFill>
                        </a:rPr>
                        <a:t>943</a:t>
                      </a:r>
                      <a:endParaRPr lang="en-GB" dirty="0">
                        <a:solidFill>
                          <a:schemeClr val="tx1"/>
                        </a:solidFill>
                      </a:endParaRPr>
                    </a:p>
                  </a:txBody>
                  <a:tcPr/>
                </a:tc>
              </a:tr>
              <a:tr h="361427">
                <a:tc>
                  <a:txBody>
                    <a:bodyPr/>
                    <a:lstStyle/>
                    <a:p>
                      <a:r>
                        <a:rPr lang="en-GB" dirty="0" smtClean="0">
                          <a:solidFill>
                            <a:schemeClr val="tx1"/>
                          </a:solidFill>
                        </a:rPr>
                        <a:t>1996</a:t>
                      </a:r>
                      <a:endParaRPr lang="en-GB" dirty="0">
                        <a:solidFill>
                          <a:schemeClr val="tx1"/>
                        </a:solidFill>
                      </a:endParaRPr>
                    </a:p>
                  </a:txBody>
                  <a:tcPr/>
                </a:tc>
                <a:tc>
                  <a:txBody>
                    <a:bodyPr/>
                    <a:lstStyle/>
                    <a:p>
                      <a:r>
                        <a:rPr lang="en-GB" dirty="0" smtClean="0">
                          <a:solidFill>
                            <a:schemeClr val="tx1"/>
                          </a:solidFill>
                        </a:rPr>
                        <a:t>1, 303</a:t>
                      </a:r>
                      <a:endParaRPr lang="en-GB" dirty="0">
                        <a:solidFill>
                          <a:schemeClr val="tx1"/>
                        </a:solidFill>
                      </a:endParaRPr>
                    </a:p>
                  </a:txBody>
                  <a:tcPr/>
                </a:tc>
                <a:tc>
                  <a:txBody>
                    <a:bodyPr/>
                    <a:lstStyle/>
                    <a:p>
                      <a:r>
                        <a:rPr lang="en-GB" dirty="0" smtClean="0">
                          <a:solidFill>
                            <a:schemeClr val="tx1"/>
                          </a:solidFill>
                        </a:rPr>
                        <a:t>244</a:t>
                      </a:r>
                      <a:endParaRPr lang="en-GB" dirty="0">
                        <a:solidFill>
                          <a:schemeClr val="tx1"/>
                        </a:solidFill>
                      </a:endParaRPr>
                    </a:p>
                  </a:txBody>
                  <a:tcPr/>
                </a:tc>
                <a:tc>
                  <a:txBody>
                    <a:bodyPr/>
                    <a:lstStyle/>
                    <a:p>
                      <a:r>
                        <a:rPr lang="en-GB" dirty="0" smtClean="0">
                          <a:solidFill>
                            <a:schemeClr val="tx1"/>
                          </a:solidFill>
                        </a:rPr>
                        <a:t>364</a:t>
                      </a:r>
                      <a:endParaRPr lang="en-GB" dirty="0">
                        <a:solidFill>
                          <a:schemeClr val="tx1"/>
                        </a:solidFill>
                      </a:endParaRPr>
                    </a:p>
                  </a:txBody>
                  <a:tcPr/>
                </a:tc>
              </a:tr>
              <a:tr h="361427">
                <a:tc>
                  <a:txBody>
                    <a:bodyPr/>
                    <a:lstStyle/>
                    <a:p>
                      <a:r>
                        <a:rPr lang="en-GB" dirty="0" smtClean="0">
                          <a:solidFill>
                            <a:schemeClr val="tx1"/>
                          </a:solidFill>
                        </a:rPr>
                        <a:t>1989</a:t>
                      </a:r>
                      <a:endParaRPr lang="en-GB" dirty="0">
                        <a:solidFill>
                          <a:schemeClr val="tx1"/>
                        </a:solidFill>
                      </a:endParaRPr>
                    </a:p>
                  </a:txBody>
                  <a:tcPr/>
                </a:tc>
                <a:tc>
                  <a:txBody>
                    <a:bodyPr/>
                    <a:lstStyle/>
                    <a:p>
                      <a:r>
                        <a:rPr lang="en-GB" dirty="0" smtClean="0">
                          <a:solidFill>
                            <a:schemeClr val="tx1"/>
                          </a:solidFill>
                        </a:rPr>
                        <a:t>4, 128</a:t>
                      </a:r>
                      <a:endParaRPr lang="en-GB" dirty="0">
                        <a:solidFill>
                          <a:schemeClr val="tx1"/>
                        </a:solidFill>
                      </a:endParaRPr>
                    </a:p>
                  </a:txBody>
                  <a:tcPr/>
                </a:tc>
                <a:tc>
                  <a:txBody>
                    <a:bodyPr/>
                    <a:lstStyle/>
                    <a:p>
                      <a:r>
                        <a:rPr lang="en-GB" dirty="0" smtClean="0">
                          <a:solidFill>
                            <a:schemeClr val="tx1"/>
                          </a:solidFill>
                        </a:rPr>
                        <a:t>701</a:t>
                      </a:r>
                      <a:endParaRPr lang="en-GB" dirty="0">
                        <a:solidFill>
                          <a:schemeClr val="tx1"/>
                        </a:solidFill>
                      </a:endParaRPr>
                    </a:p>
                  </a:txBody>
                  <a:tcPr/>
                </a:tc>
                <a:tc>
                  <a:txBody>
                    <a:bodyPr/>
                    <a:lstStyle/>
                    <a:p>
                      <a:r>
                        <a:rPr lang="en-GB" dirty="0" smtClean="0">
                          <a:solidFill>
                            <a:schemeClr val="tx1"/>
                          </a:solidFill>
                        </a:rPr>
                        <a:t>727</a:t>
                      </a:r>
                      <a:endParaRPr lang="en-GB" dirty="0">
                        <a:solidFill>
                          <a:schemeClr val="tx1"/>
                        </a:solidFill>
                      </a:endParaRPr>
                    </a:p>
                  </a:txBody>
                  <a:tcPr/>
                </a:tc>
              </a:tr>
              <a:tr h="361427">
                <a:tc>
                  <a:txBody>
                    <a:bodyPr/>
                    <a:lstStyle/>
                    <a:p>
                      <a:r>
                        <a:rPr lang="en-GB" dirty="0" smtClean="0">
                          <a:solidFill>
                            <a:schemeClr val="tx1"/>
                          </a:solidFill>
                        </a:rPr>
                        <a:t>1984</a:t>
                      </a:r>
                      <a:endParaRPr lang="en-GB" dirty="0">
                        <a:solidFill>
                          <a:schemeClr val="tx1"/>
                        </a:solidFill>
                      </a:endParaRPr>
                    </a:p>
                  </a:txBody>
                  <a:tcPr/>
                </a:tc>
                <a:tc>
                  <a:txBody>
                    <a:bodyPr/>
                    <a:lstStyle/>
                    <a:p>
                      <a:r>
                        <a:rPr lang="en-GB" dirty="0" smtClean="0">
                          <a:solidFill>
                            <a:schemeClr val="tx1"/>
                          </a:solidFill>
                        </a:rPr>
                        <a:t>27, 135</a:t>
                      </a:r>
                      <a:endParaRPr lang="en-GB" dirty="0">
                        <a:solidFill>
                          <a:schemeClr val="tx1"/>
                        </a:solidFill>
                      </a:endParaRPr>
                    </a:p>
                  </a:txBody>
                  <a:tcPr/>
                </a:tc>
                <a:tc>
                  <a:txBody>
                    <a:bodyPr/>
                    <a:lstStyle/>
                    <a:p>
                      <a:r>
                        <a:rPr lang="en-GB" dirty="0" smtClean="0">
                          <a:solidFill>
                            <a:schemeClr val="tx1"/>
                          </a:solidFill>
                        </a:rPr>
                        <a:t>1, 221</a:t>
                      </a:r>
                      <a:endParaRPr lang="en-GB" dirty="0">
                        <a:solidFill>
                          <a:schemeClr val="tx1"/>
                        </a:solidFill>
                      </a:endParaRPr>
                    </a:p>
                  </a:txBody>
                  <a:tcPr/>
                </a:tc>
                <a:tc>
                  <a:txBody>
                    <a:bodyPr/>
                    <a:lstStyle/>
                    <a:p>
                      <a:r>
                        <a:rPr lang="en-GB" dirty="0" smtClean="0">
                          <a:solidFill>
                            <a:schemeClr val="tx1"/>
                          </a:solidFill>
                        </a:rPr>
                        <a:t>1, 464</a:t>
                      </a:r>
                      <a:endParaRPr lang="en-GB" dirty="0">
                        <a:solidFill>
                          <a:schemeClr val="tx1"/>
                        </a:solidFill>
                      </a:endParaRPr>
                    </a:p>
                  </a:txBody>
                  <a:tcPr/>
                </a:tc>
              </a:tr>
              <a:tr h="361427">
                <a:tc>
                  <a:txBody>
                    <a:bodyPr/>
                    <a:lstStyle/>
                    <a:p>
                      <a:r>
                        <a:rPr lang="en-GB" dirty="0" smtClean="0">
                          <a:solidFill>
                            <a:schemeClr val="tx1"/>
                          </a:solidFill>
                        </a:rPr>
                        <a:t>1982</a:t>
                      </a:r>
                      <a:endParaRPr lang="en-GB" dirty="0">
                        <a:solidFill>
                          <a:schemeClr val="tx1"/>
                        </a:solidFill>
                      </a:endParaRPr>
                    </a:p>
                  </a:txBody>
                  <a:tcPr/>
                </a:tc>
                <a:tc>
                  <a:txBody>
                    <a:bodyPr/>
                    <a:lstStyle/>
                    <a:p>
                      <a:r>
                        <a:rPr lang="en-GB" dirty="0" smtClean="0">
                          <a:solidFill>
                            <a:schemeClr val="tx1"/>
                          </a:solidFill>
                        </a:rPr>
                        <a:t>5, 313</a:t>
                      </a:r>
                      <a:endParaRPr lang="en-GB" dirty="0">
                        <a:solidFill>
                          <a:schemeClr val="tx1"/>
                        </a:solidFill>
                      </a:endParaRPr>
                    </a:p>
                  </a:txBody>
                  <a:tcPr/>
                </a:tc>
                <a:tc>
                  <a:txBody>
                    <a:bodyPr/>
                    <a:lstStyle/>
                    <a:p>
                      <a:r>
                        <a:rPr lang="en-GB" dirty="0" smtClean="0">
                          <a:solidFill>
                            <a:schemeClr val="tx1"/>
                          </a:solidFill>
                        </a:rPr>
                        <a:t>1, 538</a:t>
                      </a:r>
                      <a:endParaRPr lang="en-GB" dirty="0">
                        <a:solidFill>
                          <a:schemeClr val="tx1"/>
                        </a:solidFill>
                      </a:endParaRPr>
                    </a:p>
                  </a:txBody>
                  <a:tcPr/>
                </a:tc>
                <a:tc>
                  <a:txBody>
                    <a:bodyPr/>
                    <a:lstStyle/>
                    <a:p>
                      <a:r>
                        <a:rPr lang="en-GB" dirty="0" smtClean="0">
                          <a:solidFill>
                            <a:schemeClr val="tx1"/>
                          </a:solidFill>
                        </a:rPr>
                        <a:t>2, 103</a:t>
                      </a:r>
                      <a:endParaRPr lang="en-GB" dirty="0">
                        <a:solidFill>
                          <a:schemeClr val="tx1"/>
                        </a:solidFill>
                      </a:endParaRPr>
                    </a:p>
                  </a:txBody>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Wider responses and </a:t>
            </a:r>
            <a:br>
              <a:rPr lang="en-GB" sz="3200" b="1" dirty="0" smtClean="0"/>
            </a:br>
            <a:r>
              <a:rPr lang="en-GB" sz="3200" b="1" dirty="0" smtClean="0"/>
              <a:t>resistance</a:t>
            </a:r>
            <a:endParaRPr lang="en-GB" sz="3200" b="1" dirty="0"/>
          </a:p>
        </p:txBody>
      </p:sp>
      <p:sp>
        <p:nvSpPr>
          <p:cNvPr id="3" name="Content Placeholder 2"/>
          <p:cNvSpPr>
            <a:spLocks noGrp="1"/>
          </p:cNvSpPr>
          <p:nvPr>
            <p:ph idx="1"/>
          </p:nvPr>
        </p:nvSpPr>
        <p:spPr>
          <a:xfrm>
            <a:off x="251520" y="1988840"/>
            <a:ext cx="8229600" cy="4525963"/>
          </a:xfrm>
        </p:spPr>
        <p:txBody>
          <a:bodyPr/>
          <a:lstStyle/>
          <a:p>
            <a:r>
              <a:rPr lang="en-GB" sz="2400" dirty="0" smtClean="0"/>
              <a:t>Mobilisation (Kelly, 1998)</a:t>
            </a:r>
          </a:p>
          <a:p>
            <a:r>
              <a:rPr lang="en-GB" sz="2400" dirty="0" smtClean="0"/>
              <a:t>Counter movement</a:t>
            </a:r>
          </a:p>
          <a:p>
            <a:pPr lvl="1"/>
            <a:r>
              <a:rPr lang="en-GB" sz="2000" dirty="0" smtClean="0"/>
              <a:t>‘</a:t>
            </a:r>
            <a:r>
              <a:rPr lang="en-GB" sz="2000" i="1" dirty="0" smtClean="0"/>
              <a:t>For if market economy was a threat to the human and natural components of the social fabric, as we insisted, what else would one expect than an urge on the part of a great variety of people to press for some sort of protection</a:t>
            </a:r>
            <a:r>
              <a:rPr lang="en-GB" sz="2000" dirty="0" smtClean="0"/>
              <a:t>’ (Polanyi, 1944: 156)</a:t>
            </a:r>
          </a:p>
          <a:p>
            <a:r>
              <a:rPr lang="en-GB" sz="2400" dirty="0" smtClean="0"/>
              <a:t>Relief and the urban crisis </a:t>
            </a:r>
          </a:p>
          <a:p>
            <a:pPr lvl="1"/>
            <a:r>
              <a:rPr lang="en-GB" sz="2000" dirty="0" smtClean="0"/>
              <a:t>‘</a:t>
            </a:r>
            <a:r>
              <a:rPr lang="en-GB" sz="2000" i="1" dirty="0" smtClean="0"/>
              <a:t>A placid poor get nothing, but a turbulent poor sometimes get something</a:t>
            </a:r>
            <a:r>
              <a:rPr lang="en-GB" sz="2000" dirty="0" smtClean="0"/>
              <a:t>’  (Fox </a:t>
            </a:r>
            <a:r>
              <a:rPr lang="en-GB" sz="2000" dirty="0" err="1" smtClean="0"/>
              <a:t>Piven</a:t>
            </a:r>
            <a:r>
              <a:rPr lang="en-GB" sz="2000" dirty="0" smtClean="0"/>
              <a:t> and </a:t>
            </a:r>
            <a:r>
              <a:rPr lang="en-GB" sz="2000" dirty="0" err="1" smtClean="0"/>
              <a:t>Cloward</a:t>
            </a:r>
            <a:r>
              <a:rPr lang="en-GB" sz="2000" dirty="0" smtClean="0"/>
              <a:t>, 1971 :338</a:t>
            </a:r>
            <a:r>
              <a:rPr lang="en-GB" sz="2000" dirty="0" smtClean="0"/>
              <a:t>)</a:t>
            </a:r>
          </a:p>
          <a:p>
            <a:r>
              <a:rPr lang="en-GB" sz="2400" dirty="0" smtClean="0"/>
              <a:t>Wider resistance (Shareholder Spring), but likely impact?</a:t>
            </a:r>
            <a:endParaRPr lang="en-GB" sz="2400" dirty="0" smtClean="0"/>
          </a:p>
          <a:p>
            <a:endParaRPr lang="en-GB"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bwMode="auto">
          <a:xfrm>
            <a:off x="457200" y="476250"/>
            <a:ext cx="8229600" cy="941388"/>
          </a:xfrm>
          <a:noFill/>
          <a:ln>
            <a:miter lim="800000"/>
            <a:headEnd/>
            <a:tailEnd/>
          </a:ln>
        </p:spPr>
        <p:txBody>
          <a:bodyPr vert="horz" wrap="square" lIns="91440" tIns="45720" rIns="91440" bIns="45720" numCol="1" anchor="t" anchorCtr="0" compatLnSpc="1">
            <a:prstTxWarp prst="textNoShape">
              <a:avLst/>
            </a:prstTxWarp>
          </a:bodyPr>
          <a:lstStyle/>
          <a:p>
            <a:r>
              <a:rPr lang="en-GB" sz="2800" b="1" dirty="0" smtClean="0">
                <a:latin typeface="Calibri" pitchFamily="34" charset="0"/>
              </a:rPr>
              <a:t>New Labour: a reminder</a:t>
            </a:r>
            <a:endParaRPr lang="en-GB" sz="2800" b="1" dirty="0">
              <a:latin typeface="Calibri" pitchFamily="34" charset="0"/>
            </a:endParaRPr>
          </a:p>
        </p:txBody>
      </p:sp>
      <p:sp>
        <p:nvSpPr>
          <p:cNvPr id="33795" name="Rectangle 3"/>
          <p:cNvSpPr>
            <a:spLocks noGrp="1" noChangeArrowheads="1"/>
          </p:cNvSpPr>
          <p:nvPr>
            <p:ph type="body" idx="1"/>
          </p:nvPr>
        </p:nvSpPr>
        <p:spPr bwMode="auto">
          <a:xfrm>
            <a:off x="179512" y="1844674"/>
            <a:ext cx="8785101" cy="4248622"/>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GB" sz="2400" dirty="0" smtClean="0"/>
              <a:t>Fairness, skills and partnership central to modernisation of employment relations</a:t>
            </a:r>
          </a:p>
          <a:p>
            <a:pPr>
              <a:lnSpc>
                <a:spcPct val="80000"/>
              </a:lnSpc>
            </a:pPr>
            <a:r>
              <a:rPr lang="en-GB" sz="2400" dirty="0" smtClean="0"/>
              <a:t>Partnership Fund, ULF, UMF etc (</a:t>
            </a:r>
            <a:r>
              <a:rPr lang="en-GB" sz="2400" i="1" dirty="0" smtClean="0"/>
              <a:t>soft regulation</a:t>
            </a:r>
            <a:r>
              <a:rPr lang="en-GB" sz="2400" dirty="0" smtClean="0"/>
              <a:t>)</a:t>
            </a:r>
          </a:p>
          <a:p>
            <a:pPr>
              <a:lnSpc>
                <a:spcPct val="80000"/>
              </a:lnSpc>
            </a:pPr>
            <a:r>
              <a:rPr lang="en-GB" sz="2400" dirty="0" smtClean="0"/>
              <a:t>Emphasis on enhancement of individual employment rights, implementation of EU directives </a:t>
            </a:r>
          </a:p>
          <a:p>
            <a:pPr>
              <a:lnSpc>
                <a:spcPct val="80000"/>
              </a:lnSpc>
            </a:pPr>
            <a:r>
              <a:rPr lang="en-GB" sz="2400" dirty="0" smtClean="0"/>
              <a:t>Statutory recognition procedure and NMW</a:t>
            </a:r>
          </a:p>
          <a:p>
            <a:pPr>
              <a:lnSpc>
                <a:spcPct val="80000"/>
              </a:lnSpc>
            </a:pPr>
            <a:r>
              <a:rPr lang="en-GB" sz="2400" dirty="0" smtClean="0"/>
              <a:t>‘Benign context’, but no reversal of trade union legislation</a:t>
            </a:r>
          </a:p>
          <a:p>
            <a:pPr>
              <a:lnSpc>
                <a:spcPct val="80000"/>
              </a:lnSpc>
            </a:pPr>
            <a:r>
              <a:rPr lang="en-GB" sz="2400" dirty="0" smtClean="0"/>
              <a:t>Public sector employment growth</a:t>
            </a:r>
          </a:p>
          <a:p>
            <a:pPr>
              <a:lnSpc>
                <a:spcPct val="80000"/>
              </a:lnSpc>
            </a:pPr>
            <a:r>
              <a:rPr lang="en-GB" sz="2400" dirty="0" smtClean="0"/>
              <a:t>Boasted of having (one of) the least regulated labour market</a:t>
            </a:r>
          </a:p>
          <a:p>
            <a:pPr>
              <a:lnSpc>
                <a:spcPct val="80000"/>
              </a:lnSpc>
            </a:pPr>
            <a:r>
              <a:rPr lang="en-GB" sz="2400" dirty="0" smtClean="0"/>
              <a:t>Neo-liberal approach, </a:t>
            </a:r>
            <a:r>
              <a:rPr lang="en-GB" sz="2400" dirty="0" err="1" smtClean="0"/>
              <a:t>marketisation</a:t>
            </a:r>
            <a:r>
              <a:rPr lang="en-GB" sz="2400" dirty="0" smtClean="0"/>
              <a:t>, flexible labour markets, workfare etc</a:t>
            </a:r>
          </a:p>
          <a:p>
            <a:pPr>
              <a:lnSpc>
                <a:spcPct val="80000"/>
              </a:lnSpc>
            </a:pPr>
            <a:endParaRPr lang="en-GB" sz="2400" dirty="0" smtClean="0"/>
          </a:p>
          <a:p>
            <a:pPr>
              <a:lnSpc>
                <a:spcPct val="80000"/>
              </a:lnSpc>
            </a:pPr>
            <a:endParaRPr lang="en-GB" sz="2400" i="1" dirty="0" smtClean="0"/>
          </a:p>
          <a:p>
            <a:pPr>
              <a:lnSpc>
                <a:spcPct val="80000"/>
              </a:lnSpc>
            </a:pPr>
            <a:endParaRPr lang="en-GB"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bwMode="auto">
          <a:xfrm>
            <a:off x="457200" y="765175"/>
            <a:ext cx="8229600" cy="652463"/>
          </a:xfrm>
          <a:noFill/>
          <a:ln>
            <a:miter lim="800000"/>
            <a:headEnd/>
            <a:tailEnd/>
          </a:ln>
        </p:spPr>
        <p:txBody>
          <a:bodyPr vert="horz" wrap="square" lIns="91440" tIns="45720" rIns="91440" bIns="45720" numCol="1" anchor="t" anchorCtr="0" compatLnSpc="1">
            <a:prstTxWarp prst="textNoShape">
              <a:avLst/>
            </a:prstTxWarp>
          </a:bodyPr>
          <a:lstStyle/>
          <a:p>
            <a:r>
              <a:rPr lang="en-GB" sz="2800" b="1" dirty="0" smtClean="0"/>
              <a:t>Conclusions</a:t>
            </a:r>
            <a:endParaRPr lang="en-GB" sz="2800" b="1" dirty="0"/>
          </a:p>
        </p:txBody>
      </p:sp>
      <p:sp>
        <p:nvSpPr>
          <p:cNvPr id="39939" name="Rectangle 3"/>
          <p:cNvSpPr>
            <a:spLocks noGrp="1" noChangeArrowheads="1"/>
          </p:cNvSpPr>
          <p:nvPr>
            <p:ph type="body" idx="1"/>
          </p:nvPr>
        </p:nvSpPr>
        <p:spPr bwMode="auto">
          <a:xfrm>
            <a:off x="0" y="1700808"/>
            <a:ext cx="8964613" cy="4425355"/>
          </a:xfrm>
          <a:noFill/>
          <a:ln>
            <a:miter lim="800000"/>
            <a:headEnd/>
            <a:tailEnd/>
          </a:ln>
        </p:spPr>
        <p:txBody>
          <a:bodyPr vert="horz" wrap="square" lIns="91440" tIns="45720" rIns="91440" bIns="45720" numCol="1" anchor="t" anchorCtr="0" compatLnSpc="1">
            <a:prstTxWarp prst="textNoShape">
              <a:avLst/>
            </a:prstTxWarp>
          </a:bodyPr>
          <a:lstStyle/>
          <a:p>
            <a:r>
              <a:rPr lang="en-GB" sz="2400" dirty="0" smtClean="0"/>
              <a:t>Coalition’s liberal-market approach represents continuity with New Labour – delivered with </a:t>
            </a:r>
            <a:r>
              <a:rPr lang="en-GB" sz="2400" dirty="0" err="1" smtClean="0"/>
              <a:t>Panglossian</a:t>
            </a:r>
            <a:r>
              <a:rPr lang="en-GB" sz="2400" smtClean="0"/>
              <a:t> optimism!</a:t>
            </a:r>
            <a:endParaRPr lang="en-GB" sz="2400" dirty="0" smtClean="0"/>
          </a:p>
          <a:p>
            <a:r>
              <a:rPr lang="en-GB" sz="2400" dirty="0" smtClean="0"/>
              <a:t>But are cutting back heavily on welfare supports, minimum standards and looking to deregulate employment further</a:t>
            </a:r>
          </a:p>
          <a:p>
            <a:pPr lvl="1"/>
            <a:r>
              <a:rPr lang="en-GB" sz="1600" dirty="0" smtClean="0"/>
              <a:t>‘coalition </a:t>
            </a:r>
            <a:r>
              <a:rPr lang="en-GB" sz="1600" dirty="0" smtClean="0"/>
              <a:t>is taking the flexible labour market to another level. It is not only watering down minimum standards but also setting these low-quality jobs as the standard against which other jobs should be judged, leading to a downgrading of employment conditions to that found at the bottom of the flexible labour market. </a:t>
            </a:r>
            <a:r>
              <a:rPr lang="en-GB" sz="1600" dirty="0" smtClean="0"/>
              <a:t>(</a:t>
            </a:r>
            <a:r>
              <a:rPr lang="en-GB" sz="1600" dirty="0" err="1" smtClean="0"/>
              <a:t>Grimshaw</a:t>
            </a:r>
            <a:r>
              <a:rPr lang="en-GB" sz="1600" dirty="0" smtClean="0"/>
              <a:t> and </a:t>
            </a:r>
            <a:r>
              <a:rPr lang="en-GB" sz="1600" dirty="0" err="1" smtClean="0"/>
              <a:t>Rubery</a:t>
            </a:r>
            <a:r>
              <a:rPr lang="en-GB" sz="1600" dirty="0" smtClean="0"/>
              <a:t>, 2012: 122)</a:t>
            </a:r>
          </a:p>
          <a:p>
            <a:r>
              <a:rPr lang="en-GB" sz="2400" dirty="0" smtClean="0"/>
              <a:t>Targets public sector, (cynically) hits already geographically deprived areas, non-Tory heartlands, and women</a:t>
            </a:r>
          </a:p>
          <a:p>
            <a:r>
              <a:rPr lang="en-GB" sz="2400" dirty="0" smtClean="0"/>
              <a:t>Resistance increasing, reversals may happen, depending on growth, but prospects for employment relations look bleak</a:t>
            </a:r>
          </a:p>
          <a:p>
            <a:pPr>
              <a:buNone/>
            </a:pPr>
            <a:endParaRPr lang="en-GB" sz="1400" dirty="0" smtClean="0"/>
          </a:p>
          <a:p>
            <a:pPr>
              <a:buNone/>
            </a:pPr>
            <a:r>
              <a:rPr lang="en-GB" sz="1400" dirty="0" smtClean="0"/>
              <a:t>	</a:t>
            </a:r>
            <a:endParaRPr lang="en-GB"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323528" y="1988840"/>
            <a:ext cx="8363272" cy="4137323"/>
          </a:xfrm>
        </p:spPr>
        <p:txBody>
          <a:bodyPr/>
          <a:lstStyle/>
          <a:p>
            <a:pPr>
              <a:buNone/>
            </a:pPr>
            <a:r>
              <a:rPr lang="en-GB" dirty="0" smtClean="0"/>
              <a:t>	</a:t>
            </a:r>
            <a:r>
              <a:rPr lang="en-GB" i="1" dirty="0" smtClean="0"/>
              <a:t>‘Whatever the failings of the New labour agenda, there is nevertheless evidence of consistent and repeated attempts to square the circle of neo-liberalism with a human face’. </a:t>
            </a:r>
          </a:p>
          <a:p>
            <a:pPr>
              <a:buNone/>
            </a:pPr>
            <a:r>
              <a:rPr lang="en-GB" i="1" dirty="0" smtClean="0"/>
              <a:t>	(</a:t>
            </a:r>
            <a:r>
              <a:rPr lang="en-GB" i="1" dirty="0" err="1" smtClean="0"/>
              <a:t>Grimshaw</a:t>
            </a:r>
            <a:r>
              <a:rPr lang="en-GB" i="1" dirty="0" smtClean="0"/>
              <a:t> and </a:t>
            </a:r>
            <a:r>
              <a:rPr lang="en-GB" i="1" dirty="0" err="1" smtClean="0"/>
              <a:t>Rubery</a:t>
            </a:r>
            <a:r>
              <a:rPr lang="en-GB" i="1" dirty="0" smtClean="0"/>
              <a:t>, 2012)</a:t>
            </a:r>
            <a:endParaRPr lang="en-GB" i="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bwMode="auto">
          <a:xfrm>
            <a:off x="457200" y="476250"/>
            <a:ext cx="8229600" cy="941388"/>
          </a:xfrm>
          <a:noFill/>
          <a:ln>
            <a:miter lim="800000"/>
            <a:headEnd/>
            <a:tailEnd/>
          </a:ln>
        </p:spPr>
        <p:txBody>
          <a:bodyPr vert="horz" wrap="square" lIns="91440" tIns="45720" rIns="91440" bIns="45720" numCol="1" anchor="t" anchorCtr="0" compatLnSpc="1">
            <a:prstTxWarp prst="textNoShape">
              <a:avLst/>
            </a:prstTxWarp>
          </a:bodyPr>
          <a:lstStyle/>
          <a:p>
            <a:r>
              <a:rPr lang="en-GB" sz="2800" b="1" dirty="0" smtClean="0">
                <a:latin typeface="Calibri" pitchFamily="34" charset="0"/>
              </a:rPr>
              <a:t>Headline approach of Coalition</a:t>
            </a:r>
            <a:endParaRPr lang="en-GB" sz="2800" b="1" dirty="0">
              <a:latin typeface="Calibri" pitchFamily="34" charset="0"/>
            </a:endParaRPr>
          </a:p>
        </p:txBody>
      </p:sp>
      <p:sp>
        <p:nvSpPr>
          <p:cNvPr id="33795" name="Rectangle 3"/>
          <p:cNvSpPr>
            <a:spLocks noGrp="1" noChangeArrowheads="1"/>
          </p:cNvSpPr>
          <p:nvPr>
            <p:ph type="body" idx="1"/>
          </p:nvPr>
        </p:nvSpPr>
        <p:spPr bwMode="auto">
          <a:xfrm>
            <a:off x="179388" y="1844675"/>
            <a:ext cx="8785225" cy="3816350"/>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GB" sz="2400" dirty="0" smtClean="0"/>
              <a:t>Guiding narrative of deficit </a:t>
            </a:r>
            <a:r>
              <a:rPr lang="en-GB" sz="2400" dirty="0" smtClean="0"/>
              <a:t>reduction, austerity and cuts</a:t>
            </a:r>
            <a:endParaRPr lang="en-GB" sz="2400" dirty="0" smtClean="0"/>
          </a:p>
          <a:p>
            <a:pPr>
              <a:lnSpc>
                <a:spcPct val="80000"/>
              </a:lnSpc>
            </a:pPr>
            <a:r>
              <a:rPr lang="en-GB" sz="2400" dirty="0" smtClean="0"/>
              <a:t>Emphasis on private sector and employer interests (against public sector) – </a:t>
            </a:r>
            <a:r>
              <a:rPr lang="en-GB" sz="2400" i="1" dirty="0" err="1" smtClean="0"/>
              <a:t>marketisation</a:t>
            </a:r>
            <a:r>
              <a:rPr lang="en-GB" sz="2400" i="1" dirty="0" smtClean="0"/>
              <a:t>, deregulation </a:t>
            </a:r>
          </a:p>
          <a:p>
            <a:pPr>
              <a:lnSpc>
                <a:spcPct val="80000"/>
              </a:lnSpc>
            </a:pPr>
            <a:r>
              <a:rPr lang="en-GB" sz="2400" dirty="0" smtClean="0"/>
              <a:t>Regulation restricts business interests – ‘one regulation in, one regulation out’; ‘Red Tape Challenge’ – </a:t>
            </a:r>
            <a:r>
              <a:rPr lang="en-GB" sz="2400" i="1" dirty="0" smtClean="0"/>
              <a:t>but for employment, all regulation is up for grabs</a:t>
            </a:r>
            <a:r>
              <a:rPr lang="en-GB" sz="2400" dirty="0" smtClean="0"/>
              <a:t>.</a:t>
            </a:r>
          </a:p>
          <a:p>
            <a:pPr>
              <a:lnSpc>
                <a:spcPct val="80000"/>
              </a:lnSpc>
            </a:pPr>
            <a:r>
              <a:rPr lang="en-GB" sz="2400" dirty="0" smtClean="0"/>
              <a:t>Rebalancing of economy (public sector seen parasitic)</a:t>
            </a:r>
          </a:p>
          <a:p>
            <a:pPr>
              <a:lnSpc>
                <a:spcPct val="80000"/>
              </a:lnSpc>
            </a:pPr>
            <a:r>
              <a:rPr lang="en-GB" sz="2400" dirty="0" smtClean="0"/>
              <a:t>Little interest in collective employment relations – no change to union legislation (so far), kept NMW, Recognition, ULF</a:t>
            </a:r>
          </a:p>
          <a:p>
            <a:pPr>
              <a:lnSpc>
                <a:spcPct val="80000"/>
              </a:lnSpc>
            </a:pPr>
            <a:r>
              <a:rPr lang="en-GB" sz="2400" dirty="0" smtClean="0"/>
              <a:t>No economic growth, back in recession, welfare reforms to stimulate jobs amid increasing </a:t>
            </a:r>
            <a:r>
              <a:rPr lang="en-GB" sz="2400" dirty="0" err="1" smtClean="0"/>
              <a:t>worklessness</a:t>
            </a:r>
            <a:r>
              <a:rPr lang="en-GB" sz="2400" dirty="0" smtClean="0"/>
              <a:t> and inequality</a:t>
            </a:r>
          </a:p>
          <a:p>
            <a:pPr>
              <a:lnSpc>
                <a:spcPct val="80000"/>
              </a:lnSpc>
            </a:pPr>
            <a:endParaRPr lang="en-GB" sz="2000" dirty="0" smtClean="0"/>
          </a:p>
          <a:p>
            <a:pPr lvl="1">
              <a:lnSpc>
                <a:spcPct val="80000"/>
              </a:lnSpc>
            </a:pPr>
            <a:endParaRPr lang="en-GB" sz="2000" dirty="0"/>
          </a:p>
          <a:p>
            <a:pPr>
              <a:lnSpc>
                <a:spcPct val="80000"/>
              </a:lnSpc>
            </a:pPr>
            <a:endParaRPr lang="en-GB" sz="2400" i="1" dirty="0"/>
          </a:p>
          <a:p>
            <a:pPr>
              <a:lnSpc>
                <a:spcPct val="80000"/>
              </a:lnSpc>
            </a:pPr>
            <a:endParaRPr lang="en-GB"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476250"/>
            <a:ext cx="8229600" cy="941388"/>
          </a:xfrm>
          <a:noFill/>
          <a:ln>
            <a:miter lim="800000"/>
            <a:headEnd/>
            <a:tailEnd/>
          </a:ln>
        </p:spPr>
        <p:txBody>
          <a:bodyPr vert="horz" wrap="square" lIns="91440" tIns="45720" rIns="91440" bIns="45720" numCol="1" anchor="t" anchorCtr="0" compatLnSpc="1">
            <a:prstTxWarp prst="textNoShape">
              <a:avLst/>
            </a:prstTxWarp>
          </a:bodyPr>
          <a:lstStyle/>
          <a:p>
            <a:r>
              <a:rPr lang="en-GB" sz="2800" b="1" dirty="0" smtClean="0"/>
              <a:t>Total private and public </a:t>
            </a:r>
            <a:br>
              <a:rPr lang="en-GB" sz="2800" b="1" dirty="0" smtClean="0"/>
            </a:br>
            <a:r>
              <a:rPr lang="en-GB" sz="2800" b="1" dirty="0" smtClean="0"/>
              <a:t>sector employment </a:t>
            </a:r>
            <a:r>
              <a:rPr lang="en-GB" sz="2400" b="1" dirty="0" smtClean="0"/>
              <a:t>(LFS, ONS)</a:t>
            </a:r>
            <a:endParaRPr lang="en-GB" sz="2400" b="1" dirty="0"/>
          </a:p>
        </p:txBody>
      </p:sp>
      <p:sp>
        <p:nvSpPr>
          <p:cNvPr id="34819" name="Rectangle 3"/>
          <p:cNvSpPr>
            <a:spLocks noGrp="1" noChangeArrowheads="1"/>
          </p:cNvSpPr>
          <p:nvPr>
            <p:ph type="body" idx="1"/>
          </p:nvPr>
        </p:nvSpPr>
        <p:spPr bwMode="auto">
          <a:xfrm>
            <a:off x="107504" y="1916832"/>
            <a:ext cx="8785671" cy="4669706"/>
          </a:xfrm>
          <a:noFill/>
          <a:ln>
            <a:miter lim="800000"/>
            <a:headEnd/>
            <a:tailEnd/>
          </a:ln>
        </p:spPr>
        <p:txBody>
          <a:bodyPr vert="horz" wrap="square" lIns="91440" tIns="45720" rIns="91440" bIns="45720" numCol="1" anchor="t" anchorCtr="0" compatLnSpc="1">
            <a:prstTxWarp prst="textNoShape">
              <a:avLst/>
            </a:prstTxWarp>
          </a:bodyPr>
          <a:lstStyle/>
          <a:p>
            <a:pPr>
              <a:buNone/>
            </a:pPr>
            <a:endParaRPr lang="en-GB" sz="2000" dirty="0" smtClean="0"/>
          </a:p>
          <a:p>
            <a:endParaRPr lang="en-GB" sz="2000" dirty="0" smtClean="0"/>
          </a:p>
          <a:p>
            <a:endParaRPr lang="en-GB" sz="2400" i="1" dirty="0"/>
          </a:p>
          <a:p>
            <a:pPr>
              <a:buFontTx/>
              <a:buNone/>
            </a:pPr>
            <a:endParaRPr lang="en-GB" sz="2400" i="1" dirty="0"/>
          </a:p>
          <a:p>
            <a:pPr>
              <a:buFontTx/>
              <a:buNone/>
            </a:pPr>
            <a:endParaRPr lang="en-GB" sz="3600" i="1" dirty="0"/>
          </a:p>
        </p:txBody>
      </p:sp>
      <p:graphicFrame>
        <p:nvGraphicFramePr>
          <p:cNvPr id="4" name="Table 3"/>
          <p:cNvGraphicFramePr>
            <a:graphicFrameLocks noGrp="1"/>
          </p:cNvGraphicFramePr>
          <p:nvPr/>
        </p:nvGraphicFramePr>
        <p:xfrm>
          <a:off x="179512" y="1844824"/>
          <a:ext cx="8568952" cy="3600400"/>
        </p:xfrm>
        <a:graphic>
          <a:graphicData uri="http://schemas.openxmlformats.org/drawingml/2006/table">
            <a:tbl>
              <a:tblPr firstRow="1" bandRow="1">
                <a:tableStyleId>{5C22544A-7EE6-4342-B048-85BDC9FD1C3A}</a:tableStyleId>
              </a:tblPr>
              <a:tblGrid>
                <a:gridCol w="2142238"/>
                <a:gridCol w="2142238"/>
                <a:gridCol w="2142238"/>
                <a:gridCol w="2142238"/>
              </a:tblGrid>
              <a:tr h="902922">
                <a:tc>
                  <a:txBody>
                    <a:bodyPr/>
                    <a:lstStyle/>
                    <a:p>
                      <a:r>
                        <a:rPr lang="en-GB" dirty="0" smtClean="0">
                          <a:solidFill>
                            <a:schemeClr val="tx1"/>
                          </a:solidFill>
                        </a:rPr>
                        <a:t>Year</a:t>
                      </a:r>
                      <a:endParaRPr lang="en-GB" dirty="0">
                        <a:solidFill>
                          <a:schemeClr val="tx1"/>
                        </a:solidFill>
                      </a:endParaRPr>
                    </a:p>
                  </a:txBody>
                  <a:tcPr/>
                </a:tc>
                <a:tc>
                  <a:txBody>
                    <a:bodyPr/>
                    <a:lstStyle/>
                    <a:p>
                      <a:r>
                        <a:rPr lang="en-GB" dirty="0" smtClean="0">
                          <a:solidFill>
                            <a:schemeClr val="tx1"/>
                          </a:solidFill>
                        </a:rPr>
                        <a:t>Total (000)</a:t>
                      </a:r>
                      <a:endParaRPr lang="en-GB" dirty="0">
                        <a:solidFill>
                          <a:schemeClr val="tx1"/>
                        </a:solidFill>
                      </a:endParaRPr>
                    </a:p>
                  </a:txBody>
                  <a:tcPr/>
                </a:tc>
                <a:tc>
                  <a:txBody>
                    <a:bodyPr/>
                    <a:lstStyle/>
                    <a:p>
                      <a:r>
                        <a:rPr lang="en-GB" dirty="0" smtClean="0">
                          <a:solidFill>
                            <a:schemeClr val="tx1"/>
                          </a:solidFill>
                        </a:rPr>
                        <a:t>Private (000)</a:t>
                      </a:r>
                      <a:endParaRPr lang="en-GB" dirty="0">
                        <a:solidFill>
                          <a:schemeClr val="tx1"/>
                        </a:solidFill>
                      </a:endParaRPr>
                    </a:p>
                  </a:txBody>
                  <a:tcPr/>
                </a:tc>
                <a:tc>
                  <a:txBody>
                    <a:bodyPr/>
                    <a:lstStyle/>
                    <a:p>
                      <a:r>
                        <a:rPr lang="en-GB" dirty="0" smtClean="0">
                          <a:solidFill>
                            <a:schemeClr val="tx1"/>
                          </a:solidFill>
                        </a:rPr>
                        <a:t>Public (000)</a:t>
                      </a:r>
                      <a:endParaRPr lang="en-GB" dirty="0">
                        <a:solidFill>
                          <a:schemeClr val="tx1"/>
                        </a:solidFill>
                      </a:endParaRPr>
                    </a:p>
                  </a:txBody>
                  <a:tcPr/>
                </a:tc>
              </a:tr>
              <a:tr h="589651">
                <a:tc>
                  <a:txBody>
                    <a:bodyPr/>
                    <a:lstStyle/>
                    <a:p>
                      <a:r>
                        <a:rPr lang="en-GB" dirty="0" smtClean="0">
                          <a:solidFill>
                            <a:schemeClr val="tx1"/>
                          </a:solidFill>
                        </a:rPr>
                        <a:t>Dec 2007</a:t>
                      </a:r>
                      <a:endParaRPr lang="en-GB" dirty="0">
                        <a:solidFill>
                          <a:schemeClr val="tx1"/>
                        </a:solidFill>
                      </a:endParaRPr>
                    </a:p>
                  </a:txBody>
                  <a:tcPr/>
                </a:tc>
                <a:tc>
                  <a:txBody>
                    <a:bodyPr/>
                    <a:lstStyle/>
                    <a:p>
                      <a:r>
                        <a:rPr lang="en-GB" dirty="0" smtClean="0">
                          <a:solidFill>
                            <a:schemeClr val="tx1"/>
                          </a:solidFill>
                        </a:rPr>
                        <a:t>29, 432</a:t>
                      </a:r>
                      <a:endParaRPr lang="en-GB" dirty="0">
                        <a:solidFill>
                          <a:schemeClr val="tx1"/>
                        </a:solidFill>
                      </a:endParaRPr>
                    </a:p>
                  </a:txBody>
                  <a:tcPr/>
                </a:tc>
                <a:tc>
                  <a:txBody>
                    <a:bodyPr/>
                    <a:lstStyle/>
                    <a:p>
                      <a:r>
                        <a:rPr lang="en-GB" dirty="0" smtClean="0">
                          <a:solidFill>
                            <a:schemeClr val="tx1"/>
                          </a:solidFill>
                        </a:rPr>
                        <a:t>23, 647</a:t>
                      </a:r>
                      <a:endParaRPr lang="en-GB" dirty="0">
                        <a:solidFill>
                          <a:schemeClr val="tx1"/>
                        </a:solidFill>
                      </a:endParaRPr>
                    </a:p>
                  </a:txBody>
                  <a:tcPr/>
                </a:tc>
                <a:tc>
                  <a:txBody>
                    <a:bodyPr/>
                    <a:lstStyle/>
                    <a:p>
                      <a:r>
                        <a:rPr lang="en-GB" dirty="0" smtClean="0">
                          <a:solidFill>
                            <a:schemeClr val="tx1"/>
                          </a:solidFill>
                        </a:rPr>
                        <a:t>5, 785</a:t>
                      </a:r>
                      <a:endParaRPr lang="en-GB" dirty="0">
                        <a:solidFill>
                          <a:schemeClr val="tx1"/>
                        </a:solidFill>
                      </a:endParaRPr>
                    </a:p>
                  </a:txBody>
                  <a:tcPr/>
                </a:tc>
              </a:tr>
              <a:tr h="541404">
                <a:tc>
                  <a:txBody>
                    <a:bodyPr/>
                    <a:lstStyle/>
                    <a:p>
                      <a:r>
                        <a:rPr lang="en-GB" dirty="0" smtClean="0">
                          <a:solidFill>
                            <a:schemeClr val="tx1"/>
                          </a:solidFill>
                        </a:rPr>
                        <a:t>Dec 2008</a:t>
                      </a:r>
                      <a:endParaRPr lang="en-GB" dirty="0">
                        <a:solidFill>
                          <a:schemeClr val="tx1"/>
                        </a:solidFill>
                      </a:endParaRPr>
                    </a:p>
                  </a:txBody>
                  <a:tcPr/>
                </a:tc>
                <a:tc>
                  <a:txBody>
                    <a:bodyPr/>
                    <a:lstStyle/>
                    <a:p>
                      <a:r>
                        <a:rPr lang="en-GB" dirty="0" smtClean="0">
                          <a:solidFill>
                            <a:schemeClr val="tx1"/>
                          </a:solidFill>
                        </a:rPr>
                        <a:t>29, 349</a:t>
                      </a:r>
                      <a:endParaRPr lang="en-GB" dirty="0">
                        <a:solidFill>
                          <a:schemeClr val="tx1"/>
                        </a:solidFill>
                      </a:endParaRPr>
                    </a:p>
                  </a:txBody>
                  <a:tcPr/>
                </a:tc>
                <a:tc>
                  <a:txBody>
                    <a:bodyPr/>
                    <a:lstStyle/>
                    <a:p>
                      <a:r>
                        <a:rPr lang="en-GB" dirty="0" smtClean="0">
                          <a:solidFill>
                            <a:schemeClr val="tx1"/>
                          </a:solidFill>
                        </a:rPr>
                        <a:t>23, 064</a:t>
                      </a:r>
                      <a:endParaRPr lang="en-GB" dirty="0">
                        <a:solidFill>
                          <a:schemeClr val="tx1"/>
                        </a:solidFill>
                      </a:endParaRPr>
                    </a:p>
                  </a:txBody>
                  <a:tcPr/>
                </a:tc>
                <a:tc>
                  <a:txBody>
                    <a:bodyPr/>
                    <a:lstStyle/>
                    <a:p>
                      <a:r>
                        <a:rPr lang="en-GB" dirty="0" smtClean="0">
                          <a:solidFill>
                            <a:schemeClr val="tx1"/>
                          </a:solidFill>
                        </a:rPr>
                        <a:t>6, 285</a:t>
                      </a:r>
                      <a:endParaRPr lang="en-GB" dirty="0">
                        <a:solidFill>
                          <a:schemeClr val="tx1"/>
                        </a:solidFill>
                      </a:endParaRPr>
                    </a:p>
                  </a:txBody>
                  <a:tcPr/>
                </a:tc>
              </a:tr>
              <a:tr h="522141">
                <a:tc>
                  <a:txBody>
                    <a:bodyPr/>
                    <a:lstStyle/>
                    <a:p>
                      <a:r>
                        <a:rPr lang="en-GB" dirty="0" smtClean="0">
                          <a:solidFill>
                            <a:schemeClr val="tx1"/>
                          </a:solidFill>
                        </a:rPr>
                        <a:t>Dec 2009</a:t>
                      </a:r>
                      <a:endParaRPr lang="en-GB" dirty="0">
                        <a:solidFill>
                          <a:schemeClr val="tx1"/>
                        </a:solidFill>
                      </a:endParaRPr>
                    </a:p>
                  </a:txBody>
                  <a:tcPr/>
                </a:tc>
                <a:tc>
                  <a:txBody>
                    <a:bodyPr/>
                    <a:lstStyle/>
                    <a:p>
                      <a:r>
                        <a:rPr lang="en-GB" dirty="0" smtClean="0">
                          <a:solidFill>
                            <a:schemeClr val="tx1"/>
                          </a:solidFill>
                        </a:rPr>
                        <a:t>28, 842</a:t>
                      </a:r>
                      <a:endParaRPr lang="en-GB" dirty="0">
                        <a:solidFill>
                          <a:schemeClr val="tx1"/>
                        </a:solidFill>
                      </a:endParaRPr>
                    </a:p>
                  </a:txBody>
                  <a:tcPr/>
                </a:tc>
                <a:tc>
                  <a:txBody>
                    <a:bodyPr/>
                    <a:lstStyle/>
                    <a:p>
                      <a:r>
                        <a:rPr lang="en-GB" dirty="0" smtClean="0">
                          <a:solidFill>
                            <a:schemeClr val="tx1"/>
                          </a:solidFill>
                        </a:rPr>
                        <a:t>22, 490</a:t>
                      </a:r>
                      <a:endParaRPr lang="en-GB" dirty="0">
                        <a:solidFill>
                          <a:schemeClr val="tx1"/>
                        </a:solidFill>
                      </a:endParaRPr>
                    </a:p>
                  </a:txBody>
                  <a:tcPr/>
                </a:tc>
                <a:tc>
                  <a:txBody>
                    <a:bodyPr/>
                    <a:lstStyle/>
                    <a:p>
                      <a:r>
                        <a:rPr lang="en-GB" dirty="0" smtClean="0">
                          <a:solidFill>
                            <a:schemeClr val="tx1"/>
                          </a:solidFill>
                        </a:rPr>
                        <a:t>6, 352</a:t>
                      </a:r>
                      <a:endParaRPr lang="en-GB" dirty="0">
                        <a:solidFill>
                          <a:schemeClr val="tx1"/>
                        </a:solidFill>
                      </a:endParaRPr>
                    </a:p>
                  </a:txBody>
                  <a:tcPr/>
                </a:tc>
              </a:tr>
              <a:tr h="522141">
                <a:tc>
                  <a:txBody>
                    <a:bodyPr/>
                    <a:lstStyle/>
                    <a:p>
                      <a:r>
                        <a:rPr lang="en-GB" dirty="0" smtClean="0">
                          <a:solidFill>
                            <a:schemeClr val="tx1"/>
                          </a:solidFill>
                        </a:rPr>
                        <a:t>Dec 2010</a:t>
                      </a:r>
                      <a:endParaRPr lang="en-GB" dirty="0">
                        <a:solidFill>
                          <a:schemeClr val="tx1"/>
                        </a:solidFill>
                      </a:endParaRPr>
                    </a:p>
                  </a:txBody>
                  <a:tcPr/>
                </a:tc>
                <a:tc>
                  <a:txBody>
                    <a:bodyPr/>
                    <a:lstStyle/>
                    <a:p>
                      <a:r>
                        <a:rPr lang="en-GB" dirty="0" smtClean="0">
                          <a:solidFill>
                            <a:schemeClr val="tx1"/>
                          </a:solidFill>
                        </a:rPr>
                        <a:t>29, 159</a:t>
                      </a:r>
                      <a:endParaRPr lang="en-GB" dirty="0">
                        <a:solidFill>
                          <a:schemeClr val="tx1"/>
                        </a:solidFill>
                      </a:endParaRPr>
                    </a:p>
                  </a:txBody>
                  <a:tcPr/>
                </a:tc>
                <a:tc>
                  <a:txBody>
                    <a:bodyPr/>
                    <a:lstStyle/>
                    <a:p>
                      <a:r>
                        <a:rPr lang="en-GB" dirty="0" smtClean="0">
                          <a:solidFill>
                            <a:schemeClr val="tx1"/>
                          </a:solidFill>
                        </a:rPr>
                        <a:t>22, 947</a:t>
                      </a:r>
                      <a:endParaRPr lang="en-GB" dirty="0">
                        <a:solidFill>
                          <a:schemeClr val="tx1"/>
                        </a:solidFill>
                      </a:endParaRPr>
                    </a:p>
                  </a:txBody>
                  <a:tcPr/>
                </a:tc>
                <a:tc>
                  <a:txBody>
                    <a:bodyPr/>
                    <a:lstStyle/>
                    <a:p>
                      <a:r>
                        <a:rPr lang="en-GB" dirty="0" smtClean="0">
                          <a:solidFill>
                            <a:schemeClr val="tx1"/>
                          </a:solidFill>
                        </a:rPr>
                        <a:t>6, 212</a:t>
                      </a:r>
                      <a:endParaRPr lang="en-GB" dirty="0">
                        <a:solidFill>
                          <a:schemeClr val="tx1"/>
                        </a:solidFill>
                      </a:endParaRPr>
                    </a:p>
                  </a:txBody>
                  <a:tcPr/>
                </a:tc>
              </a:tr>
              <a:tr h="522141">
                <a:tc>
                  <a:txBody>
                    <a:bodyPr/>
                    <a:lstStyle/>
                    <a:p>
                      <a:r>
                        <a:rPr lang="en-GB" dirty="0" smtClean="0">
                          <a:solidFill>
                            <a:schemeClr val="tx1"/>
                          </a:solidFill>
                        </a:rPr>
                        <a:t>Dec 2011</a:t>
                      </a:r>
                      <a:endParaRPr lang="en-GB" dirty="0">
                        <a:solidFill>
                          <a:schemeClr val="tx1"/>
                        </a:solidFill>
                      </a:endParaRPr>
                    </a:p>
                  </a:txBody>
                  <a:tcPr/>
                </a:tc>
                <a:tc>
                  <a:txBody>
                    <a:bodyPr/>
                    <a:lstStyle/>
                    <a:p>
                      <a:r>
                        <a:rPr lang="en-GB" dirty="0" smtClean="0">
                          <a:solidFill>
                            <a:schemeClr val="tx1"/>
                          </a:solidFill>
                        </a:rPr>
                        <a:t>29, 115</a:t>
                      </a:r>
                      <a:endParaRPr lang="en-GB" dirty="0">
                        <a:solidFill>
                          <a:schemeClr val="tx1"/>
                        </a:solidFill>
                      </a:endParaRPr>
                    </a:p>
                  </a:txBody>
                  <a:tcPr/>
                </a:tc>
                <a:tc>
                  <a:txBody>
                    <a:bodyPr/>
                    <a:lstStyle/>
                    <a:p>
                      <a:r>
                        <a:rPr lang="en-GB" dirty="0" smtClean="0">
                          <a:solidFill>
                            <a:schemeClr val="tx1"/>
                          </a:solidFill>
                        </a:rPr>
                        <a:t>23, 173</a:t>
                      </a:r>
                      <a:endParaRPr lang="en-GB" dirty="0">
                        <a:solidFill>
                          <a:schemeClr val="tx1"/>
                        </a:solidFill>
                      </a:endParaRPr>
                    </a:p>
                  </a:txBody>
                  <a:tcPr/>
                </a:tc>
                <a:tc>
                  <a:txBody>
                    <a:bodyPr/>
                    <a:lstStyle/>
                    <a:p>
                      <a:r>
                        <a:rPr lang="en-GB" dirty="0" smtClean="0">
                          <a:solidFill>
                            <a:schemeClr val="tx1"/>
                          </a:solidFill>
                        </a:rPr>
                        <a:t>5, 942</a:t>
                      </a:r>
                      <a:endParaRPr lang="en-GB" dirty="0">
                        <a:solidFill>
                          <a:schemeClr val="tx1"/>
                        </a:solidFill>
                      </a:endParaRP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476250"/>
            <a:ext cx="8229600" cy="941388"/>
          </a:xfrm>
          <a:noFill/>
          <a:ln>
            <a:miter lim="800000"/>
            <a:headEnd/>
            <a:tailEnd/>
          </a:ln>
        </p:spPr>
        <p:txBody>
          <a:bodyPr vert="horz" wrap="square" lIns="91440" tIns="45720" rIns="91440" bIns="45720" numCol="1" anchor="t" anchorCtr="0" compatLnSpc="1">
            <a:prstTxWarp prst="textNoShape">
              <a:avLst/>
            </a:prstTxWarp>
          </a:bodyPr>
          <a:lstStyle/>
          <a:p>
            <a:r>
              <a:rPr lang="en-GB" sz="2800" b="1" dirty="0" smtClean="0"/>
              <a:t>Total Full-time and Part-time </a:t>
            </a:r>
            <a:br>
              <a:rPr lang="en-GB" sz="2800" b="1" dirty="0" smtClean="0"/>
            </a:br>
            <a:r>
              <a:rPr lang="en-GB" sz="2800" b="1" dirty="0" smtClean="0"/>
              <a:t>employment </a:t>
            </a:r>
            <a:r>
              <a:rPr lang="en-GB" sz="2400" b="1" dirty="0" smtClean="0"/>
              <a:t>(LFS, ONS)</a:t>
            </a:r>
            <a:endParaRPr lang="en-GB" sz="2400" b="1" dirty="0"/>
          </a:p>
        </p:txBody>
      </p:sp>
      <p:sp>
        <p:nvSpPr>
          <p:cNvPr id="34819" name="Rectangle 3"/>
          <p:cNvSpPr>
            <a:spLocks noGrp="1" noChangeArrowheads="1"/>
          </p:cNvSpPr>
          <p:nvPr>
            <p:ph type="body" idx="1"/>
          </p:nvPr>
        </p:nvSpPr>
        <p:spPr bwMode="auto">
          <a:xfrm>
            <a:off x="107504" y="1916832"/>
            <a:ext cx="8785671" cy="4669706"/>
          </a:xfrm>
          <a:noFill/>
          <a:ln>
            <a:miter lim="800000"/>
            <a:headEnd/>
            <a:tailEnd/>
          </a:ln>
        </p:spPr>
        <p:txBody>
          <a:bodyPr vert="horz" wrap="square" lIns="91440" tIns="45720" rIns="91440" bIns="45720" numCol="1" anchor="t" anchorCtr="0" compatLnSpc="1">
            <a:prstTxWarp prst="textNoShape">
              <a:avLst/>
            </a:prstTxWarp>
          </a:bodyPr>
          <a:lstStyle/>
          <a:p>
            <a:pPr>
              <a:buNone/>
            </a:pPr>
            <a:endParaRPr lang="en-GB" sz="2000" dirty="0" smtClean="0"/>
          </a:p>
          <a:p>
            <a:endParaRPr lang="en-GB" sz="2000" dirty="0" smtClean="0"/>
          </a:p>
          <a:p>
            <a:endParaRPr lang="en-GB" sz="2400" i="1" dirty="0"/>
          </a:p>
          <a:p>
            <a:pPr>
              <a:buFontTx/>
              <a:buNone/>
            </a:pPr>
            <a:endParaRPr lang="en-GB" sz="2400" i="1" dirty="0"/>
          </a:p>
          <a:p>
            <a:pPr>
              <a:buFontTx/>
              <a:buNone/>
            </a:pPr>
            <a:endParaRPr lang="en-GB" sz="3600" i="1" dirty="0"/>
          </a:p>
        </p:txBody>
      </p:sp>
      <p:graphicFrame>
        <p:nvGraphicFramePr>
          <p:cNvPr id="4" name="Table 3"/>
          <p:cNvGraphicFramePr>
            <a:graphicFrameLocks noGrp="1"/>
          </p:cNvGraphicFramePr>
          <p:nvPr/>
        </p:nvGraphicFramePr>
        <p:xfrm>
          <a:off x="251520" y="1844824"/>
          <a:ext cx="8784976" cy="3672409"/>
        </p:xfrm>
        <a:graphic>
          <a:graphicData uri="http://schemas.openxmlformats.org/drawingml/2006/table">
            <a:tbl>
              <a:tblPr firstRow="1" bandRow="1">
                <a:tableStyleId>{5C22544A-7EE6-4342-B048-85BDC9FD1C3A}</a:tableStyleId>
              </a:tblPr>
              <a:tblGrid>
                <a:gridCol w="1412299"/>
                <a:gridCol w="1130721"/>
                <a:gridCol w="1129388"/>
                <a:gridCol w="1080120"/>
                <a:gridCol w="1412368"/>
                <a:gridCol w="1078857"/>
                <a:gridCol w="1541223"/>
              </a:tblGrid>
              <a:tr h="1197599">
                <a:tc>
                  <a:txBody>
                    <a:bodyPr/>
                    <a:lstStyle/>
                    <a:p>
                      <a:r>
                        <a:rPr lang="en-GB" dirty="0" smtClean="0">
                          <a:solidFill>
                            <a:schemeClr val="tx1"/>
                          </a:solidFill>
                        </a:rPr>
                        <a:t>Year</a:t>
                      </a:r>
                      <a:endParaRPr lang="en-GB" dirty="0">
                        <a:solidFill>
                          <a:schemeClr val="tx1"/>
                        </a:solidFill>
                      </a:endParaRPr>
                    </a:p>
                  </a:txBody>
                  <a:tcPr/>
                </a:tc>
                <a:tc>
                  <a:txBody>
                    <a:bodyPr/>
                    <a:lstStyle/>
                    <a:p>
                      <a:r>
                        <a:rPr lang="en-GB" dirty="0" smtClean="0">
                          <a:solidFill>
                            <a:schemeClr val="tx1"/>
                          </a:solidFill>
                        </a:rPr>
                        <a:t>Full-time (000)</a:t>
                      </a:r>
                      <a:endParaRPr lang="en-GB" dirty="0">
                        <a:solidFill>
                          <a:schemeClr val="tx1"/>
                        </a:solidFill>
                      </a:endParaRPr>
                    </a:p>
                  </a:txBody>
                  <a:tcPr/>
                </a:tc>
                <a:tc>
                  <a:txBody>
                    <a:bodyPr/>
                    <a:lstStyle/>
                    <a:p>
                      <a:r>
                        <a:rPr lang="en-GB" dirty="0" smtClean="0">
                          <a:solidFill>
                            <a:schemeClr val="tx1"/>
                          </a:solidFill>
                        </a:rPr>
                        <a:t>Men</a:t>
                      </a:r>
                      <a:endParaRPr lang="en-GB" dirty="0">
                        <a:solidFill>
                          <a:schemeClr val="tx1"/>
                        </a:solidFill>
                      </a:endParaRPr>
                    </a:p>
                  </a:txBody>
                  <a:tcPr/>
                </a:tc>
                <a:tc>
                  <a:txBody>
                    <a:bodyPr/>
                    <a:lstStyle/>
                    <a:p>
                      <a:r>
                        <a:rPr lang="en-GB" dirty="0" smtClean="0">
                          <a:solidFill>
                            <a:schemeClr val="tx1"/>
                          </a:solidFill>
                        </a:rPr>
                        <a:t>Women</a:t>
                      </a:r>
                      <a:endParaRPr lang="en-GB" dirty="0">
                        <a:solidFill>
                          <a:schemeClr val="tx1"/>
                        </a:solidFill>
                      </a:endParaRPr>
                    </a:p>
                  </a:txBody>
                  <a:tcPr/>
                </a:tc>
                <a:tc>
                  <a:txBody>
                    <a:bodyPr/>
                    <a:lstStyle/>
                    <a:p>
                      <a:r>
                        <a:rPr lang="en-GB" dirty="0" smtClean="0">
                          <a:solidFill>
                            <a:schemeClr val="tx1"/>
                          </a:solidFill>
                        </a:rPr>
                        <a:t>Part-time (000)</a:t>
                      </a:r>
                      <a:endParaRPr lang="en-GB" dirty="0">
                        <a:solidFill>
                          <a:schemeClr val="tx1"/>
                        </a:solidFill>
                      </a:endParaRPr>
                    </a:p>
                  </a:txBody>
                  <a:tcPr/>
                </a:tc>
                <a:tc>
                  <a:txBody>
                    <a:bodyPr/>
                    <a:lstStyle/>
                    <a:p>
                      <a:r>
                        <a:rPr lang="en-GB" dirty="0" smtClean="0">
                          <a:solidFill>
                            <a:schemeClr val="tx1"/>
                          </a:solidFill>
                        </a:rPr>
                        <a:t>Men</a:t>
                      </a:r>
                      <a:endParaRPr lang="en-GB" dirty="0">
                        <a:solidFill>
                          <a:schemeClr val="tx1"/>
                        </a:solidFill>
                      </a:endParaRPr>
                    </a:p>
                  </a:txBody>
                  <a:tcPr/>
                </a:tc>
                <a:tc>
                  <a:txBody>
                    <a:bodyPr/>
                    <a:lstStyle/>
                    <a:p>
                      <a:r>
                        <a:rPr lang="en-GB" dirty="0" smtClean="0">
                          <a:solidFill>
                            <a:schemeClr val="tx1"/>
                          </a:solidFill>
                        </a:rPr>
                        <a:t>Women</a:t>
                      </a:r>
                      <a:endParaRPr lang="en-GB" dirty="0">
                        <a:solidFill>
                          <a:schemeClr val="tx1"/>
                        </a:solidFill>
                      </a:endParaRPr>
                    </a:p>
                  </a:txBody>
                  <a:tcPr/>
                </a:tc>
              </a:tr>
              <a:tr h="540977">
                <a:tc>
                  <a:txBody>
                    <a:bodyPr/>
                    <a:lstStyle/>
                    <a:p>
                      <a:r>
                        <a:rPr lang="en-GB" dirty="0" smtClean="0">
                          <a:solidFill>
                            <a:schemeClr val="tx1"/>
                          </a:solidFill>
                        </a:rPr>
                        <a:t>Feb</a:t>
                      </a:r>
                      <a:r>
                        <a:rPr lang="en-GB" baseline="0" dirty="0" smtClean="0">
                          <a:solidFill>
                            <a:schemeClr val="tx1"/>
                          </a:solidFill>
                        </a:rPr>
                        <a:t> 2008</a:t>
                      </a:r>
                      <a:endParaRPr lang="en-GB" dirty="0">
                        <a:solidFill>
                          <a:schemeClr val="tx1"/>
                        </a:solidFill>
                      </a:endParaRPr>
                    </a:p>
                  </a:txBody>
                  <a:tcPr/>
                </a:tc>
                <a:tc>
                  <a:txBody>
                    <a:bodyPr/>
                    <a:lstStyle/>
                    <a:p>
                      <a:r>
                        <a:rPr lang="en-GB" sz="1800" dirty="0" smtClean="0">
                          <a:solidFill>
                            <a:schemeClr val="tx1"/>
                          </a:solidFill>
                        </a:rPr>
                        <a:t>21, 978</a:t>
                      </a:r>
                      <a:endParaRPr lang="en-GB" sz="1800" dirty="0">
                        <a:solidFill>
                          <a:schemeClr val="tx1"/>
                        </a:solidFill>
                      </a:endParaRPr>
                    </a:p>
                  </a:txBody>
                  <a:tcPr/>
                </a:tc>
                <a:tc>
                  <a:txBody>
                    <a:bodyPr/>
                    <a:lstStyle/>
                    <a:p>
                      <a:r>
                        <a:rPr lang="en-GB" sz="1800" dirty="0" smtClean="0">
                          <a:solidFill>
                            <a:schemeClr val="tx1"/>
                          </a:solidFill>
                        </a:rPr>
                        <a:t>14, 135</a:t>
                      </a:r>
                      <a:endParaRPr lang="en-GB" sz="1800" dirty="0">
                        <a:solidFill>
                          <a:schemeClr val="tx1"/>
                        </a:solidFill>
                      </a:endParaRPr>
                    </a:p>
                  </a:txBody>
                  <a:tcPr/>
                </a:tc>
                <a:tc>
                  <a:txBody>
                    <a:bodyPr/>
                    <a:lstStyle/>
                    <a:p>
                      <a:r>
                        <a:rPr lang="en-GB" dirty="0" smtClean="0">
                          <a:solidFill>
                            <a:schemeClr val="tx1"/>
                          </a:solidFill>
                        </a:rPr>
                        <a:t>7, 844</a:t>
                      </a:r>
                      <a:endParaRPr lang="en-GB" dirty="0">
                        <a:solidFill>
                          <a:schemeClr val="tx1"/>
                        </a:solidFill>
                      </a:endParaRPr>
                    </a:p>
                  </a:txBody>
                  <a:tcPr/>
                </a:tc>
                <a:tc>
                  <a:txBody>
                    <a:bodyPr/>
                    <a:lstStyle/>
                    <a:p>
                      <a:r>
                        <a:rPr lang="en-GB" dirty="0" smtClean="0">
                          <a:solidFill>
                            <a:schemeClr val="tx1"/>
                          </a:solidFill>
                        </a:rPr>
                        <a:t>7, 505</a:t>
                      </a:r>
                      <a:endParaRPr lang="en-GB" dirty="0">
                        <a:solidFill>
                          <a:schemeClr val="tx1"/>
                        </a:solidFill>
                      </a:endParaRPr>
                    </a:p>
                  </a:txBody>
                  <a:tcPr/>
                </a:tc>
                <a:tc>
                  <a:txBody>
                    <a:bodyPr/>
                    <a:lstStyle/>
                    <a:p>
                      <a:r>
                        <a:rPr lang="en-GB" dirty="0" smtClean="0">
                          <a:solidFill>
                            <a:schemeClr val="tx1"/>
                          </a:solidFill>
                        </a:rPr>
                        <a:t>1, 796</a:t>
                      </a:r>
                      <a:endParaRPr lang="en-GB" dirty="0">
                        <a:solidFill>
                          <a:schemeClr val="tx1"/>
                        </a:solidFill>
                      </a:endParaRPr>
                    </a:p>
                  </a:txBody>
                  <a:tcPr/>
                </a:tc>
                <a:tc>
                  <a:txBody>
                    <a:bodyPr/>
                    <a:lstStyle/>
                    <a:p>
                      <a:r>
                        <a:rPr lang="en-GB" dirty="0" smtClean="0">
                          <a:solidFill>
                            <a:schemeClr val="tx1"/>
                          </a:solidFill>
                        </a:rPr>
                        <a:t>5, 709</a:t>
                      </a:r>
                      <a:endParaRPr lang="en-GB" dirty="0">
                        <a:solidFill>
                          <a:schemeClr val="tx1"/>
                        </a:solidFill>
                      </a:endParaRPr>
                    </a:p>
                  </a:txBody>
                  <a:tcPr/>
                </a:tc>
              </a:tr>
              <a:tr h="496713">
                <a:tc>
                  <a:txBody>
                    <a:bodyPr/>
                    <a:lstStyle/>
                    <a:p>
                      <a:r>
                        <a:rPr lang="en-GB" dirty="0" smtClean="0">
                          <a:solidFill>
                            <a:schemeClr val="tx1"/>
                          </a:solidFill>
                        </a:rPr>
                        <a:t>Feb 2009</a:t>
                      </a:r>
                      <a:endParaRPr lang="en-GB" dirty="0">
                        <a:solidFill>
                          <a:schemeClr val="tx1"/>
                        </a:solidFill>
                      </a:endParaRPr>
                    </a:p>
                  </a:txBody>
                  <a:tcPr/>
                </a:tc>
                <a:tc>
                  <a:txBody>
                    <a:bodyPr/>
                    <a:lstStyle/>
                    <a:p>
                      <a:r>
                        <a:rPr lang="en-GB" dirty="0" smtClean="0">
                          <a:solidFill>
                            <a:schemeClr val="tx1"/>
                          </a:solidFill>
                        </a:rPr>
                        <a:t>21, 700</a:t>
                      </a:r>
                      <a:endParaRPr lang="en-GB" dirty="0">
                        <a:solidFill>
                          <a:schemeClr val="tx1"/>
                        </a:solidFill>
                      </a:endParaRPr>
                    </a:p>
                  </a:txBody>
                  <a:tcPr/>
                </a:tc>
                <a:tc>
                  <a:txBody>
                    <a:bodyPr/>
                    <a:lstStyle/>
                    <a:p>
                      <a:r>
                        <a:rPr lang="en-GB" dirty="0" smtClean="0">
                          <a:solidFill>
                            <a:schemeClr val="tx1"/>
                          </a:solidFill>
                        </a:rPr>
                        <a:t>13, 879</a:t>
                      </a:r>
                      <a:endParaRPr lang="en-GB" dirty="0">
                        <a:solidFill>
                          <a:schemeClr val="tx1"/>
                        </a:solidFill>
                      </a:endParaRPr>
                    </a:p>
                  </a:txBody>
                  <a:tcPr/>
                </a:tc>
                <a:tc>
                  <a:txBody>
                    <a:bodyPr/>
                    <a:lstStyle/>
                    <a:p>
                      <a:r>
                        <a:rPr lang="en-GB" dirty="0" smtClean="0">
                          <a:solidFill>
                            <a:schemeClr val="tx1"/>
                          </a:solidFill>
                        </a:rPr>
                        <a:t>7, 821</a:t>
                      </a:r>
                      <a:endParaRPr lang="en-GB" dirty="0">
                        <a:solidFill>
                          <a:schemeClr val="tx1"/>
                        </a:solidFill>
                      </a:endParaRPr>
                    </a:p>
                  </a:txBody>
                  <a:tcPr/>
                </a:tc>
                <a:tc>
                  <a:txBody>
                    <a:bodyPr/>
                    <a:lstStyle/>
                    <a:p>
                      <a:r>
                        <a:rPr lang="en-GB" dirty="0" smtClean="0">
                          <a:solidFill>
                            <a:schemeClr val="tx1"/>
                          </a:solidFill>
                        </a:rPr>
                        <a:t>7, 531</a:t>
                      </a:r>
                      <a:endParaRPr lang="en-GB" dirty="0">
                        <a:solidFill>
                          <a:schemeClr val="tx1"/>
                        </a:solidFill>
                      </a:endParaRPr>
                    </a:p>
                  </a:txBody>
                  <a:tcPr/>
                </a:tc>
                <a:tc>
                  <a:txBody>
                    <a:bodyPr/>
                    <a:lstStyle/>
                    <a:p>
                      <a:r>
                        <a:rPr lang="en-GB" dirty="0" smtClean="0">
                          <a:solidFill>
                            <a:schemeClr val="tx1"/>
                          </a:solidFill>
                        </a:rPr>
                        <a:t>1, 847</a:t>
                      </a:r>
                      <a:endParaRPr lang="en-GB" dirty="0">
                        <a:solidFill>
                          <a:schemeClr val="tx1"/>
                        </a:solidFill>
                      </a:endParaRPr>
                    </a:p>
                  </a:txBody>
                  <a:tcPr/>
                </a:tc>
                <a:tc>
                  <a:txBody>
                    <a:bodyPr/>
                    <a:lstStyle/>
                    <a:p>
                      <a:r>
                        <a:rPr lang="en-GB" dirty="0" smtClean="0">
                          <a:solidFill>
                            <a:schemeClr val="tx1"/>
                          </a:solidFill>
                        </a:rPr>
                        <a:t>5, 683</a:t>
                      </a:r>
                      <a:endParaRPr lang="en-GB" dirty="0">
                        <a:solidFill>
                          <a:schemeClr val="tx1"/>
                        </a:solidFill>
                      </a:endParaRPr>
                    </a:p>
                  </a:txBody>
                  <a:tcPr/>
                </a:tc>
              </a:tr>
              <a:tr h="479040">
                <a:tc>
                  <a:txBody>
                    <a:bodyPr/>
                    <a:lstStyle/>
                    <a:p>
                      <a:r>
                        <a:rPr lang="en-GB" dirty="0" smtClean="0">
                          <a:solidFill>
                            <a:schemeClr val="tx1"/>
                          </a:solidFill>
                        </a:rPr>
                        <a:t>Feb 2010</a:t>
                      </a:r>
                      <a:endParaRPr lang="en-GB" dirty="0">
                        <a:solidFill>
                          <a:schemeClr val="tx1"/>
                        </a:solidFill>
                      </a:endParaRPr>
                    </a:p>
                  </a:txBody>
                  <a:tcPr/>
                </a:tc>
                <a:tc>
                  <a:txBody>
                    <a:bodyPr/>
                    <a:lstStyle/>
                    <a:p>
                      <a:r>
                        <a:rPr lang="en-GB" dirty="0" smtClean="0">
                          <a:solidFill>
                            <a:schemeClr val="tx1"/>
                          </a:solidFill>
                        </a:rPr>
                        <a:t>21, 137</a:t>
                      </a:r>
                      <a:endParaRPr lang="en-GB" dirty="0">
                        <a:solidFill>
                          <a:schemeClr val="tx1"/>
                        </a:solidFill>
                      </a:endParaRPr>
                    </a:p>
                  </a:txBody>
                  <a:tcPr/>
                </a:tc>
                <a:tc>
                  <a:txBody>
                    <a:bodyPr/>
                    <a:lstStyle/>
                    <a:p>
                      <a:r>
                        <a:rPr lang="en-GB" dirty="0" smtClean="0">
                          <a:solidFill>
                            <a:schemeClr val="tx1"/>
                          </a:solidFill>
                        </a:rPr>
                        <a:t>13, 462</a:t>
                      </a:r>
                      <a:endParaRPr lang="en-GB" dirty="0">
                        <a:solidFill>
                          <a:schemeClr val="tx1"/>
                        </a:solidFill>
                      </a:endParaRPr>
                    </a:p>
                  </a:txBody>
                  <a:tcPr/>
                </a:tc>
                <a:tc>
                  <a:txBody>
                    <a:bodyPr/>
                    <a:lstStyle/>
                    <a:p>
                      <a:r>
                        <a:rPr lang="en-GB" dirty="0" smtClean="0">
                          <a:solidFill>
                            <a:schemeClr val="tx1"/>
                          </a:solidFill>
                        </a:rPr>
                        <a:t>7, 674</a:t>
                      </a:r>
                      <a:endParaRPr lang="en-GB" dirty="0">
                        <a:solidFill>
                          <a:schemeClr val="tx1"/>
                        </a:solidFill>
                      </a:endParaRPr>
                    </a:p>
                  </a:txBody>
                  <a:tcPr/>
                </a:tc>
                <a:tc>
                  <a:txBody>
                    <a:bodyPr/>
                    <a:lstStyle/>
                    <a:p>
                      <a:r>
                        <a:rPr lang="en-GB" dirty="0" smtClean="0">
                          <a:solidFill>
                            <a:schemeClr val="tx1"/>
                          </a:solidFill>
                        </a:rPr>
                        <a:t>7, 683</a:t>
                      </a:r>
                      <a:endParaRPr lang="en-GB" dirty="0">
                        <a:solidFill>
                          <a:schemeClr val="tx1"/>
                        </a:solidFill>
                      </a:endParaRPr>
                    </a:p>
                  </a:txBody>
                  <a:tcPr/>
                </a:tc>
                <a:tc>
                  <a:txBody>
                    <a:bodyPr/>
                    <a:lstStyle/>
                    <a:p>
                      <a:r>
                        <a:rPr lang="en-GB" dirty="0" smtClean="0">
                          <a:solidFill>
                            <a:schemeClr val="tx1"/>
                          </a:solidFill>
                        </a:rPr>
                        <a:t>1, 893</a:t>
                      </a:r>
                      <a:endParaRPr lang="en-GB" dirty="0">
                        <a:solidFill>
                          <a:schemeClr val="tx1"/>
                        </a:solidFill>
                      </a:endParaRPr>
                    </a:p>
                  </a:txBody>
                  <a:tcPr/>
                </a:tc>
                <a:tc>
                  <a:txBody>
                    <a:bodyPr/>
                    <a:lstStyle/>
                    <a:p>
                      <a:r>
                        <a:rPr lang="en-GB" dirty="0" smtClean="0">
                          <a:solidFill>
                            <a:schemeClr val="tx1"/>
                          </a:solidFill>
                        </a:rPr>
                        <a:t>5, 790</a:t>
                      </a:r>
                      <a:endParaRPr lang="en-GB" dirty="0">
                        <a:solidFill>
                          <a:schemeClr val="tx1"/>
                        </a:solidFill>
                      </a:endParaRPr>
                    </a:p>
                  </a:txBody>
                  <a:tcPr/>
                </a:tc>
              </a:tr>
              <a:tr h="479040">
                <a:tc>
                  <a:txBody>
                    <a:bodyPr/>
                    <a:lstStyle/>
                    <a:p>
                      <a:r>
                        <a:rPr lang="en-GB" dirty="0" smtClean="0">
                          <a:solidFill>
                            <a:schemeClr val="tx1"/>
                          </a:solidFill>
                        </a:rPr>
                        <a:t>Feb 2011</a:t>
                      </a:r>
                      <a:endParaRPr lang="en-GB" dirty="0">
                        <a:solidFill>
                          <a:schemeClr val="tx1"/>
                        </a:solidFill>
                      </a:endParaRPr>
                    </a:p>
                  </a:txBody>
                  <a:tcPr/>
                </a:tc>
                <a:tc>
                  <a:txBody>
                    <a:bodyPr/>
                    <a:lstStyle/>
                    <a:p>
                      <a:r>
                        <a:rPr lang="en-GB" dirty="0" smtClean="0">
                          <a:solidFill>
                            <a:schemeClr val="tx1"/>
                          </a:solidFill>
                        </a:rPr>
                        <a:t>21, 301</a:t>
                      </a:r>
                      <a:endParaRPr lang="en-GB" dirty="0">
                        <a:solidFill>
                          <a:schemeClr val="tx1"/>
                        </a:solidFill>
                      </a:endParaRPr>
                    </a:p>
                  </a:txBody>
                  <a:tcPr/>
                </a:tc>
                <a:tc>
                  <a:txBody>
                    <a:bodyPr/>
                    <a:lstStyle/>
                    <a:p>
                      <a:r>
                        <a:rPr lang="en-GB" dirty="0" smtClean="0">
                          <a:solidFill>
                            <a:schemeClr val="tx1"/>
                          </a:solidFill>
                        </a:rPr>
                        <a:t>13, 653</a:t>
                      </a:r>
                      <a:endParaRPr lang="en-GB" dirty="0">
                        <a:solidFill>
                          <a:schemeClr val="tx1"/>
                        </a:solidFill>
                      </a:endParaRPr>
                    </a:p>
                  </a:txBody>
                  <a:tcPr/>
                </a:tc>
                <a:tc>
                  <a:txBody>
                    <a:bodyPr/>
                    <a:lstStyle/>
                    <a:p>
                      <a:r>
                        <a:rPr lang="en-GB" dirty="0" smtClean="0">
                          <a:solidFill>
                            <a:schemeClr val="tx1"/>
                          </a:solidFill>
                        </a:rPr>
                        <a:t>7, 649</a:t>
                      </a:r>
                      <a:endParaRPr lang="en-GB" dirty="0">
                        <a:solidFill>
                          <a:schemeClr val="tx1"/>
                        </a:solidFill>
                      </a:endParaRPr>
                    </a:p>
                  </a:txBody>
                  <a:tcPr/>
                </a:tc>
                <a:tc>
                  <a:txBody>
                    <a:bodyPr/>
                    <a:lstStyle/>
                    <a:p>
                      <a:r>
                        <a:rPr lang="en-GB" dirty="0" smtClean="0">
                          <a:solidFill>
                            <a:schemeClr val="tx1"/>
                          </a:solidFill>
                        </a:rPr>
                        <a:t>7, 928</a:t>
                      </a:r>
                      <a:endParaRPr lang="en-GB" dirty="0">
                        <a:solidFill>
                          <a:schemeClr val="tx1"/>
                        </a:solidFill>
                      </a:endParaRPr>
                    </a:p>
                  </a:txBody>
                  <a:tcPr/>
                </a:tc>
                <a:tc>
                  <a:txBody>
                    <a:bodyPr/>
                    <a:lstStyle/>
                    <a:p>
                      <a:r>
                        <a:rPr lang="en-GB" dirty="0" smtClean="0">
                          <a:solidFill>
                            <a:schemeClr val="tx1"/>
                          </a:solidFill>
                        </a:rPr>
                        <a:t>2, 011</a:t>
                      </a:r>
                      <a:endParaRPr lang="en-GB" dirty="0">
                        <a:solidFill>
                          <a:schemeClr val="tx1"/>
                        </a:solidFill>
                      </a:endParaRPr>
                    </a:p>
                  </a:txBody>
                  <a:tcPr/>
                </a:tc>
                <a:tc>
                  <a:txBody>
                    <a:bodyPr/>
                    <a:lstStyle/>
                    <a:p>
                      <a:r>
                        <a:rPr lang="en-GB" dirty="0" smtClean="0">
                          <a:solidFill>
                            <a:schemeClr val="tx1"/>
                          </a:solidFill>
                        </a:rPr>
                        <a:t>5, 917</a:t>
                      </a:r>
                      <a:endParaRPr lang="en-GB" dirty="0">
                        <a:solidFill>
                          <a:schemeClr val="tx1"/>
                        </a:solidFill>
                      </a:endParaRPr>
                    </a:p>
                  </a:txBody>
                  <a:tcPr/>
                </a:tc>
              </a:tr>
              <a:tr h="479040">
                <a:tc>
                  <a:txBody>
                    <a:bodyPr/>
                    <a:lstStyle/>
                    <a:p>
                      <a:r>
                        <a:rPr lang="en-GB" dirty="0" smtClean="0">
                          <a:solidFill>
                            <a:schemeClr val="tx1"/>
                          </a:solidFill>
                        </a:rPr>
                        <a:t>Feb 2012</a:t>
                      </a:r>
                      <a:endParaRPr lang="en-GB" dirty="0">
                        <a:solidFill>
                          <a:schemeClr val="tx1"/>
                        </a:solidFill>
                      </a:endParaRPr>
                    </a:p>
                  </a:txBody>
                  <a:tcPr/>
                </a:tc>
                <a:tc>
                  <a:txBody>
                    <a:bodyPr/>
                    <a:lstStyle/>
                    <a:p>
                      <a:r>
                        <a:rPr lang="en-GB" dirty="0" smtClean="0">
                          <a:solidFill>
                            <a:schemeClr val="tx1"/>
                          </a:solidFill>
                        </a:rPr>
                        <a:t>21, 234</a:t>
                      </a:r>
                      <a:endParaRPr lang="en-GB" dirty="0">
                        <a:solidFill>
                          <a:schemeClr val="tx1"/>
                        </a:solidFill>
                      </a:endParaRPr>
                    </a:p>
                  </a:txBody>
                  <a:tcPr/>
                </a:tc>
                <a:tc>
                  <a:txBody>
                    <a:bodyPr/>
                    <a:lstStyle/>
                    <a:p>
                      <a:r>
                        <a:rPr lang="en-GB" dirty="0" smtClean="0">
                          <a:solidFill>
                            <a:schemeClr val="tx1"/>
                          </a:solidFill>
                        </a:rPr>
                        <a:t>13, 565</a:t>
                      </a:r>
                      <a:endParaRPr lang="en-GB" dirty="0">
                        <a:solidFill>
                          <a:schemeClr val="tx1"/>
                        </a:solidFill>
                      </a:endParaRPr>
                    </a:p>
                  </a:txBody>
                  <a:tcPr/>
                </a:tc>
                <a:tc>
                  <a:txBody>
                    <a:bodyPr/>
                    <a:lstStyle/>
                    <a:p>
                      <a:r>
                        <a:rPr lang="en-GB" dirty="0" smtClean="0">
                          <a:solidFill>
                            <a:schemeClr val="tx1"/>
                          </a:solidFill>
                        </a:rPr>
                        <a:t>7, 668</a:t>
                      </a:r>
                      <a:endParaRPr lang="en-GB" dirty="0">
                        <a:solidFill>
                          <a:schemeClr val="tx1"/>
                        </a:solidFill>
                      </a:endParaRPr>
                    </a:p>
                  </a:txBody>
                  <a:tcPr/>
                </a:tc>
                <a:tc>
                  <a:txBody>
                    <a:bodyPr/>
                    <a:lstStyle/>
                    <a:p>
                      <a:r>
                        <a:rPr lang="en-GB" dirty="0" smtClean="0">
                          <a:solidFill>
                            <a:schemeClr val="tx1"/>
                          </a:solidFill>
                        </a:rPr>
                        <a:t>7, 939</a:t>
                      </a:r>
                      <a:endParaRPr lang="en-GB" dirty="0">
                        <a:solidFill>
                          <a:schemeClr val="tx1"/>
                        </a:solidFill>
                      </a:endParaRPr>
                    </a:p>
                  </a:txBody>
                  <a:tcPr/>
                </a:tc>
                <a:tc>
                  <a:txBody>
                    <a:bodyPr/>
                    <a:lstStyle/>
                    <a:p>
                      <a:r>
                        <a:rPr lang="en-GB" dirty="0" smtClean="0">
                          <a:solidFill>
                            <a:schemeClr val="tx1"/>
                          </a:solidFill>
                        </a:rPr>
                        <a:t>2, 074</a:t>
                      </a:r>
                      <a:endParaRPr lang="en-GB" dirty="0">
                        <a:solidFill>
                          <a:schemeClr val="tx1"/>
                        </a:solidFill>
                      </a:endParaRPr>
                    </a:p>
                  </a:txBody>
                  <a:tcPr/>
                </a:tc>
                <a:tc>
                  <a:txBody>
                    <a:bodyPr/>
                    <a:lstStyle/>
                    <a:p>
                      <a:r>
                        <a:rPr lang="en-GB" dirty="0" smtClean="0">
                          <a:solidFill>
                            <a:schemeClr val="tx1"/>
                          </a:solidFill>
                        </a:rPr>
                        <a:t>5, 865</a:t>
                      </a:r>
                      <a:endParaRPr lang="en-GB" dirty="0">
                        <a:solidFill>
                          <a:schemeClr val="tx1"/>
                        </a:solidFill>
                      </a:endParaRP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bwMode="auto">
          <a:xfrm>
            <a:off x="457200" y="692150"/>
            <a:ext cx="8229600" cy="725488"/>
          </a:xfrm>
          <a:noFill/>
          <a:ln>
            <a:miter lim="800000"/>
            <a:headEnd/>
            <a:tailEnd/>
          </a:ln>
        </p:spPr>
        <p:txBody>
          <a:bodyPr vert="horz" wrap="square" lIns="91440" tIns="45720" rIns="91440" bIns="45720" numCol="1" anchor="t" anchorCtr="0" compatLnSpc="1">
            <a:prstTxWarp prst="textNoShape">
              <a:avLst/>
            </a:prstTxWarp>
          </a:bodyPr>
          <a:lstStyle/>
          <a:p>
            <a:r>
              <a:rPr lang="en-GB" sz="2800" b="1" dirty="0" smtClean="0"/>
              <a:t>Unemployment in UK (LFS; 000s)</a:t>
            </a:r>
            <a:endParaRPr lang="en-GB" sz="2800" b="1" dirty="0"/>
          </a:p>
        </p:txBody>
      </p:sp>
      <p:sp>
        <p:nvSpPr>
          <p:cNvPr id="35843" name="Rectangle 3"/>
          <p:cNvSpPr>
            <a:spLocks noGrp="1" noChangeArrowheads="1"/>
          </p:cNvSpPr>
          <p:nvPr>
            <p:ph type="body" idx="1"/>
          </p:nvPr>
        </p:nvSpPr>
        <p:spPr bwMode="auto">
          <a:xfrm>
            <a:off x="107950" y="1773238"/>
            <a:ext cx="8856663" cy="4352925"/>
          </a:xfrm>
          <a:noFill/>
          <a:ln>
            <a:miter lim="800000"/>
            <a:headEnd/>
            <a:tailEnd/>
          </a:ln>
        </p:spPr>
        <p:txBody>
          <a:bodyPr vert="horz" wrap="square" lIns="91440" tIns="45720" rIns="91440" bIns="45720" numCol="1" anchor="t" anchorCtr="0" compatLnSpc="1">
            <a:prstTxWarp prst="textNoShape">
              <a:avLst/>
            </a:prstTxWarp>
          </a:bodyPr>
          <a:lstStyle/>
          <a:p>
            <a:pPr>
              <a:buNone/>
            </a:pPr>
            <a:endParaRPr lang="en-GB" sz="2000" dirty="0"/>
          </a:p>
          <a:p>
            <a:pPr>
              <a:buNone/>
            </a:pPr>
            <a:endParaRPr lang="en-GB" sz="2800" dirty="0"/>
          </a:p>
        </p:txBody>
      </p:sp>
      <p:graphicFrame>
        <p:nvGraphicFramePr>
          <p:cNvPr id="4" name="Table 3"/>
          <p:cNvGraphicFramePr>
            <a:graphicFrameLocks noGrp="1"/>
          </p:cNvGraphicFramePr>
          <p:nvPr/>
        </p:nvGraphicFramePr>
        <p:xfrm>
          <a:off x="251520" y="1988841"/>
          <a:ext cx="8640960" cy="4144572"/>
        </p:xfrm>
        <a:graphic>
          <a:graphicData uri="http://schemas.openxmlformats.org/drawingml/2006/table">
            <a:tbl>
              <a:tblPr firstRow="1" bandRow="1">
                <a:tableStyleId>{5C22544A-7EE6-4342-B048-85BDC9FD1C3A}</a:tableStyleId>
              </a:tblPr>
              <a:tblGrid>
                <a:gridCol w="1214019"/>
                <a:gridCol w="999780"/>
                <a:gridCol w="714129"/>
                <a:gridCol w="1142606"/>
                <a:gridCol w="856955"/>
                <a:gridCol w="856955"/>
                <a:gridCol w="912300"/>
                <a:gridCol w="1944216"/>
              </a:tblGrid>
              <a:tr h="874284">
                <a:tc>
                  <a:txBody>
                    <a:bodyPr/>
                    <a:lstStyle/>
                    <a:p>
                      <a:endParaRPr lang="en-GB" dirty="0">
                        <a:solidFill>
                          <a:schemeClr val="tx1"/>
                        </a:solidFill>
                      </a:endParaRPr>
                    </a:p>
                  </a:txBody>
                  <a:tcPr/>
                </a:tc>
                <a:tc>
                  <a:txBody>
                    <a:bodyPr/>
                    <a:lstStyle/>
                    <a:p>
                      <a:r>
                        <a:rPr lang="en-GB" dirty="0" smtClean="0">
                          <a:solidFill>
                            <a:schemeClr val="tx1"/>
                          </a:solidFill>
                        </a:rPr>
                        <a:t>All</a:t>
                      </a:r>
                      <a:endParaRPr lang="en-GB" dirty="0">
                        <a:solidFill>
                          <a:schemeClr val="tx1"/>
                        </a:solidFill>
                      </a:endParaRPr>
                    </a:p>
                  </a:txBody>
                  <a:tcPr/>
                </a:tc>
                <a:tc>
                  <a:txBody>
                    <a:bodyPr/>
                    <a:lstStyle/>
                    <a:p>
                      <a:r>
                        <a:rPr lang="en-GB" dirty="0" smtClean="0">
                          <a:solidFill>
                            <a:schemeClr val="tx1"/>
                          </a:solidFill>
                        </a:rPr>
                        <a:t>Rate %</a:t>
                      </a:r>
                      <a:endParaRPr lang="en-GB" dirty="0">
                        <a:solidFill>
                          <a:schemeClr val="tx1"/>
                        </a:solidFill>
                      </a:endParaRPr>
                    </a:p>
                  </a:txBody>
                  <a:tcPr/>
                </a:tc>
                <a:tc>
                  <a:txBody>
                    <a:bodyPr/>
                    <a:lstStyle/>
                    <a:p>
                      <a:r>
                        <a:rPr lang="en-GB" dirty="0" smtClean="0">
                          <a:solidFill>
                            <a:schemeClr val="tx1"/>
                          </a:solidFill>
                        </a:rPr>
                        <a:t>Up to 6 </a:t>
                      </a:r>
                      <a:r>
                        <a:rPr lang="en-GB" dirty="0" err="1" smtClean="0">
                          <a:solidFill>
                            <a:schemeClr val="tx1"/>
                          </a:solidFill>
                        </a:rPr>
                        <a:t>Mnths</a:t>
                      </a:r>
                      <a:endParaRPr lang="en-GB" dirty="0">
                        <a:solidFill>
                          <a:schemeClr val="tx1"/>
                        </a:solidFill>
                      </a:endParaRPr>
                    </a:p>
                  </a:txBody>
                  <a:tcPr/>
                </a:tc>
                <a:tc>
                  <a:txBody>
                    <a:bodyPr/>
                    <a:lstStyle/>
                    <a:p>
                      <a:r>
                        <a:rPr lang="en-GB" dirty="0" smtClean="0">
                          <a:solidFill>
                            <a:schemeClr val="tx1"/>
                          </a:solidFill>
                        </a:rPr>
                        <a:t>6-12</a:t>
                      </a:r>
                      <a:endParaRPr lang="en-GB" dirty="0">
                        <a:solidFill>
                          <a:schemeClr val="tx1"/>
                        </a:solidFill>
                      </a:endParaRPr>
                    </a:p>
                  </a:txBody>
                  <a:tcPr/>
                </a:tc>
                <a:tc>
                  <a:txBody>
                    <a:bodyPr/>
                    <a:lstStyle/>
                    <a:p>
                      <a:r>
                        <a:rPr lang="en-GB" dirty="0" smtClean="0">
                          <a:solidFill>
                            <a:schemeClr val="tx1"/>
                          </a:solidFill>
                        </a:rPr>
                        <a:t>&gt;12</a:t>
                      </a:r>
                      <a:endParaRPr lang="en-GB" dirty="0">
                        <a:solidFill>
                          <a:schemeClr val="tx1"/>
                        </a:solidFill>
                      </a:endParaRPr>
                    </a:p>
                  </a:txBody>
                  <a:tcPr/>
                </a:tc>
                <a:tc>
                  <a:txBody>
                    <a:bodyPr/>
                    <a:lstStyle/>
                    <a:p>
                      <a:r>
                        <a:rPr lang="en-GB" dirty="0" smtClean="0">
                          <a:solidFill>
                            <a:schemeClr val="tx1"/>
                          </a:solidFill>
                        </a:rPr>
                        <a:t>&gt;24</a:t>
                      </a:r>
                      <a:endParaRPr lang="en-GB" dirty="0">
                        <a:solidFill>
                          <a:schemeClr val="tx1"/>
                        </a:solidFill>
                      </a:endParaRPr>
                    </a:p>
                  </a:txBody>
                  <a:tcPr/>
                </a:tc>
                <a:tc>
                  <a:txBody>
                    <a:bodyPr/>
                    <a:lstStyle/>
                    <a:p>
                      <a:r>
                        <a:rPr lang="en-GB" dirty="0" smtClean="0">
                          <a:solidFill>
                            <a:schemeClr val="tx1"/>
                          </a:solidFill>
                        </a:rPr>
                        <a:t>Gov training/</a:t>
                      </a:r>
                      <a:r>
                        <a:rPr lang="en-GB" baseline="0" dirty="0" smtClean="0">
                          <a:solidFill>
                            <a:schemeClr val="tx1"/>
                          </a:solidFill>
                        </a:rPr>
                        <a:t> employment </a:t>
                      </a:r>
                      <a:r>
                        <a:rPr lang="en-GB" baseline="0" dirty="0" err="1" smtClean="0">
                          <a:solidFill>
                            <a:schemeClr val="tx1"/>
                          </a:solidFill>
                        </a:rPr>
                        <a:t>prog</a:t>
                      </a:r>
                      <a:endParaRPr lang="en-GB" dirty="0">
                        <a:solidFill>
                          <a:schemeClr val="tx1"/>
                        </a:solidFill>
                      </a:endParaRPr>
                    </a:p>
                  </a:txBody>
                  <a:tcPr/>
                </a:tc>
              </a:tr>
              <a:tr h="611999">
                <a:tc>
                  <a:txBody>
                    <a:bodyPr/>
                    <a:lstStyle/>
                    <a:p>
                      <a:r>
                        <a:rPr lang="en-GB" dirty="0" smtClean="0"/>
                        <a:t>Feb 2010</a:t>
                      </a:r>
                      <a:endParaRPr lang="en-GB" dirty="0"/>
                    </a:p>
                  </a:txBody>
                  <a:tcPr/>
                </a:tc>
                <a:tc>
                  <a:txBody>
                    <a:bodyPr/>
                    <a:lstStyle/>
                    <a:p>
                      <a:r>
                        <a:rPr lang="en-GB" dirty="0" smtClean="0"/>
                        <a:t>2, 491</a:t>
                      </a:r>
                      <a:endParaRPr lang="en-GB" dirty="0"/>
                    </a:p>
                  </a:txBody>
                  <a:tcPr/>
                </a:tc>
                <a:tc>
                  <a:txBody>
                    <a:bodyPr/>
                    <a:lstStyle/>
                    <a:p>
                      <a:r>
                        <a:rPr lang="en-GB" dirty="0" smtClean="0"/>
                        <a:t>8</a:t>
                      </a:r>
                      <a:endParaRPr lang="en-GB" dirty="0"/>
                    </a:p>
                  </a:txBody>
                  <a:tcPr/>
                </a:tc>
                <a:tc>
                  <a:txBody>
                    <a:bodyPr/>
                    <a:lstStyle/>
                    <a:p>
                      <a:r>
                        <a:rPr lang="en-GB" dirty="0" smtClean="0"/>
                        <a:t>1, 206</a:t>
                      </a:r>
                      <a:endParaRPr lang="en-GB" dirty="0"/>
                    </a:p>
                  </a:txBody>
                  <a:tcPr/>
                </a:tc>
                <a:tc>
                  <a:txBody>
                    <a:bodyPr/>
                    <a:lstStyle/>
                    <a:p>
                      <a:r>
                        <a:rPr lang="en-GB" dirty="0" smtClean="0"/>
                        <a:t>556</a:t>
                      </a:r>
                      <a:endParaRPr lang="en-GB" dirty="0"/>
                    </a:p>
                  </a:txBody>
                  <a:tcPr/>
                </a:tc>
                <a:tc>
                  <a:txBody>
                    <a:bodyPr/>
                    <a:lstStyle/>
                    <a:p>
                      <a:r>
                        <a:rPr lang="en-GB" dirty="0" smtClean="0"/>
                        <a:t>729</a:t>
                      </a:r>
                      <a:endParaRPr lang="en-GB" dirty="0"/>
                    </a:p>
                  </a:txBody>
                  <a:tcPr/>
                </a:tc>
                <a:tc>
                  <a:txBody>
                    <a:bodyPr/>
                    <a:lstStyle/>
                    <a:p>
                      <a:r>
                        <a:rPr lang="en-GB" dirty="0" smtClean="0"/>
                        <a:t>272</a:t>
                      </a:r>
                      <a:endParaRPr lang="en-GB" dirty="0"/>
                    </a:p>
                  </a:txBody>
                  <a:tcPr/>
                </a:tc>
                <a:tc>
                  <a:txBody>
                    <a:bodyPr/>
                    <a:lstStyle/>
                    <a:p>
                      <a:r>
                        <a:rPr lang="en-GB" dirty="0" smtClean="0"/>
                        <a:t>120</a:t>
                      </a:r>
                      <a:endParaRPr lang="en-GB" dirty="0"/>
                    </a:p>
                  </a:txBody>
                  <a:tcPr/>
                </a:tc>
              </a:tr>
              <a:tr h="611999">
                <a:tc>
                  <a:txBody>
                    <a:bodyPr/>
                    <a:lstStyle/>
                    <a:p>
                      <a:r>
                        <a:rPr lang="en-GB" dirty="0" smtClean="0"/>
                        <a:t>Feb 2011</a:t>
                      </a:r>
                      <a:endParaRPr lang="en-GB" dirty="0"/>
                    </a:p>
                  </a:txBody>
                  <a:tcPr/>
                </a:tc>
                <a:tc>
                  <a:txBody>
                    <a:bodyPr/>
                    <a:lstStyle/>
                    <a:p>
                      <a:r>
                        <a:rPr lang="en-GB" dirty="0" smtClean="0"/>
                        <a:t>2, 478</a:t>
                      </a:r>
                      <a:endParaRPr lang="en-GB" dirty="0"/>
                    </a:p>
                  </a:txBody>
                  <a:tcPr/>
                </a:tc>
                <a:tc>
                  <a:txBody>
                    <a:bodyPr/>
                    <a:lstStyle/>
                    <a:p>
                      <a:r>
                        <a:rPr lang="en-GB" dirty="0" smtClean="0"/>
                        <a:t>7.8</a:t>
                      </a:r>
                      <a:endParaRPr lang="en-GB" dirty="0"/>
                    </a:p>
                  </a:txBody>
                  <a:tcPr/>
                </a:tc>
                <a:tc>
                  <a:txBody>
                    <a:bodyPr/>
                    <a:lstStyle/>
                    <a:p>
                      <a:r>
                        <a:rPr lang="en-GB" dirty="0" smtClean="0"/>
                        <a:t>1, 191</a:t>
                      </a:r>
                      <a:endParaRPr lang="en-GB" dirty="0"/>
                    </a:p>
                  </a:txBody>
                  <a:tcPr/>
                </a:tc>
                <a:tc>
                  <a:txBody>
                    <a:bodyPr/>
                    <a:lstStyle/>
                    <a:p>
                      <a:r>
                        <a:rPr lang="en-GB" dirty="0" smtClean="0"/>
                        <a:t>443</a:t>
                      </a:r>
                      <a:endParaRPr lang="en-GB" dirty="0"/>
                    </a:p>
                  </a:txBody>
                  <a:tcPr/>
                </a:tc>
                <a:tc>
                  <a:txBody>
                    <a:bodyPr/>
                    <a:lstStyle/>
                    <a:p>
                      <a:r>
                        <a:rPr lang="en-GB" dirty="0" smtClean="0"/>
                        <a:t>844</a:t>
                      </a:r>
                      <a:endParaRPr lang="en-GB" dirty="0"/>
                    </a:p>
                  </a:txBody>
                  <a:tcPr/>
                </a:tc>
                <a:tc>
                  <a:txBody>
                    <a:bodyPr/>
                    <a:lstStyle/>
                    <a:p>
                      <a:r>
                        <a:rPr lang="en-GB" dirty="0" smtClean="0"/>
                        <a:t>369</a:t>
                      </a:r>
                      <a:endParaRPr lang="en-GB" dirty="0"/>
                    </a:p>
                  </a:txBody>
                  <a:tcPr/>
                </a:tc>
                <a:tc>
                  <a:txBody>
                    <a:bodyPr/>
                    <a:lstStyle/>
                    <a:p>
                      <a:r>
                        <a:rPr lang="en-GB" dirty="0" smtClean="0"/>
                        <a:t>126</a:t>
                      </a:r>
                      <a:endParaRPr lang="en-GB" dirty="0"/>
                    </a:p>
                  </a:txBody>
                  <a:tcPr/>
                </a:tc>
              </a:tr>
              <a:tr h="464725">
                <a:tc>
                  <a:txBody>
                    <a:bodyPr/>
                    <a:lstStyle/>
                    <a:p>
                      <a:r>
                        <a:rPr lang="en-GB" dirty="0" smtClean="0"/>
                        <a:t>Mar-May</a:t>
                      </a:r>
                      <a:r>
                        <a:rPr lang="en-GB" baseline="0" dirty="0" smtClean="0"/>
                        <a:t> </a:t>
                      </a:r>
                      <a:endParaRPr lang="en-GB" dirty="0"/>
                    </a:p>
                  </a:txBody>
                  <a:tcPr/>
                </a:tc>
                <a:tc>
                  <a:txBody>
                    <a:bodyPr/>
                    <a:lstStyle/>
                    <a:p>
                      <a:r>
                        <a:rPr lang="en-GB" dirty="0" smtClean="0"/>
                        <a:t>2, 452</a:t>
                      </a:r>
                      <a:endParaRPr lang="en-GB" dirty="0"/>
                    </a:p>
                  </a:txBody>
                  <a:tcPr/>
                </a:tc>
                <a:tc>
                  <a:txBody>
                    <a:bodyPr/>
                    <a:lstStyle/>
                    <a:p>
                      <a:r>
                        <a:rPr lang="en-GB" dirty="0" smtClean="0"/>
                        <a:t>7.7</a:t>
                      </a:r>
                      <a:endParaRPr lang="en-GB" dirty="0"/>
                    </a:p>
                  </a:txBody>
                  <a:tcPr/>
                </a:tc>
                <a:tc>
                  <a:txBody>
                    <a:bodyPr/>
                    <a:lstStyle/>
                    <a:p>
                      <a:r>
                        <a:rPr lang="en-GB" dirty="0" smtClean="0"/>
                        <a:t>1, 207</a:t>
                      </a:r>
                      <a:endParaRPr lang="en-GB" dirty="0"/>
                    </a:p>
                  </a:txBody>
                  <a:tcPr/>
                </a:tc>
                <a:tc>
                  <a:txBody>
                    <a:bodyPr/>
                    <a:lstStyle/>
                    <a:p>
                      <a:r>
                        <a:rPr lang="en-GB" dirty="0" smtClean="0"/>
                        <a:t>438</a:t>
                      </a:r>
                      <a:endParaRPr lang="en-GB" dirty="0"/>
                    </a:p>
                  </a:txBody>
                  <a:tcPr/>
                </a:tc>
                <a:tc>
                  <a:txBody>
                    <a:bodyPr/>
                    <a:lstStyle/>
                    <a:p>
                      <a:r>
                        <a:rPr lang="en-GB" dirty="0" smtClean="0"/>
                        <a:t>807</a:t>
                      </a:r>
                      <a:endParaRPr lang="en-GB" dirty="0"/>
                    </a:p>
                  </a:txBody>
                  <a:tcPr/>
                </a:tc>
                <a:tc>
                  <a:txBody>
                    <a:bodyPr/>
                    <a:lstStyle/>
                    <a:p>
                      <a:r>
                        <a:rPr lang="en-GB" dirty="0" smtClean="0"/>
                        <a:t>384</a:t>
                      </a:r>
                      <a:endParaRPr lang="en-GB" dirty="0"/>
                    </a:p>
                  </a:txBody>
                  <a:tcPr/>
                </a:tc>
                <a:tc>
                  <a:txBody>
                    <a:bodyPr/>
                    <a:lstStyle/>
                    <a:p>
                      <a:r>
                        <a:rPr lang="en-GB" dirty="0" smtClean="0"/>
                        <a:t>103</a:t>
                      </a:r>
                      <a:endParaRPr lang="en-GB" dirty="0"/>
                    </a:p>
                  </a:txBody>
                  <a:tcPr/>
                </a:tc>
              </a:tr>
              <a:tr h="464725">
                <a:tc>
                  <a:txBody>
                    <a:bodyPr/>
                    <a:lstStyle/>
                    <a:p>
                      <a:r>
                        <a:rPr lang="en-GB" dirty="0" smtClean="0"/>
                        <a:t>Jun-Aug</a:t>
                      </a:r>
                      <a:endParaRPr lang="en-GB" dirty="0"/>
                    </a:p>
                  </a:txBody>
                  <a:tcPr/>
                </a:tc>
                <a:tc>
                  <a:txBody>
                    <a:bodyPr/>
                    <a:lstStyle/>
                    <a:p>
                      <a:r>
                        <a:rPr lang="en-GB" dirty="0" smtClean="0"/>
                        <a:t>2, 566</a:t>
                      </a:r>
                      <a:endParaRPr lang="en-GB" dirty="0"/>
                    </a:p>
                  </a:txBody>
                  <a:tcPr/>
                </a:tc>
                <a:tc>
                  <a:txBody>
                    <a:bodyPr/>
                    <a:lstStyle/>
                    <a:p>
                      <a:r>
                        <a:rPr lang="en-GB" dirty="0" smtClean="0"/>
                        <a:t>8.1</a:t>
                      </a:r>
                      <a:endParaRPr lang="en-GB" dirty="0"/>
                    </a:p>
                  </a:txBody>
                  <a:tcPr/>
                </a:tc>
                <a:tc>
                  <a:txBody>
                    <a:bodyPr/>
                    <a:lstStyle/>
                    <a:p>
                      <a:r>
                        <a:rPr lang="en-GB" dirty="0" smtClean="0"/>
                        <a:t>1, 232</a:t>
                      </a:r>
                      <a:endParaRPr lang="en-GB" dirty="0"/>
                    </a:p>
                  </a:txBody>
                  <a:tcPr/>
                </a:tc>
                <a:tc>
                  <a:txBody>
                    <a:bodyPr/>
                    <a:lstStyle/>
                    <a:p>
                      <a:r>
                        <a:rPr lang="en-GB" dirty="0" smtClean="0"/>
                        <a:t>467</a:t>
                      </a:r>
                      <a:endParaRPr lang="en-GB" dirty="0"/>
                    </a:p>
                  </a:txBody>
                  <a:tcPr/>
                </a:tc>
                <a:tc>
                  <a:txBody>
                    <a:bodyPr/>
                    <a:lstStyle/>
                    <a:p>
                      <a:r>
                        <a:rPr lang="en-GB" dirty="0" smtClean="0"/>
                        <a:t>867</a:t>
                      </a:r>
                      <a:endParaRPr lang="en-GB" dirty="0"/>
                    </a:p>
                  </a:txBody>
                  <a:tcPr/>
                </a:tc>
                <a:tc>
                  <a:txBody>
                    <a:bodyPr/>
                    <a:lstStyle/>
                    <a:p>
                      <a:r>
                        <a:rPr lang="en-GB" dirty="0" smtClean="0"/>
                        <a:t>423</a:t>
                      </a:r>
                      <a:endParaRPr lang="en-GB" dirty="0"/>
                    </a:p>
                  </a:txBody>
                  <a:tcPr/>
                </a:tc>
                <a:tc>
                  <a:txBody>
                    <a:bodyPr/>
                    <a:lstStyle/>
                    <a:p>
                      <a:r>
                        <a:rPr lang="en-GB" dirty="0" smtClean="0"/>
                        <a:t>85</a:t>
                      </a:r>
                      <a:endParaRPr lang="en-GB" dirty="0"/>
                    </a:p>
                  </a:txBody>
                  <a:tcPr/>
                </a:tc>
              </a:tr>
              <a:tr h="464725">
                <a:tc>
                  <a:txBody>
                    <a:bodyPr/>
                    <a:lstStyle/>
                    <a:p>
                      <a:r>
                        <a:rPr lang="en-GB" dirty="0" smtClean="0"/>
                        <a:t>Sep-Nov</a:t>
                      </a:r>
                      <a:endParaRPr lang="en-GB" dirty="0"/>
                    </a:p>
                  </a:txBody>
                  <a:tcPr/>
                </a:tc>
                <a:tc>
                  <a:txBody>
                    <a:bodyPr/>
                    <a:lstStyle/>
                    <a:p>
                      <a:r>
                        <a:rPr lang="en-GB" dirty="0" smtClean="0"/>
                        <a:t>2, 685</a:t>
                      </a:r>
                      <a:endParaRPr lang="en-GB" dirty="0"/>
                    </a:p>
                  </a:txBody>
                  <a:tcPr/>
                </a:tc>
                <a:tc>
                  <a:txBody>
                    <a:bodyPr/>
                    <a:lstStyle/>
                    <a:p>
                      <a:r>
                        <a:rPr lang="en-GB" dirty="0" smtClean="0"/>
                        <a:t>8.4</a:t>
                      </a:r>
                      <a:endParaRPr lang="en-GB" dirty="0"/>
                    </a:p>
                  </a:txBody>
                  <a:tcPr/>
                </a:tc>
                <a:tc>
                  <a:txBody>
                    <a:bodyPr/>
                    <a:lstStyle/>
                    <a:p>
                      <a:r>
                        <a:rPr lang="en-GB" dirty="0" smtClean="0"/>
                        <a:t>1, 313</a:t>
                      </a:r>
                      <a:endParaRPr lang="en-GB" dirty="0"/>
                    </a:p>
                  </a:txBody>
                  <a:tcPr/>
                </a:tc>
                <a:tc>
                  <a:txBody>
                    <a:bodyPr/>
                    <a:lstStyle/>
                    <a:p>
                      <a:r>
                        <a:rPr lang="en-GB" dirty="0" smtClean="0"/>
                        <a:t>515</a:t>
                      </a:r>
                      <a:endParaRPr lang="en-GB" dirty="0"/>
                    </a:p>
                  </a:txBody>
                  <a:tcPr/>
                </a:tc>
                <a:tc>
                  <a:txBody>
                    <a:bodyPr/>
                    <a:lstStyle/>
                    <a:p>
                      <a:r>
                        <a:rPr lang="en-GB" dirty="0" smtClean="0"/>
                        <a:t>857</a:t>
                      </a:r>
                      <a:endParaRPr lang="en-GB" dirty="0"/>
                    </a:p>
                  </a:txBody>
                  <a:tcPr/>
                </a:tc>
                <a:tc>
                  <a:txBody>
                    <a:bodyPr/>
                    <a:lstStyle/>
                    <a:p>
                      <a:r>
                        <a:rPr lang="en-GB" dirty="0" smtClean="0"/>
                        <a:t>424</a:t>
                      </a:r>
                      <a:endParaRPr lang="en-GB" dirty="0"/>
                    </a:p>
                  </a:txBody>
                  <a:tcPr/>
                </a:tc>
                <a:tc>
                  <a:txBody>
                    <a:bodyPr/>
                    <a:lstStyle/>
                    <a:p>
                      <a:r>
                        <a:rPr lang="en-GB" dirty="0" smtClean="0"/>
                        <a:t>96</a:t>
                      </a:r>
                      <a:endParaRPr lang="en-GB" dirty="0"/>
                    </a:p>
                  </a:txBody>
                  <a:tcPr/>
                </a:tc>
              </a:tr>
              <a:tr h="611999">
                <a:tc>
                  <a:txBody>
                    <a:bodyPr/>
                    <a:lstStyle/>
                    <a:p>
                      <a:r>
                        <a:rPr lang="en-GB" dirty="0" smtClean="0"/>
                        <a:t>Feb 2012</a:t>
                      </a:r>
                      <a:endParaRPr lang="en-GB" dirty="0"/>
                    </a:p>
                  </a:txBody>
                  <a:tcPr/>
                </a:tc>
                <a:tc>
                  <a:txBody>
                    <a:bodyPr/>
                    <a:lstStyle/>
                    <a:p>
                      <a:r>
                        <a:rPr lang="en-GB" dirty="0" smtClean="0"/>
                        <a:t>2, 650</a:t>
                      </a:r>
                      <a:endParaRPr lang="en-GB" dirty="0"/>
                    </a:p>
                  </a:txBody>
                  <a:tcPr/>
                </a:tc>
                <a:tc>
                  <a:txBody>
                    <a:bodyPr/>
                    <a:lstStyle/>
                    <a:p>
                      <a:r>
                        <a:rPr lang="en-GB" dirty="0" smtClean="0"/>
                        <a:t>8.3</a:t>
                      </a:r>
                      <a:endParaRPr lang="en-GB" dirty="0"/>
                    </a:p>
                  </a:txBody>
                  <a:tcPr/>
                </a:tc>
                <a:tc>
                  <a:txBody>
                    <a:bodyPr/>
                    <a:lstStyle/>
                    <a:p>
                      <a:r>
                        <a:rPr lang="en-GB" dirty="0" smtClean="0"/>
                        <a:t>1, 261</a:t>
                      </a:r>
                      <a:endParaRPr lang="en-GB" dirty="0"/>
                    </a:p>
                  </a:txBody>
                  <a:tcPr/>
                </a:tc>
                <a:tc>
                  <a:txBody>
                    <a:bodyPr/>
                    <a:lstStyle/>
                    <a:p>
                      <a:r>
                        <a:rPr lang="en-GB" dirty="0" smtClean="0"/>
                        <a:t>506</a:t>
                      </a:r>
                      <a:endParaRPr lang="en-GB" dirty="0"/>
                    </a:p>
                  </a:txBody>
                  <a:tcPr/>
                </a:tc>
                <a:tc>
                  <a:txBody>
                    <a:bodyPr/>
                    <a:lstStyle/>
                    <a:p>
                      <a:r>
                        <a:rPr lang="en-GB" dirty="0" smtClean="0"/>
                        <a:t>883</a:t>
                      </a:r>
                      <a:endParaRPr lang="en-GB" dirty="0"/>
                    </a:p>
                  </a:txBody>
                  <a:tcPr/>
                </a:tc>
                <a:tc>
                  <a:txBody>
                    <a:bodyPr/>
                    <a:lstStyle/>
                    <a:p>
                      <a:r>
                        <a:rPr lang="en-GB" dirty="0" smtClean="0"/>
                        <a:t>423</a:t>
                      </a:r>
                      <a:endParaRPr lang="en-GB" dirty="0"/>
                    </a:p>
                  </a:txBody>
                  <a:tcPr/>
                </a:tc>
                <a:tc>
                  <a:txBody>
                    <a:bodyPr/>
                    <a:lstStyle/>
                    <a:p>
                      <a:r>
                        <a:rPr lang="en-GB" dirty="0" smtClean="0"/>
                        <a:t>90</a:t>
                      </a:r>
                      <a:endParaRPr lang="en-GB"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476250"/>
            <a:ext cx="8229600" cy="941388"/>
          </a:xfrm>
          <a:noFill/>
          <a:ln>
            <a:miter lim="800000"/>
            <a:headEnd/>
            <a:tailEnd/>
          </a:ln>
        </p:spPr>
        <p:txBody>
          <a:bodyPr vert="horz" wrap="square" lIns="91440" tIns="45720" rIns="91440" bIns="45720" numCol="1" anchor="t" anchorCtr="0" compatLnSpc="1">
            <a:prstTxWarp prst="textNoShape">
              <a:avLst/>
            </a:prstTxWarp>
          </a:bodyPr>
          <a:lstStyle/>
          <a:p>
            <a:r>
              <a:rPr lang="en-GB" sz="2800" b="1" dirty="0" smtClean="0"/>
              <a:t>Unemployment by Men and </a:t>
            </a:r>
            <a:br>
              <a:rPr lang="en-GB" sz="2800" b="1" dirty="0" smtClean="0"/>
            </a:br>
            <a:r>
              <a:rPr lang="en-GB" sz="2800" b="1" dirty="0" smtClean="0"/>
              <a:t>Women </a:t>
            </a:r>
            <a:r>
              <a:rPr lang="en-GB" sz="2000" b="1" dirty="0" smtClean="0"/>
              <a:t>(LFS, 000)</a:t>
            </a:r>
            <a:endParaRPr lang="en-GB" sz="2000" b="1" dirty="0"/>
          </a:p>
        </p:txBody>
      </p:sp>
      <p:sp>
        <p:nvSpPr>
          <p:cNvPr id="34819" name="Rectangle 3"/>
          <p:cNvSpPr>
            <a:spLocks noGrp="1" noChangeArrowheads="1"/>
          </p:cNvSpPr>
          <p:nvPr>
            <p:ph type="body" idx="1"/>
          </p:nvPr>
        </p:nvSpPr>
        <p:spPr bwMode="auto">
          <a:xfrm>
            <a:off x="107504" y="1916832"/>
            <a:ext cx="8785671" cy="4669706"/>
          </a:xfrm>
          <a:noFill/>
          <a:ln>
            <a:miter lim="800000"/>
            <a:headEnd/>
            <a:tailEnd/>
          </a:ln>
        </p:spPr>
        <p:txBody>
          <a:bodyPr vert="horz" wrap="square" lIns="91440" tIns="45720" rIns="91440" bIns="45720" numCol="1" anchor="t" anchorCtr="0" compatLnSpc="1">
            <a:prstTxWarp prst="textNoShape">
              <a:avLst/>
            </a:prstTxWarp>
          </a:bodyPr>
          <a:lstStyle/>
          <a:p>
            <a:pPr>
              <a:buNone/>
            </a:pPr>
            <a:endParaRPr lang="en-GB" sz="2000" dirty="0" smtClean="0"/>
          </a:p>
          <a:p>
            <a:endParaRPr lang="en-GB" sz="2000" dirty="0" smtClean="0"/>
          </a:p>
          <a:p>
            <a:endParaRPr lang="en-GB" sz="2400" i="1" dirty="0"/>
          </a:p>
          <a:p>
            <a:pPr>
              <a:buFontTx/>
              <a:buNone/>
            </a:pPr>
            <a:endParaRPr lang="en-GB" sz="2400" i="1" dirty="0"/>
          </a:p>
          <a:p>
            <a:pPr>
              <a:buFontTx/>
              <a:buNone/>
            </a:pPr>
            <a:endParaRPr lang="en-GB" sz="3600" i="1" dirty="0"/>
          </a:p>
        </p:txBody>
      </p:sp>
      <p:graphicFrame>
        <p:nvGraphicFramePr>
          <p:cNvPr id="4" name="Table 3"/>
          <p:cNvGraphicFramePr>
            <a:graphicFrameLocks noGrp="1"/>
          </p:cNvGraphicFramePr>
          <p:nvPr/>
        </p:nvGraphicFramePr>
        <p:xfrm>
          <a:off x="251520" y="1844824"/>
          <a:ext cx="8784976" cy="4092522"/>
        </p:xfrm>
        <a:graphic>
          <a:graphicData uri="http://schemas.openxmlformats.org/drawingml/2006/table">
            <a:tbl>
              <a:tblPr firstRow="1" bandRow="1">
                <a:tableStyleId>{5C22544A-7EE6-4342-B048-85BDC9FD1C3A}</a:tableStyleId>
              </a:tblPr>
              <a:tblGrid>
                <a:gridCol w="1412299"/>
                <a:gridCol w="1130721"/>
                <a:gridCol w="1129388"/>
                <a:gridCol w="1080120"/>
                <a:gridCol w="1412368"/>
                <a:gridCol w="1078857"/>
                <a:gridCol w="1541223"/>
              </a:tblGrid>
              <a:tr h="1008112">
                <a:tc>
                  <a:txBody>
                    <a:bodyPr/>
                    <a:lstStyle/>
                    <a:p>
                      <a:r>
                        <a:rPr lang="en-GB" dirty="0" smtClean="0">
                          <a:solidFill>
                            <a:schemeClr val="tx1"/>
                          </a:solidFill>
                        </a:rPr>
                        <a:t>Year</a:t>
                      </a:r>
                      <a:endParaRPr lang="en-GB" dirty="0">
                        <a:solidFill>
                          <a:schemeClr val="tx1"/>
                        </a:solidFill>
                      </a:endParaRPr>
                    </a:p>
                  </a:txBody>
                  <a:tcPr/>
                </a:tc>
                <a:tc>
                  <a:txBody>
                    <a:bodyPr/>
                    <a:lstStyle/>
                    <a:p>
                      <a:r>
                        <a:rPr lang="en-GB" dirty="0" smtClean="0">
                          <a:solidFill>
                            <a:schemeClr val="tx1"/>
                          </a:solidFill>
                        </a:rPr>
                        <a:t>Total</a:t>
                      </a:r>
                    </a:p>
                    <a:p>
                      <a:endParaRPr lang="en-GB" dirty="0" smtClean="0">
                        <a:solidFill>
                          <a:schemeClr val="tx1"/>
                        </a:solidFill>
                      </a:endParaRPr>
                    </a:p>
                    <a:p>
                      <a:r>
                        <a:rPr lang="en-GB" dirty="0" smtClean="0">
                          <a:solidFill>
                            <a:schemeClr val="tx1"/>
                          </a:solidFill>
                        </a:rPr>
                        <a:t>Men</a:t>
                      </a:r>
                      <a:endParaRPr lang="en-GB" dirty="0">
                        <a:solidFill>
                          <a:schemeClr val="tx1"/>
                        </a:solidFill>
                      </a:endParaRPr>
                    </a:p>
                  </a:txBody>
                  <a:tcPr/>
                </a:tc>
                <a:tc>
                  <a:txBody>
                    <a:bodyPr/>
                    <a:lstStyle/>
                    <a:p>
                      <a:endParaRPr lang="en-GB" dirty="0" smtClean="0">
                        <a:solidFill>
                          <a:schemeClr val="tx1"/>
                        </a:solidFill>
                      </a:endParaRPr>
                    </a:p>
                    <a:p>
                      <a:endParaRPr lang="en-GB" dirty="0" smtClean="0">
                        <a:solidFill>
                          <a:schemeClr val="tx1"/>
                        </a:solidFill>
                      </a:endParaRPr>
                    </a:p>
                    <a:p>
                      <a:r>
                        <a:rPr lang="en-GB" dirty="0" smtClean="0">
                          <a:solidFill>
                            <a:schemeClr val="tx1"/>
                          </a:solidFill>
                        </a:rPr>
                        <a:t>Women</a:t>
                      </a:r>
                      <a:endParaRPr lang="en-GB" dirty="0">
                        <a:solidFill>
                          <a:schemeClr val="tx1"/>
                        </a:solidFill>
                      </a:endParaRPr>
                    </a:p>
                  </a:txBody>
                  <a:tcPr/>
                </a:tc>
                <a:tc>
                  <a:txBody>
                    <a:bodyPr/>
                    <a:lstStyle/>
                    <a:p>
                      <a:r>
                        <a:rPr lang="en-GB" dirty="0" smtClean="0">
                          <a:solidFill>
                            <a:schemeClr val="tx1"/>
                          </a:solidFill>
                        </a:rPr>
                        <a:t>&gt;12 m</a:t>
                      </a:r>
                    </a:p>
                    <a:p>
                      <a:endParaRPr lang="en-GB" dirty="0" smtClean="0">
                        <a:solidFill>
                          <a:schemeClr val="tx1"/>
                        </a:solidFill>
                      </a:endParaRPr>
                    </a:p>
                    <a:p>
                      <a:r>
                        <a:rPr lang="en-GB" dirty="0" smtClean="0">
                          <a:solidFill>
                            <a:schemeClr val="tx1"/>
                          </a:solidFill>
                        </a:rPr>
                        <a:t>Men</a:t>
                      </a:r>
                      <a:endParaRPr lang="en-GB" dirty="0">
                        <a:solidFill>
                          <a:schemeClr val="tx1"/>
                        </a:solidFill>
                      </a:endParaRPr>
                    </a:p>
                  </a:txBody>
                  <a:tcPr/>
                </a:tc>
                <a:tc>
                  <a:txBody>
                    <a:bodyPr/>
                    <a:lstStyle/>
                    <a:p>
                      <a:endParaRPr lang="en-GB" dirty="0" smtClean="0">
                        <a:solidFill>
                          <a:schemeClr val="tx1"/>
                        </a:solidFill>
                      </a:endParaRPr>
                    </a:p>
                    <a:p>
                      <a:endParaRPr lang="en-GB" dirty="0" smtClean="0">
                        <a:solidFill>
                          <a:schemeClr val="tx1"/>
                        </a:solidFill>
                      </a:endParaRPr>
                    </a:p>
                    <a:p>
                      <a:r>
                        <a:rPr lang="en-GB" dirty="0" smtClean="0">
                          <a:solidFill>
                            <a:schemeClr val="tx1"/>
                          </a:solidFill>
                        </a:rPr>
                        <a:t>Women</a:t>
                      </a:r>
                      <a:endParaRPr lang="en-GB" dirty="0">
                        <a:solidFill>
                          <a:schemeClr val="tx1"/>
                        </a:solidFill>
                      </a:endParaRPr>
                    </a:p>
                  </a:txBody>
                  <a:tcPr/>
                </a:tc>
                <a:tc>
                  <a:txBody>
                    <a:bodyPr/>
                    <a:lstStyle/>
                    <a:p>
                      <a:r>
                        <a:rPr lang="en-GB" dirty="0" smtClean="0">
                          <a:solidFill>
                            <a:schemeClr val="tx1"/>
                          </a:solidFill>
                        </a:rPr>
                        <a:t>&gt;24 m</a:t>
                      </a:r>
                    </a:p>
                    <a:p>
                      <a:endParaRPr lang="en-GB" dirty="0" smtClean="0">
                        <a:solidFill>
                          <a:schemeClr val="tx1"/>
                        </a:solidFill>
                      </a:endParaRPr>
                    </a:p>
                    <a:p>
                      <a:r>
                        <a:rPr lang="en-GB" dirty="0" smtClean="0">
                          <a:solidFill>
                            <a:schemeClr val="tx1"/>
                          </a:solidFill>
                        </a:rPr>
                        <a:t>Men</a:t>
                      </a:r>
                      <a:endParaRPr lang="en-GB" dirty="0">
                        <a:solidFill>
                          <a:schemeClr val="tx1"/>
                        </a:solidFill>
                      </a:endParaRPr>
                    </a:p>
                  </a:txBody>
                  <a:tcPr/>
                </a:tc>
                <a:tc>
                  <a:txBody>
                    <a:bodyPr/>
                    <a:lstStyle/>
                    <a:p>
                      <a:endParaRPr lang="en-GB" dirty="0" smtClean="0">
                        <a:solidFill>
                          <a:schemeClr val="tx1"/>
                        </a:solidFill>
                      </a:endParaRPr>
                    </a:p>
                    <a:p>
                      <a:endParaRPr lang="en-GB" dirty="0" smtClean="0">
                        <a:solidFill>
                          <a:schemeClr val="tx1"/>
                        </a:solidFill>
                      </a:endParaRPr>
                    </a:p>
                    <a:p>
                      <a:r>
                        <a:rPr lang="en-GB" dirty="0" smtClean="0">
                          <a:solidFill>
                            <a:schemeClr val="tx1"/>
                          </a:solidFill>
                        </a:rPr>
                        <a:t>Women</a:t>
                      </a:r>
                      <a:endParaRPr lang="en-GB" dirty="0">
                        <a:solidFill>
                          <a:schemeClr val="tx1"/>
                        </a:solidFill>
                      </a:endParaRPr>
                    </a:p>
                  </a:txBody>
                  <a:tcPr/>
                </a:tc>
              </a:tr>
              <a:tr h="540977">
                <a:tc>
                  <a:txBody>
                    <a:bodyPr/>
                    <a:lstStyle/>
                    <a:p>
                      <a:r>
                        <a:rPr lang="en-GB" dirty="0" smtClean="0">
                          <a:solidFill>
                            <a:schemeClr val="tx1"/>
                          </a:solidFill>
                        </a:rPr>
                        <a:t>Feb</a:t>
                      </a:r>
                      <a:r>
                        <a:rPr lang="en-GB" baseline="0" dirty="0" smtClean="0">
                          <a:solidFill>
                            <a:schemeClr val="tx1"/>
                          </a:solidFill>
                        </a:rPr>
                        <a:t> 2010</a:t>
                      </a:r>
                      <a:endParaRPr lang="en-GB" dirty="0">
                        <a:solidFill>
                          <a:schemeClr val="tx1"/>
                        </a:solidFill>
                      </a:endParaRPr>
                    </a:p>
                  </a:txBody>
                  <a:tcPr/>
                </a:tc>
                <a:tc>
                  <a:txBody>
                    <a:bodyPr/>
                    <a:lstStyle/>
                    <a:p>
                      <a:r>
                        <a:rPr lang="en-GB" sz="1800" dirty="0" smtClean="0">
                          <a:solidFill>
                            <a:schemeClr val="tx1"/>
                          </a:solidFill>
                        </a:rPr>
                        <a:t>1, 520</a:t>
                      </a:r>
                      <a:endParaRPr lang="en-GB" sz="1800" dirty="0">
                        <a:solidFill>
                          <a:schemeClr val="tx1"/>
                        </a:solidFill>
                      </a:endParaRPr>
                    </a:p>
                  </a:txBody>
                  <a:tcPr/>
                </a:tc>
                <a:tc>
                  <a:txBody>
                    <a:bodyPr/>
                    <a:lstStyle/>
                    <a:p>
                      <a:r>
                        <a:rPr lang="en-GB" sz="1800" dirty="0" smtClean="0">
                          <a:solidFill>
                            <a:schemeClr val="tx1"/>
                          </a:solidFill>
                        </a:rPr>
                        <a:t>971</a:t>
                      </a:r>
                      <a:endParaRPr lang="en-GB" sz="1800" dirty="0">
                        <a:solidFill>
                          <a:schemeClr val="tx1"/>
                        </a:solidFill>
                      </a:endParaRPr>
                    </a:p>
                  </a:txBody>
                  <a:tcPr/>
                </a:tc>
                <a:tc>
                  <a:txBody>
                    <a:bodyPr/>
                    <a:lstStyle/>
                    <a:p>
                      <a:r>
                        <a:rPr lang="en-GB" dirty="0" smtClean="0">
                          <a:solidFill>
                            <a:schemeClr val="tx1"/>
                          </a:solidFill>
                        </a:rPr>
                        <a:t>498</a:t>
                      </a:r>
                      <a:endParaRPr lang="en-GB" dirty="0">
                        <a:solidFill>
                          <a:schemeClr val="tx1"/>
                        </a:solidFill>
                      </a:endParaRPr>
                    </a:p>
                  </a:txBody>
                  <a:tcPr/>
                </a:tc>
                <a:tc>
                  <a:txBody>
                    <a:bodyPr/>
                    <a:lstStyle/>
                    <a:p>
                      <a:r>
                        <a:rPr lang="en-GB" dirty="0" smtClean="0">
                          <a:solidFill>
                            <a:schemeClr val="tx1"/>
                          </a:solidFill>
                        </a:rPr>
                        <a:t>232</a:t>
                      </a:r>
                      <a:endParaRPr lang="en-GB" dirty="0">
                        <a:solidFill>
                          <a:schemeClr val="tx1"/>
                        </a:solidFill>
                      </a:endParaRPr>
                    </a:p>
                  </a:txBody>
                  <a:tcPr/>
                </a:tc>
                <a:tc>
                  <a:txBody>
                    <a:bodyPr/>
                    <a:lstStyle/>
                    <a:p>
                      <a:r>
                        <a:rPr lang="en-GB" dirty="0" smtClean="0">
                          <a:solidFill>
                            <a:schemeClr val="tx1"/>
                          </a:solidFill>
                        </a:rPr>
                        <a:t>192</a:t>
                      </a:r>
                      <a:endParaRPr lang="en-GB" dirty="0">
                        <a:solidFill>
                          <a:schemeClr val="tx1"/>
                        </a:solidFill>
                      </a:endParaRPr>
                    </a:p>
                  </a:txBody>
                  <a:tcPr/>
                </a:tc>
                <a:tc>
                  <a:txBody>
                    <a:bodyPr/>
                    <a:lstStyle/>
                    <a:p>
                      <a:r>
                        <a:rPr lang="en-GB" dirty="0" smtClean="0">
                          <a:solidFill>
                            <a:schemeClr val="tx1"/>
                          </a:solidFill>
                        </a:rPr>
                        <a:t>79</a:t>
                      </a:r>
                      <a:endParaRPr lang="en-GB" dirty="0">
                        <a:solidFill>
                          <a:schemeClr val="tx1"/>
                        </a:solidFill>
                      </a:endParaRPr>
                    </a:p>
                  </a:txBody>
                  <a:tcPr/>
                </a:tc>
              </a:tr>
              <a:tr h="496713">
                <a:tc>
                  <a:txBody>
                    <a:bodyPr/>
                    <a:lstStyle/>
                    <a:p>
                      <a:r>
                        <a:rPr lang="en-GB" dirty="0" smtClean="0">
                          <a:solidFill>
                            <a:schemeClr val="tx1"/>
                          </a:solidFill>
                        </a:rPr>
                        <a:t>Feb 2011</a:t>
                      </a:r>
                      <a:endParaRPr lang="en-GB" dirty="0">
                        <a:solidFill>
                          <a:schemeClr val="tx1"/>
                        </a:solidFill>
                      </a:endParaRPr>
                    </a:p>
                  </a:txBody>
                  <a:tcPr/>
                </a:tc>
                <a:tc>
                  <a:txBody>
                    <a:bodyPr/>
                    <a:lstStyle/>
                    <a:p>
                      <a:r>
                        <a:rPr lang="en-GB" dirty="0" smtClean="0">
                          <a:solidFill>
                            <a:schemeClr val="tx1"/>
                          </a:solidFill>
                        </a:rPr>
                        <a:t>1, 442</a:t>
                      </a:r>
                      <a:endParaRPr lang="en-GB" dirty="0">
                        <a:solidFill>
                          <a:schemeClr val="tx1"/>
                        </a:solidFill>
                      </a:endParaRPr>
                    </a:p>
                  </a:txBody>
                  <a:tcPr/>
                </a:tc>
                <a:tc>
                  <a:txBody>
                    <a:bodyPr/>
                    <a:lstStyle/>
                    <a:p>
                      <a:r>
                        <a:rPr lang="en-GB" dirty="0" smtClean="0">
                          <a:solidFill>
                            <a:schemeClr val="tx1"/>
                          </a:solidFill>
                        </a:rPr>
                        <a:t>1, 036</a:t>
                      </a:r>
                      <a:endParaRPr lang="en-GB" dirty="0">
                        <a:solidFill>
                          <a:schemeClr val="tx1"/>
                        </a:solidFill>
                      </a:endParaRPr>
                    </a:p>
                  </a:txBody>
                  <a:tcPr/>
                </a:tc>
                <a:tc>
                  <a:txBody>
                    <a:bodyPr/>
                    <a:lstStyle/>
                    <a:p>
                      <a:r>
                        <a:rPr lang="en-GB" dirty="0" smtClean="0">
                          <a:solidFill>
                            <a:schemeClr val="tx1"/>
                          </a:solidFill>
                        </a:rPr>
                        <a:t>565</a:t>
                      </a:r>
                      <a:endParaRPr lang="en-GB" dirty="0">
                        <a:solidFill>
                          <a:schemeClr val="tx1"/>
                        </a:solidFill>
                      </a:endParaRPr>
                    </a:p>
                  </a:txBody>
                  <a:tcPr/>
                </a:tc>
                <a:tc>
                  <a:txBody>
                    <a:bodyPr/>
                    <a:lstStyle/>
                    <a:p>
                      <a:r>
                        <a:rPr lang="en-GB" dirty="0" smtClean="0">
                          <a:solidFill>
                            <a:schemeClr val="tx1"/>
                          </a:solidFill>
                        </a:rPr>
                        <a:t>280</a:t>
                      </a:r>
                      <a:endParaRPr lang="en-GB" dirty="0">
                        <a:solidFill>
                          <a:schemeClr val="tx1"/>
                        </a:solidFill>
                      </a:endParaRPr>
                    </a:p>
                  </a:txBody>
                  <a:tcPr/>
                </a:tc>
                <a:tc>
                  <a:txBody>
                    <a:bodyPr/>
                    <a:lstStyle/>
                    <a:p>
                      <a:r>
                        <a:rPr lang="en-GB" dirty="0" smtClean="0">
                          <a:solidFill>
                            <a:schemeClr val="tx1"/>
                          </a:solidFill>
                        </a:rPr>
                        <a:t>261</a:t>
                      </a:r>
                      <a:endParaRPr lang="en-GB" dirty="0">
                        <a:solidFill>
                          <a:schemeClr val="tx1"/>
                        </a:solidFill>
                      </a:endParaRPr>
                    </a:p>
                  </a:txBody>
                  <a:tcPr/>
                </a:tc>
                <a:tc>
                  <a:txBody>
                    <a:bodyPr/>
                    <a:lstStyle/>
                    <a:p>
                      <a:r>
                        <a:rPr lang="en-GB" dirty="0" smtClean="0">
                          <a:solidFill>
                            <a:schemeClr val="tx1"/>
                          </a:solidFill>
                        </a:rPr>
                        <a:t>108</a:t>
                      </a:r>
                      <a:endParaRPr lang="en-GB" dirty="0">
                        <a:solidFill>
                          <a:schemeClr val="tx1"/>
                        </a:solidFill>
                      </a:endParaRPr>
                    </a:p>
                  </a:txBody>
                  <a:tcPr/>
                </a:tc>
              </a:tr>
              <a:tr h="479040">
                <a:tc>
                  <a:txBody>
                    <a:bodyPr/>
                    <a:lstStyle/>
                    <a:p>
                      <a:r>
                        <a:rPr lang="en-GB" dirty="0" smtClean="0">
                          <a:solidFill>
                            <a:schemeClr val="tx1"/>
                          </a:solidFill>
                        </a:rPr>
                        <a:t>Mar-May</a:t>
                      </a:r>
                      <a:endParaRPr lang="en-GB" dirty="0">
                        <a:solidFill>
                          <a:schemeClr val="tx1"/>
                        </a:solidFill>
                      </a:endParaRPr>
                    </a:p>
                  </a:txBody>
                  <a:tcPr/>
                </a:tc>
                <a:tc>
                  <a:txBody>
                    <a:bodyPr/>
                    <a:lstStyle/>
                    <a:p>
                      <a:r>
                        <a:rPr lang="en-GB" dirty="0" smtClean="0">
                          <a:solidFill>
                            <a:schemeClr val="tx1"/>
                          </a:solidFill>
                        </a:rPr>
                        <a:t>1, 427</a:t>
                      </a:r>
                      <a:endParaRPr lang="en-GB" dirty="0">
                        <a:solidFill>
                          <a:schemeClr val="tx1"/>
                        </a:solidFill>
                      </a:endParaRPr>
                    </a:p>
                  </a:txBody>
                  <a:tcPr/>
                </a:tc>
                <a:tc>
                  <a:txBody>
                    <a:bodyPr/>
                    <a:lstStyle/>
                    <a:p>
                      <a:r>
                        <a:rPr lang="en-GB" dirty="0" smtClean="0">
                          <a:solidFill>
                            <a:schemeClr val="tx1"/>
                          </a:solidFill>
                        </a:rPr>
                        <a:t>1, 026</a:t>
                      </a:r>
                      <a:endParaRPr lang="en-GB" dirty="0">
                        <a:solidFill>
                          <a:schemeClr val="tx1"/>
                        </a:solidFill>
                      </a:endParaRPr>
                    </a:p>
                  </a:txBody>
                  <a:tcPr/>
                </a:tc>
                <a:tc>
                  <a:txBody>
                    <a:bodyPr/>
                    <a:lstStyle/>
                    <a:p>
                      <a:r>
                        <a:rPr lang="en-GB" dirty="0" smtClean="0">
                          <a:solidFill>
                            <a:schemeClr val="tx1"/>
                          </a:solidFill>
                        </a:rPr>
                        <a:t>540</a:t>
                      </a:r>
                      <a:endParaRPr lang="en-GB" dirty="0">
                        <a:solidFill>
                          <a:schemeClr val="tx1"/>
                        </a:solidFill>
                      </a:endParaRPr>
                    </a:p>
                  </a:txBody>
                  <a:tcPr/>
                </a:tc>
                <a:tc>
                  <a:txBody>
                    <a:bodyPr/>
                    <a:lstStyle/>
                    <a:p>
                      <a:r>
                        <a:rPr lang="en-GB" dirty="0" smtClean="0">
                          <a:solidFill>
                            <a:schemeClr val="tx1"/>
                          </a:solidFill>
                        </a:rPr>
                        <a:t>268</a:t>
                      </a:r>
                      <a:endParaRPr lang="en-GB" dirty="0">
                        <a:solidFill>
                          <a:schemeClr val="tx1"/>
                        </a:solidFill>
                      </a:endParaRPr>
                    </a:p>
                  </a:txBody>
                  <a:tcPr/>
                </a:tc>
                <a:tc>
                  <a:txBody>
                    <a:bodyPr/>
                    <a:lstStyle/>
                    <a:p>
                      <a:r>
                        <a:rPr lang="en-GB" dirty="0" smtClean="0">
                          <a:solidFill>
                            <a:schemeClr val="tx1"/>
                          </a:solidFill>
                        </a:rPr>
                        <a:t>279</a:t>
                      </a:r>
                      <a:endParaRPr lang="en-GB" dirty="0">
                        <a:solidFill>
                          <a:schemeClr val="tx1"/>
                        </a:solidFill>
                      </a:endParaRPr>
                    </a:p>
                  </a:txBody>
                  <a:tcPr/>
                </a:tc>
                <a:tc>
                  <a:txBody>
                    <a:bodyPr/>
                    <a:lstStyle/>
                    <a:p>
                      <a:r>
                        <a:rPr lang="en-GB" dirty="0" smtClean="0">
                          <a:solidFill>
                            <a:schemeClr val="tx1"/>
                          </a:solidFill>
                        </a:rPr>
                        <a:t>104</a:t>
                      </a:r>
                      <a:endParaRPr lang="en-GB" dirty="0">
                        <a:solidFill>
                          <a:schemeClr val="tx1"/>
                        </a:solidFill>
                      </a:endParaRPr>
                    </a:p>
                  </a:txBody>
                  <a:tcPr/>
                </a:tc>
              </a:tr>
              <a:tr h="479040">
                <a:tc>
                  <a:txBody>
                    <a:bodyPr/>
                    <a:lstStyle/>
                    <a:p>
                      <a:r>
                        <a:rPr lang="en-GB" dirty="0" smtClean="0">
                          <a:solidFill>
                            <a:schemeClr val="tx1"/>
                          </a:solidFill>
                        </a:rPr>
                        <a:t>Jun-Aug</a:t>
                      </a:r>
                      <a:endParaRPr lang="en-GB" dirty="0">
                        <a:solidFill>
                          <a:schemeClr val="tx1"/>
                        </a:solidFill>
                      </a:endParaRPr>
                    </a:p>
                  </a:txBody>
                  <a:tcPr/>
                </a:tc>
                <a:tc>
                  <a:txBody>
                    <a:bodyPr/>
                    <a:lstStyle/>
                    <a:p>
                      <a:r>
                        <a:rPr lang="en-GB" dirty="0" smtClean="0">
                          <a:solidFill>
                            <a:schemeClr val="tx1"/>
                          </a:solidFill>
                        </a:rPr>
                        <a:t>1, 487</a:t>
                      </a:r>
                      <a:endParaRPr lang="en-GB" dirty="0">
                        <a:solidFill>
                          <a:schemeClr val="tx1"/>
                        </a:solidFill>
                      </a:endParaRPr>
                    </a:p>
                  </a:txBody>
                  <a:tcPr/>
                </a:tc>
                <a:tc>
                  <a:txBody>
                    <a:bodyPr/>
                    <a:lstStyle/>
                    <a:p>
                      <a:r>
                        <a:rPr lang="en-GB" dirty="0" smtClean="0">
                          <a:solidFill>
                            <a:schemeClr val="tx1"/>
                          </a:solidFill>
                        </a:rPr>
                        <a:t>1, 069</a:t>
                      </a:r>
                      <a:endParaRPr lang="en-GB" dirty="0">
                        <a:solidFill>
                          <a:schemeClr val="tx1"/>
                        </a:solidFill>
                      </a:endParaRPr>
                    </a:p>
                  </a:txBody>
                  <a:tcPr/>
                </a:tc>
                <a:tc>
                  <a:txBody>
                    <a:bodyPr/>
                    <a:lstStyle/>
                    <a:p>
                      <a:r>
                        <a:rPr lang="en-GB" dirty="0" smtClean="0">
                          <a:solidFill>
                            <a:schemeClr val="tx1"/>
                          </a:solidFill>
                        </a:rPr>
                        <a:t>564</a:t>
                      </a:r>
                      <a:endParaRPr lang="en-GB" dirty="0">
                        <a:solidFill>
                          <a:schemeClr val="tx1"/>
                        </a:solidFill>
                      </a:endParaRPr>
                    </a:p>
                  </a:txBody>
                  <a:tcPr/>
                </a:tc>
                <a:tc>
                  <a:txBody>
                    <a:bodyPr/>
                    <a:lstStyle/>
                    <a:p>
                      <a:r>
                        <a:rPr lang="en-GB" dirty="0" smtClean="0">
                          <a:solidFill>
                            <a:schemeClr val="tx1"/>
                          </a:solidFill>
                        </a:rPr>
                        <a:t>303</a:t>
                      </a:r>
                      <a:endParaRPr lang="en-GB" dirty="0">
                        <a:solidFill>
                          <a:schemeClr val="tx1"/>
                        </a:solidFill>
                      </a:endParaRPr>
                    </a:p>
                  </a:txBody>
                  <a:tcPr/>
                </a:tc>
                <a:tc>
                  <a:txBody>
                    <a:bodyPr/>
                    <a:lstStyle/>
                    <a:p>
                      <a:r>
                        <a:rPr lang="en-GB" dirty="0" smtClean="0">
                          <a:solidFill>
                            <a:schemeClr val="tx1"/>
                          </a:solidFill>
                        </a:rPr>
                        <a:t>302</a:t>
                      </a:r>
                      <a:endParaRPr lang="en-GB" dirty="0">
                        <a:solidFill>
                          <a:schemeClr val="tx1"/>
                        </a:solidFill>
                      </a:endParaRPr>
                    </a:p>
                  </a:txBody>
                  <a:tcPr/>
                </a:tc>
                <a:tc>
                  <a:txBody>
                    <a:bodyPr/>
                    <a:lstStyle/>
                    <a:p>
                      <a:r>
                        <a:rPr lang="en-GB" dirty="0" smtClean="0">
                          <a:solidFill>
                            <a:schemeClr val="tx1"/>
                          </a:solidFill>
                        </a:rPr>
                        <a:t>121</a:t>
                      </a:r>
                      <a:endParaRPr lang="en-GB" dirty="0">
                        <a:solidFill>
                          <a:schemeClr val="tx1"/>
                        </a:solidFill>
                      </a:endParaRPr>
                    </a:p>
                  </a:txBody>
                  <a:tcPr/>
                </a:tc>
              </a:tr>
              <a:tr h="479040">
                <a:tc>
                  <a:txBody>
                    <a:bodyPr/>
                    <a:lstStyle/>
                    <a:p>
                      <a:r>
                        <a:rPr lang="en-GB" dirty="0" smtClean="0">
                          <a:solidFill>
                            <a:schemeClr val="tx1"/>
                          </a:solidFill>
                        </a:rPr>
                        <a:t>Sep-Nov</a:t>
                      </a:r>
                      <a:endParaRPr lang="en-GB" dirty="0">
                        <a:solidFill>
                          <a:schemeClr val="tx1"/>
                        </a:solidFill>
                      </a:endParaRPr>
                    </a:p>
                  </a:txBody>
                  <a:tcPr/>
                </a:tc>
                <a:tc>
                  <a:txBody>
                    <a:bodyPr/>
                    <a:lstStyle/>
                    <a:p>
                      <a:r>
                        <a:rPr lang="en-GB" dirty="0" smtClean="0">
                          <a:solidFill>
                            <a:schemeClr val="tx1"/>
                          </a:solidFill>
                        </a:rPr>
                        <a:t>1, 557</a:t>
                      </a:r>
                      <a:endParaRPr lang="en-GB" dirty="0">
                        <a:solidFill>
                          <a:schemeClr val="tx1"/>
                        </a:solidFill>
                      </a:endParaRPr>
                    </a:p>
                  </a:txBody>
                  <a:tcPr/>
                </a:tc>
                <a:tc>
                  <a:txBody>
                    <a:bodyPr/>
                    <a:lstStyle/>
                    <a:p>
                      <a:r>
                        <a:rPr lang="en-GB" dirty="0" smtClean="0">
                          <a:solidFill>
                            <a:schemeClr val="tx1"/>
                          </a:solidFill>
                        </a:rPr>
                        <a:t>1, 128</a:t>
                      </a:r>
                      <a:endParaRPr lang="en-GB" dirty="0">
                        <a:solidFill>
                          <a:schemeClr val="tx1"/>
                        </a:solidFill>
                      </a:endParaRPr>
                    </a:p>
                  </a:txBody>
                  <a:tcPr/>
                </a:tc>
                <a:tc>
                  <a:txBody>
                    <a:bodyPr/>
                    <a:lstStyle/>
                    <a:p>
                      <a:r>
                        <a:rPr lang="en-GB" dirty="0" smtClean="0">
                          <a:solidFill>
                            <a:schemeClr val="tx1"/>
                          </a:solidFill>
                        </a:rPr>
                        <a:t>556</a:t>
                      </a:r>
                      <a:endParaRPr lang="en-GB" dirty="0">
                        <a:solidFill>
                          <a:schemeClr val="tx1"/>
                        </a:solidFill>
                      </a:endParaRPr>
                    </a:p>
                  </a:txBody>
                  <a:tcPr/>
                </a:tc>
                <a:tc>
                  <a:txBody>
                    <a:bodyPr/>
                    <a:lstStyle/>
                    <a:p>
                      <a:r>
                        <a:rPr lang="en-GB" dirty="0" smtClean="0">
                          <a:solidFill>
                            <a:schemeClr val="tx1"/>
                          </a:solidFill>
                        </a:rPr>
                        <a:t>301</a:t>
                      </a:r>
                      <a:endParaRPr lang="en-GB" dirty="0">
                        <a:solidFill>
                          <a:schemeClr val="tx1"/>
                        </a:solidFill>
                      </a:endParaRPr>
                    </a:p>
                  </a:txBody>
                  <a:tcPr/>
                </a:tc>
                <a:tc>
                  <a:txBody>
                    <a:bodyPr/>
                    <a:lstStyle/>
                    <a:p>
                      <a:r>
                        <a:rPr lang="en-GB" dirty="0" smtClean="0">
                          <a:solidFill>
                            <a:schemeClr val="tx1"/>
                          </a:solidFill>
                        </a:rPr>
                        <a:t>296</a:t>
                      </a:r>
                      <a:endParaRPr lang="en-GB" dirty="0">
                        <a:solidFill>
                          <a:schemeClr val="tx1"/>
                        </a:solidFill>
                      </a:endParaRPr>
                    </a:p>
                  </a:txBody>
                  <a:tcPr/>
                </a:tc>
                <a:tc>
                  <a:txBody>
                    <a:bodyPr/>
                    <a:lstStyle/>
                    <a:p>
                      <a:r>
                        <a:rPr lang="en-GB" dirty="0" smtClean="0">
                          <a:solidFill>
                            <a:schemeClr val="tx1"/>
                          </a:solidFill>
                        </a:rPr>
                        <a:t>128</a:t>
                      </a:r>
                      <a:endParaRPr lang="en-GB" dirty="0">
                        <a:solidFill>
                          <a:schemeClr val="tx1"/>
                        </a:solidFill>
                      </a:endParaRPr>
                    </a:p>
                  </a:txBody>
                  <a:tcPr/>
                </a:tc>
              </a:tr>
              <a:tr h="479040">
                <a:tc>
                  <a:txBody>
                    <a:bodyPr/>
                    <a:lstStyle/>
                    <a:p>
                      <a:r>
                        <a:rPr lang="en-GB" dirty="0" smtClean="0">
                          <a:solidFill>
                            <a:schemeClr val="tx1"/>
                          </a:solidFill>
                        </a:rPr>
                        <a:t>Feb 2012</a:t>
                      </a:r>
                      <a:endParaRPr lang="en-GB" dirty="0">
                        <a:solidFill>
                          <a:schemeClr val="tx1"/>
                        </a:solidFill>
                      </a:endParaRPr>
                    </a:p>
                  </a:txBody>
                  <a:tcPr/>
                </a:tc>
                <a:tc>
                  <a:txBody>
                    <a:bodyPr/>
                    <a:lstStyle/>
                    <a:p>
                      <a:r>
                        <a:rPr lang="en-GB" dirty="0" smtClean="0">
                          <a:solidFill>
                            <a:schemeClr val="tx1"/>
                          </a:solidFill>
                        </a:rPr>
                        <a:t>1, 514 </a:t>
                      </a:r>
                      <a:r>
                        <a:rPr lang="en-GB" sz="1600" dirty="0" smtClean="0">
                          <a:solidFill>
                            <a:schemeClr val="tx1"/>
                          </a:solidFill>
                        </a:rPr>
                        <a:t>(8.8%)</a:t>
                      </a:r>
                      <a:endParaRPr lang="en-GB" sz="1600" dirty="0">
                        <a:solidFill>
                          <a:schemeClr val="tx1"/>
                        </a:solidFill>
                      </a:endParaRPr>
                    </a:p>
                  </a:txBody>
                  <a:tcPr/>
                </a:tc>
                <a:tc>
                  <a:txBody>
                    <a:bodyPr/>
                    <a:lstStyle/>
                    <a:p>
                      <a:r>
                        <a:rPr lang="en-GB" dirty="0" smtClean="0">
                          <a:solidFill>
                            <a:schemeClr val="tx1"/>
                          </a:solidFill>
                        </a:rPr>
                        <a:t>1, 136 </a:t>
                      </a:r>
                      <a:r>
                        <a:rPr lang="en-GB" sz="1600" dirty="0" smtClean="0">
                          <a:solidFill>
                            <a:schemeClr val="tx1"/>
                          </a:solidFill>
                        </a:rPr>
                        <a:t>(7.7%)</a:t>
                      </a:r>
                      <a:endParaRPr lang="en-GB" sz="1600" dirty="0">
                        <a:solidFill>
                          <a:schemeClr val="tx1"/>
                        </a:solidFill>
                      </a:endParaRPr>
                    </a:p>
                  </a:txBody>
                  <a:tcPr/>
                </a:tc>
                <a:tc>
                  <a:txBody>
                    <a:bodyPr/>
                    <a:lstStyle/>
                    <a:p>
                      <a:r>
                        <a:rPr lang="en-GB" dirty="0" smtClean="0">
                          <a:solidFill>
                            <a:schemeClr val="tx1"/>
                          </a:solidFill>
                        </a:rPr>
                        <a:t>555</a:t>
                      </a:r>
                      <a:endParaRPr lang="en-GB" dirty="0">
                        <a:solidFill>
                          <a:schemeClr val="tx1"/>
                        </a:solidFill>
                      </a:endParaRPr>
                    </a:p>
                  </a:txBody>
                  <a:tcPr/>
                </a:tc>
                <a:tc>
                  <a:txBody>
                    <a:bodyPr/>
                    <a:lstStyle/>
                    <a:p>
                      <a:r>
                        <a:rPr lang="en-GB" dirty="0" smtClean="0">
                          <a:solidFill>
                            <a:schemeClr val="tx1"/>
                          </a:solidFill>
                        </a:rPr>
                        <a:t>328</a:t>
                      </a:r>
                      <a:endParaRPr lang="en-GB" dirty="0">
                        <a:solidFill>
                          <a:schemeClr val="tx1"/>
                        </a:solidFill>
                      </a:endParaRPr>
                    </a:p>
                  </a:txBody>
                  <a:tcPr/>
                </a:tc>
                <a:tc>
                  <a:txBody>
                    <a:bodyPr/>
                    <a:lstStyle/>
                    <a:p>
                      <a:r>
                        <a:rPr lang="en-GB" dirty="0" smtClean="0">
                          <a:solidFill>
                            <a:schemeClr val="tx1"/>
                          </a:solidFill>
                        </a:rPr>
                        <a:t>289</a:t>
                      </a:r>
                      <a:endParaRPr lang="en-GB" dirty="0">
                        <a:solidFill>
                          <a:schemeClr val="tx1"/>
                        </a:solidFill>
                      </a:endParaRPr>
                    </a:p>
                  </a:txBody>
                  <a:tcPr/>
                </a:tc>
                <a:tc>
                  <a:txBody>
                    <a:bodyPr/>
                    <a:lstStyle/>
                    <a:p>
                      <a:r>
                        <a:rPr lang="en-GB" dirty="0" smtClean="0">
                          <a:solidFill>
                            <a:schemeClr val="tx1"/>
                          </a:solidFill>
                        </a:rPr>
                        <a:t>137</a:t>
                      </a:r>
                      <a:endParaRPr lang="en-GB" dirty="0">
                        <a:solidFill>
                          <a:schemeClr val="tx1"/>
                        </a:solidFill>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9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9172</TotalTime>
  <Words>2048</Words>
  <Application>Microsoft Office PowerPoint</Application>
  <PresentationFormat>On-screen Show (4:3)</PresentationFormat>
  <Paragraphs>512</Paragraphs>
  <Slides>30</Slides>
  <Notes>2</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Blank Presentation</vt:lpstr>
      <vt:lpstr>Slide 1</vt:lpstr>
      <vt:lpstr>Slide 2</vt:lpstr>
      <vt:lpstr>New Labour: a reminder</vt:lpstr>
      <vt:lpstr>Slide 4</vt:lpstr>
      <vt:lpstr>Headline approach of Coalition</vt:lpstr>
      <vt:lpstr>Total private and public  sector employment (LFS, ONS)</vt:lpstr>
      <vt:lpstr>Total Full-time and Part-time  employment (LFS, ONS)</vt:lpstr>
      <vt:lpstr>Unemployment in UK (LFS; 000s)</vt:lpstr>
      <vt:lpstr>Unemployment by Men and  Women (LFS, 000)</vt:lpstr>
      <vt:lpstr>Labour market activation and  welfare reform</vt:lpstr>
      <vt:lpstr>Labour market activation and  welfare reform</vt:lpstr>
      <vt:lpstr>Incapacity Benefit Reform</vt:lpstr>
      <vt:lpstr>Incapacity Benefit Reform</vt:lpstr>
      <vt:lpstr>Equality</vt:lpstr>
      <vt:lpstr>Equality</vt:lpstr>
      <vt:lpstr>Employment policy and law</vt:lpstr>
      <vt:lpstr>Employment Policy and Law</vt:lpstr>
      <vt:lpstr>Employment Policy and  Law</vt:lpstr>
      <vt:lpstr>Employment Policy and  Law</vt:lpstr>
      <vt:lpstr>Enterprise and regulatory  reform </vt:lpstr>
      <vt:lpstr>Employment Policy and  Law</vt:lpstr>
      <vt:lpstr>Lobby interests with most  ministerial  meetings</vt:lpstr>
      <vt:lpstr>Trade union membership in the UK (Employees, 000) (Brownlie, 2012)</vt:lpstr>
      <vt:lpstr>Employees pay affected by  collective agreement (Brownlie, 2012)</vt:lpstr>
      <vt:lpstr>Trade Union Reform  Campaign</vt:lpstr>
      <vt:lpstr>Slide 26</vt:lpstr>
      <vt:lpstr>Industrial Action</vt:lpstr>
      <vt:lpstr>Labour Disputes (ONS)</vt:lpstr>
      <vt:lpstr>Wider responses and  resistance</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DJ Jazzy Juffry</dc:creator>
  <cp:lastModifiedBy>Mark</cp:lastModifiedBy>
  <cp:revision>149</cp:revision>
  <dcterms:created xsi:type="dcterms:W3CDTF">2007-12-05T10:11:39Z</dcterms:created>
  <dcterms:modified xsi:type="dcterms:W3CDTF">2012-05-10T12:15:27Z</dcterms:modified>
</cp:coreProperties>
</file>