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3" r:id="rId4"/>
    <p:sldId id="265" r:id="rId5"/>
    <p:sldId id="266" r:id="rId6"/>
    <p:sldId id="268" r:id="rId7"/>
    <p:sldId id="267" r:id="rId8"/>
    <p:sldId id="272" r:id="rId9"/>
    <p:sldId id="258" r:id="rId10"/>
    <p:sldId id="260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E160D-2EB6-429E-9735-DA12BCC6AAE1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BDB29-B9C2-4D6D-82E0-88AFF4EDC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30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– the retreat of victim discourse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BDB29-B9C2-4D6D-82E0-88AFF4EDC2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73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80A-A302-42B4-9AAE-C46A140C3AE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4CCD-A4FA-45D6-AE76-35AD7AEBA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74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80A-A302-42B4-9AAE-C46A140C3AE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4CCD-A4FA-45D6-AE76-35AD7AEBA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99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80A-A302-42B4-9AAE-C46A140C3AE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4CCD-A4FA-45D6-AE76-35AD7AEBA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5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80A-A302-42B4-9AAE-C46A140C3AE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4CCD-A4FA-45D6-AE76-35AD7AEBA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3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80A-A302-42B4-9AAE-C46A140C3AE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4CCD-A4FA-45D6-AE76-35AD7AEBA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83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80A-A302-42B4-9AAE-C46A140C3AE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4CCD-A4FA-45D6-AE76-35AD7AEBA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93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80A-A302-42B4-9AAE-C46A140C3AE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4CCD-A4FA-45D6-AE76-35AD7AEBA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9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80A-A302-42B4-9AAE-C46A140C3AE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4CCD-A4FA-45D6-AE76-35AD7AEBA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9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80A-A302-42B4-9AAE-C46A140C3AE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4CCD-A4FA-45D6-AE76-35AD7AEBA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2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80A-A302-42B4-9AAE-C46A140C3AE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4CCD-A4FA-45D6-AE76-35AD7AEBA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05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80A-A302-42B4-9AAE-C46A140C3AE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4CCD-A4FA-45D6-AE76-35AD7AEBA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82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9380A-A302-42B4-9AAE-C46A140C3AE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34CCD-A4FA-45D6-AE76-35AD7AEBA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6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Labour Relations in China</a:t>
            </a:r>
            <a:br>
              <a:rPr lang="en-GB" dirty="0" smtClean="0"/>
            </a:br>
            <a:r>
              <a:rPr lang="en-GB" sz="4000" dirty="0" smtClean="0"/>
              <a:t>Manchester Industrial Relations Society</a:t>
            </a:r>
            <a:br>
              <a:rPr lang="en-GB" sz="4000" dirty="0" smtClean="0"/>
            </a:br>
            <a:r>
              <a:rPr lang="en-GB" sz="4000" dirty="0" smtClean="0"/>
              <a:t>19/03/15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Tim Pringle </a:t>
            </a:r>
          </a:p>
          <a:p>
            <a:r>
              <a:rPr lang="en-GB" dirty="0" smtClean="0"/>
              <a:t>SOAS, University of London</a:t>
            </a:r>
          </a:p>
          <a:p>
            <a:r>
              <a:rPr lang="en-GB" dirty="0" smtClean="0"/>
              <a:t>tp21@soas.ac.uk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18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/>
              <a:t>Change in the balance of class forces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Rise of labour militancy</a:t>
            </a:r>
          </a:p>
          <a:p>
            <a:pPr lvl="1"/>
            <a:r>
              <a:rPr lang="en-GB" dirty="0" smtClean="0"/>
              <a:t>Labour shortages</a:t>
            </a:r>
          </a:p>
          <a:p>
            <a:pPr lvl="1"/>
            <a:r>
              <a:rPr lang="en-GB" dirty="0" smtClean="0"/>
              <a:t>Labour NGOs</a:t>
            </a:r>
          </a:p>
          <a:p>
            <a:pPr lvl="2"/>
            <a:r>
              <a:rPr lang="en-GB" dirty="0" smtClean="0"/>
              <a:t>Legal activism and rights consciousness</a:t>
            </a:r>
          </a:p>
          <a:p>
            <a:r>
              <a:rPr lang="en-GB" dirty="0" smtClean="0"/>
              <a:t>‘Class against capital’</a:t>
            </a:r>
          </a:p>
          <a:p>
            <a:pPr lvl="1"/>
            <a:r>
              <a:rPr lang="en-GB" dirty="0" smtClean="0"/>
              <a:t>From rights to interests</a:t>
            </a:r>
          </a:p>
          <a:p>
            <a:pPr lvl="1"/>
            <a:r>
              <a:rPr lang="en-GB" dirty="0" smtClean="0"/>
              <a:t>From protests to strikes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17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 key strikes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4000" dirty="0" err="1" smtClean="0"/>
              <a:t>Yantian</a:t>
            </a:r>
            <a:r>
              <a:rPr lang="en-GB" sz="4000" dirty="0" smtClean="0"/>
              <a:t> port workers</a:t>
            </a:r>
          </a:p>
          <a:p>
            <a:pPr lvl="1"/>
            <a:r>
              <a:rPr lang="en-GB" sz="3600" dirty="0"/>
              <a:t> </a:t>
            </a:r>
            <a:r>
              <a:rPr lang="en-GB" sz="3600" dirty="0" smtClean="0"/>
              <a:t>increase wage</a:t>
            </a:r>
          </a:p>
          <a:p>
            <a:pPr lvl="1"/>
            <a:r>
              <a:rPr lang="en-GB" sz="3600" dirty="0" smtClean="0"/>
              <a:t>Workers select their own reps</a:t>
            </a:r>
          </a:p>
          <a:p>
            <a:r>
              <a:rPr lang="en-GB" sz="4000" dirty="0" smtClean="0"/>
              <a:t>Honda auto workers</a:t>
            </a:r>
          </a:p>
          <a:p>
            <a:pPr lvl="1"/>
            <a:r>
              <a:rPr lang="en-GB" sz="3600" dirty="0" smtClean="0"/>
              <a:t> Increase wage</a:t>
            </a:r>
          </a:p>
          <a:p>
            <a:pPr lvl="1"/>
            <a:r>
              <a:rPr lang="en-GB" sz="3600" dirty="0"/>
              <a:t> </a:t>
            </a:r>
            <a:r>
              <a:rPr lang="en-GB" sz="3600" dirty="0" smtClean="0"/>
              <a:t>Re-organisation of trade union</a:t>
            </a:r>
            <a:endParaRPr lang="en-GB" sz="3600" dirty="0"/>
          </a:p>
          <a:p>
            <a:r>
              <a:rPr lang="en-GB" sz="4000" dirty="0" smtClean="0"/>
              <a:t>Yue Yuen shoe workers</a:t>
            </a:r>
          </a:p>
          <a:p>
            <a:pPr lvl="1"/>
            <a:r>
              <a:rPr lang="en-GB" sz="3600" dirty="0"/>
              <a:t> </a:t>
            </a:r>
            <a:r>
              <a:rPr lang="en-GB" sz="3600" dirty="0" smtClean="0"/>
              <a:t>Social insurance premiums</a:t>
            </a:r>
          </a:p>
          <a:p>
            <a:pPr lvl="1"/>
            <a:r>
              <a:rPr lang="en-GB" sz="3600" dirty="0" smtClean="0"/>
              <a:t>Watch this space…</a:t>
            </a:r>
          </a:p>
          <a:p>
            <a:r>
              <a:rPr lang="en-GB" sz="4000" dirty="0" smtClean="0"/>
              <a:t>Street cleaners</a:t>
            </a:r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endParaRPr lang="en-GB" sz="4000" dirty="0" smtClean="0"/>
          </a:p>
          <a:p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7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Some thoughts…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Globalisation and structural </a:t>
            </a:r>
            <a:r>
              <a:rPr lang="en-GB" dirty="0" smtClean="0"/>
              <a:t>power</a:t>
            </a:r>
          </a:p>
          <a:p>
            <a:pPr lvl="1"/>
            <a:r>
              <a:rPr lang="en-GB" dirty="0" smtClean="0"/>
              <a:t>From collective bargaining ‘by riot’ to state-led collective bargaining</a:t>
            </a:r>
            <a:endParaRPr lang="en-GB" dirty="0"/>
          </a:p>
          <a:p>
            <a:r>
              <a:rPr lang="en-GB" dirty="0" smtClean="0"/>
              <a:t>From structural power to associational power</a:t>
            </a:r>
          </a:p>
          <a:p>
            <a:pPr lvl="1"/>
            <a:r>
              <a:rPr lang="en-GB" dirty="0" smtClean="0"/>
              <a:t>Relevance of union reform/renewal?</a:t>
            </a:r>
          </a:p>
          <a:p>
            <a:r>
              <a:rPr lang="en-GB" dirty="0" smtClean="0"/>
              <a:t>Linking these developments to international labour movement</a:t>
            </a:r>
            <a:endParaRPr lang="en-GB" dirty="0"/>
          </a:p>
          <a:p>
            <a:pPr lvl="1"/>
            <a:r>
              <a:rPr lang="en-GB" dirty="0" smtClean="0"/>
              <a:t>Does China demonstrate the impossibility </a:t>
            </a:r>
            <a:r>
              <a:rPr lang="en-GB" smtClean="0"/>
              <a:t>of </a:t>
            </a:r>
            <a:r>
              <a:rPr lang="en-GB" smtClean="0"/>
              <a:t>an international </a:t>
            </a:r>
            <a:r>
              <a:rPr lang="en-GB" dirty="0" smtClean="0"/>
              <a:t>labour movement or its promise?</a:t>
            </a:r>
          </a:p>
        </p:txBody>
      </p:sp>
    </p:spTree>
    <p:extLst>
      <p:ext uri="{BB962C8B-B14F-4D97-AF65-F5344CB8AC3E}">
        <p14:creationId xmlns:p14="http://schemas.microsoft.com/office/powerpoint/2010/main" val="361089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MAIN </a:t>
            </a:r>
            <a:r>
              <a:rPr lang="en-GB" dirty="0"/>
              <a:t>ARGUMENTS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Class struggle is driving changes to labour relations especially Guangdong </a:t>
            </a:r>
          </a:p>
          <a:p>
            <a:r>
              <a:rPr lang="en-GB" dirty="0" smtClean="0"/>
              <a:t>The outcome of this struggle is rooted in the </a:t>
            </a:r>
            <a:r>
              <a:rPr lang="en-GB" dirty="0" smtClean="0"/>
              <a:t>workplace but impacts on other oppressions</a:t>
            </a:r>
            <a:endParaRPr lang="en-GB" dirty="0" smtClean="0"/>
          </a:p>
          <a:p>
            <a:r>
              <a:rPr lang="en-GB" dirty="0" smtClean="0"/>
              <a:t>That </a:t>
            </a:r>
            <a:r>
              <a:rPr lang="en-GB" dirty="0" smtClean="0"/>
              <a:t>the state is seeking ways to bring ‘harmony’ to labour relations including:</a:t>
            </a:r>
          </a:p>
          <a:p>
            <a:pPr lvl="1"/>
            <a:r>
              <a:rPr lang="en-GB" dirty="0" smtClean="0"/>
              <a:t>Slowing rates of </a:t>
            </a:r>
            <a:r>
              <a:rPr lang="en-GB" dirty="0" smtClean="0"/>
              <a:t>informalisation</a:t>
            </a:r>
            <a:endParaRPr lang="en-GB" dirty="0" smtClean="0"/>
          </a:p>
          <a:p>
            <a:pPr lvl="1"/>
            <a:r>
              <a:rPr lang="en-GB" dirty="0" smtClean="0"/>
              <a:t>collective </a:t>
            </a:r>
            <a:r>
              <a:rPr lang="en-GB" dirty="0" smtClean="0"/>
              <a:t>bargaining</a:t>
            </a:r>
          </a:p>
          <a:p>
            <a:pPr lvl="1"/>
            <a:r>
              <a:rPr lang="en-GB" dirty="0"/>
              <a:t>A ‘class against capital’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7984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LABOUR AGENCY IN CHINA</a:t>
            </a:r>
            <a:br>
              <a:rPr lang="en-GB" dirty="0" smtClean="0"/>
            </a:br>
            <a:r>
              <a:rPr lang="en-GB" dirty="0" smtClean="0"/>
              <a:t>an emerging movement of resistance?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54" y="1600200"/>
            <a:ext cx="34370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12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Transition from a command economy to a market economy</a:t>
            </a:r>
          </a:p>
          <a:p>
            <a:r>
              <a:rPr lang="en-GB" dirty="0" smtClean="0"/>
              <a:t>15</a:t>
            </a:r>
            <a:r>
              <a:rPr lang="en-GB" baseline="30000" dirty="0" smtClean="0"/>
              <a:t>th</a:t>
            </a:r>
            <a:r>
              <a:rPr lang="en-GB" dirty="0" smtClean="0"/>
              <a:t> Party Congress</a:t>
            </a:r>
          </a:p>
          <a:p>
            <a:r>
              <a:rPr lang="en-GB" dirty="0" smtClean="0"/>
              <a:t>SOE restructuring</a:t>
            </a:r>
          </a:p>
          <a:p>
            <a:pPr lvl="1"/>
            <a:r>
              <a:rPr lang="en-GB" dirty="0"/>
              <a:t>An </a:t>
            </a:r>
            <a:r>
              <a:rPr lang="en-GB" dirty="0" smtClean="0"/>
              <a:t>unmaking</a:t>
            </a:r>
            <a:endParaRPr lang="en-GB" dirty="0" smtClean="0"/>
          </a:p>
          <a:p>
            <a:pPr lvl="1"/>
            <a:r>
              <a:rPr lang="en-GB" dirty="0" smtClean="0"/>
              <a:t>A </a:t>
            </a:r>
            <a:r>
              <a:rPr lang="en-GB" dirty="0" smtClean="0"/>
              <a:t>‘moment’ of </a:t>
            </a:r>
            <a:r>
              <a:rPr lang="en-GB" dirty="0" smtClean="0"/>
              <a:t>(failed) resistance</a:t>
            </a:r>
            <a:endParaRPr lang="en-GB" dirty="0" smtClean="0"/>
          </a:p>
          <a:p>
            <a:r>
              <a:rPr lang="en-GB" dirty="0" smtClean="0"/>
              <a:t>Private capital and the ‘peasant worker’</a:t>
            </a:r>
          </a:p>
          <a:p>
            <a:r>
              <a:rPr lang="en-GB" dirty="0" smtClean="0"/>
              <a:t>Particularities</a:t>
            </a:r>
            <a:endParaRPr lang="en-GB" dirty="0" smtClean="0"/>
          </a:p>
          <a:p>
            <a:pPr lvl="1"/>
            <a:r>
              <a:rPr lang="en-GB" dirty="0" smtClean="0"/>
              <a:t>Household registration</a:t>
            </a:r>
          </a:p>
          <a:p>
            <a:pPr lvl="1"/>
            <a:r>
              <a:rPr lang="en-GB" dirty="0" smtClean="0"/>
              <a:t>Absence of freedom of association</a:t>
            </a:r>
          </a:p>
          <a:p>
            <a:pPr lvl="1"/>
            <a:r>
              <a:rPr lang="en-GB" dirty="0" smtClean="0"/>
              <a:t>No clear right to strike</a:t>
            </a:r>
          </a:p>
          <a:p>
            <a:r>
              <a:rPr lang="en-GB" dirty="0" smtClean="0"/>
              <a:t>And the elephant in the room…..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71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ALL CHINA FEDERATION OF TRADE UNIONS</a:t>
            </a:r>
            <a:br>
              <a:rPr lang="en-GB" sz="3600" dirty="0" smtClean="0"/>
            </a:br>
            <a:r>
              <a:rPr lang="en-GB" sz="3600" dirty="0" smtClean="0"/>
              <a:t>(ACFTU)</a:t>
            </a:r>
            <a:endParaRPr lang="en-GB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7048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38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ACFTU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Huge!</a:t>
            </a:r>
          </a:p>
          <a:p>
            <a:r>
              <a:rPr lang="en-GB" dirty="0" smtClean="0"/>
              <a:t>Party led</a:t>
            </a:r>
          </a:p>
          <a:p>
            <a:pPr lvl="1"/>
            <a:r>
              <a:rPr lang="en-GB" dirty="0" smtClean="0"/>
              <a:t>The main problem?</a:t>
            </a:r>
          </a:p>
          <a:p>
            <a:pPr lvl="1"/>
            <a:r>
              <a:rPr lang="zh-CN" altLang="en-US" dirty="0"/>
              <a:t>老板说了算</a:t>
            </a:r>
            <a:endParaRPr lang="en-GB" dirty="0" smtClean="0"/>
          </a:p>
          <a:p>
            <a:r>
              <a:rPr lang="en-GB" dirty="0" smtClean="0"/>
              <a:t>Politically powerful</a:t>
            </a:r>
          </a:p>
          <a:p>
            <a:pPr lvl="1"/>
            <a:r>
              <a:rPr lang="en-GB" dirty="0" smtClean="0"/>
              <a:t>Organisationally weak</a:t>
            </a:r>
          </a:p>
          <a:p>
            <a:r>
              <a:rPr lang="en-GB" dirty="0" smtClean="0"/>
              <a:t>Lack of experience in capitalist labour relations</a:t>
            </a:r>
          </a:p>
          <a:p>
            <a:pPr lvl="1"/>
            <a:r>
              <a:rPr lang="en-GB" dirty="0" smtClean="0"/>
              <a:t>(Probably) never led a strike</a:t>
            </a:r>
          </a:p>
          <a:p>
            <a:r>
              <a:rPr lang="en-GB" dirty="0" smtClean="0"/>
              <a:t>Under pressure from below and above</a:t>
            </a:r>
          </a:p>
          <a:p>
            <a:pPr lvl="1"/>
            <a:r>
              <a:rPr lang="en-GB" dirty="0" smtClean="0"/>
              <a:t>Entirely </a:t>
            </a:r>
            <a:r>
              <a:rPr lang="en-GB" dirty="0" smtClean="0"/>
              <a:t>monolithic</a:t>
            </a:r>
            <a:endParaRPr lang="en-GB" dirty="0"/>
          </a:p>
          <a:p>
            <a:pPr lvl="1"/>
            <a:r>
              <a:rPr lang="en-GB" dirty="0"/>
              <a:t>P</a:t>
            </a:r>
            <a:r>
              <a:rPr lang="en-GB" dirty="0" smtClean="0"/>
              <a:t>ilots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56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Class formation</a:t>
            </a:r>
            <a:br>
              <a:rPr lang="en-GB" sz="3600" dirty="0" smtClean="0"/>
            </a:br>
            <a:r>
              <a:rPr lang="zh-CN" altLang="en-US" sz="3600" dirty="0"/>
              <a:t>农民工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altLang="zh-CN" dirty="0" smtClean="0"/>
              <a:t>Household registration</a:t>
            </a:r>
          </a:p>
          <a:p>
            <a:pPr lvl="1"/>
            <a:r>
              <a:rPr lang="en-GB" altLang="zh-CN" dirty="0" smtClean="0"/>
              <a:t>Exclusion from urban welfare</a:t>
            </a:r>
          </a:p>
          <a:p>
            <a:pPr lvl="1"/>
            <a:r>
              <a:rPr lang="en-GB" altLang="zh-CN" dirty="0" smtClean="0"/>
              <a:t>Peasant workers and the ACFTU</a:t>
            </a:r>
          </a:p>
          <a:p>
            <a:r>
              <a:rPr lang="en-GB" altLang="zh-CN" dirty="0" smtClean="0"/>
              <a:t>How the state constructs labour</a:t>
            </a:r>
          </a:p>
          <a:p>
            <a:pPr lvl="1"/>
            <a:r>
              <a:rPr lang="en-GB" altLang="zh-CN" dirty="0" smtClean="0"/>
              <a:t>‘Working </a:t>
            </a:r>
            <a:r>
              <a:rPr lang="en-GB" altLang="zh-CN" dirty="0" smtClean="0"/>
              <a:t>sister’ narratives/workers as children</a:t>
            </a:r>
          </a:p>
          <a:p>
            <a:r>
              <a:rPr lang="en-GB" altLang="zh-CN" dirty="0" smtClean="0"/>
              <a:t>How capital engages with labour</a:t>
            </a:r>
          </a:p>
          <a:p>
            <a:pPr lvl="1"/>
            <a:r>
              <a:rPr lang="en-GB" altLang="zh-CN" dirty="0" smtClean="0"/>
              <a:t>‘Nimble fingers’</a:t>
            </a:r>
          </a:p>
          <a:p>
            <a:pPr lvl="1"/>
            <a:r>
              <a:rPr lang="en-US" altLang="zh-CN" dirty="0" smtClean="0"/>
              <a:t>Work deposits</a:t>
            </a:r>
          </a:p>
          <a:p>
            <a:pPr lvl="1"/>
            <a:r>
              <a:rPr lang="en-US" altLang="zh-CN" dirty="0" smtClean="0"/>
              <a:t>Dormitory regime</a:t>
            </a:r>
          </a:p>
          <a:p>
            <a:pPr lvl="1"/>
            <a:r>
              <a:rPr lang="en-US" altLang="zh-CN" dirty="0" smtClean="0"/>
              <a:t>Wage arrears</a:t>
            </a:r>
          </a:p>
          <a:p>
            <a:r>
              <a:rPr lang="en-US" altLang="zh-CN" dirty="0"/>
              <a:t>Minimum </a:t>
            </a:r>
            <a:r>
              <a:rPr lang="en-US" altLang="zh-CN" dirty="0" smtClean="0"/>
              <a:t>wage</a:t>
            </a:r>
          </a:p>
          <a:p>
            <a:pPr lvl="1"/>
            <a:r>
              <a:rPr lang="en-US" altLang="zh-CN" dirty="0" smtClean="0"/>
              <a:t> managing </a:t>
            </a:r>
            <a:r>
              <a:rPr lang="en-US" altLang="zh-CN" dirty="0"/>
              <a:t>expectations</a:t>
            </a:r>
            <a:r>
              <a:rPr lang="en-US" altLang="zh-CN" dirty="0" smtClean="0"/>
              <a:t>?</a:t>
            </a:r>
          </a:p>
          <a:p>
            <a:r>
              <a:rPr lang="en-US" altLang="zh-CN" dirty="0" smtClean="0"/>
              <a:t>Guangdong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4412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Guangdong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sz="4400" dirty="0" smtClean="0"/>
              <a:t>Decentralisation </a:t>
            </a:r>
            <a:r>
              <a:rPr lang="zh-CN" altLang="en-US" sz="4400" dirty="0" smtClean="0"/>
              <a:t>天</a:t>
            </a:r>
            <a:r>
              <a:rPr lang="zh-CN" altLang="en-US" sz="4400" dirty="0"/>
              <a:t>高皇帝远</a:t>
            </a:r>
            <a:endParaRPr lang="en-GB" altLang="zh-CN" sz="4400" dirty="0"/>
          </a:p>
          <a:p>
            <a:r>
              <a:rPr lang="en-GB" sz="4400" dirty="0" smtClean="0"/>
              <a:t>Export </a:t>
            </a:r>
            <a:r>
              <a:rPr lang="en-GB" sz="4400" dirty="0"/>
              <a:t>orientated</a:t>
            </a:r>
          </a:p>
          <a:p>
            <a:pPr lvl="1"/>
            <a:r>
              <a:rPr lang="en-GB" sz="4400" dirty="0"/>
              <a:t>Foreign direct </a:t>
            </a:r>
            <a:r>
              <a:rPr lang="en-GB" sz="4400" dirty="0" smtClean="0"/>
              <a:t>investment</a:t>
            </a:r>
          </a:p>
          <a:p>
            <a:r>
              <a:rPr lang="en-GB" sz="4200" dirty="0" smtClean="0"/>
              <a:t>Deeply integrated with world trade system</a:t>
            </a:r>
            <a:endParaRPr lang="en-GB" sz="4200" dirty="0"/>
          </a:p>
          <a:p>
            <a:r>
              <a:rPr lang="en-GB" sz="4400" dirty="0"/>
              <a:t>Migration</a:t>
            </a:r>
          </a:p>
          <a:p>
            <a:r>
              <a:rPr lang="en-GB" sz="4400" dirty="0" smtClean="0"/>
              <a:t>Feminisation</a:t>
            </a:r>
          </a:p>
          <a:p>
            <a:pPr marL="0" indent="0">
              <a:buNone/>
            </a:pPr>
            <a:endParaRPr lang="en-GB" sz="4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04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Political economy of Guangdong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L</a:t>
            </a:r>
            <a:r>
              <a:rPr lang="en-GB" dirty="0" smtClean="0"/>
              <a:t>ed China’s jobs-led development project</a:t>
            </a:r>
          </a:p>
          <a:p>
            <a:r>
              <a:rPr lang="en-GB" dirty="0"/>
              <a:t>Re-shaped the relationship between state, capital and </a:t>
            </a:r>
            <a:r>
              <a:rPr lang="en-GB" dirty="0" smtClean="0"/>
              <a:t>class</a:t>
            </a:r>
          </a:p>
          <a:p>
            <a:r>
              <a:rPr lang="en-GB" dirty="0" smtClean="0"/>
              <a:t>‘Pragmatic authoritarianism’ – the construction of a legal framework for labour relations</a:t>
            </a:r>
          </a:p>
          <a:p>
            <a:r>
              <a:rPr lang="en-GB" dirty="0" smtClean="0"/>
              <a:t>Pioneered emergence of civil society</a:t>
            </a:r>
          </a:p>
          <a:p>
            <a:pPr lvl="1"/>
            <a:r>
              <a:rPr lang="en-GB" dirty="0" smtClean="0"/>
              <a:t>Qualified tolerance of NGOs</a:t>
            </a:r>
          </a:p>
          <a:p>
            <a:r>
              <a:rPr lang="en-GB" dirty="0" smtClean="0"/>
              <a:t>Pioneered trade union reform</a:t>
            </a:r>
          </a:p>
          <a:p>
            <a:pPr lvl="1"/>
            <a:r>
              <a:rPr lang="en-GB" dirty="0" smtClean="0"/>
              <a:t>Trade union elections</a:t>
            </a:r>
          </a:p>
          <a:p>
            <a:pPr lvl="1"/>
            <a:r>
              <a:rPr lang="en-GB" dirty="0" smtClean="0"/>
              <a:t>Experiments with collective bargaining</a:t>
            </a:r>
          </a:p>
          <a:p>
            <a:r>
              <a:rPr lang="en-GB" dirty="0" smtClean="0"/>
              <a:t>Pioneered changes to registration system</a:t>
            </a:r>
          </a:p>
          <a:p>
            <a:r>
              <a:rPr lang="en-GB" dirty="0" smtClean="0"/>
              <a:t>Most labour-capital  disputes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35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421</Words>
  <Application>Microsoft Office PowerPoint</Application>
  <PresentationFormat>On-screen Show (4:3)</PresentationFormat>
  <Paragraphs>104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宋体</vt:lpstr>
      <vt:lpstr>Arial</vt:lpstr>
      <vt:lpstr>Calibri</vt:lpstr>
      <vt:lpstr>Office Theme</vt:lpstr>
      <vt:lpstr>Labour Relations in China Manchester Industrial Relations Society 19/03/15</vt:lpstr>
      <vt:lpstr> MAIN ARGUMENTS </vt:lpstr>
      <vt:lpstr>LABOUR AGENCY IN CHINA an emerging movement of resistance? </vt:lpstr>
      <vt:lpstr> CONTEXT</vt:lpstr>
      <vt:lpstr>ALL CHINA FEDERATION OF TRADE UNIONS (ACFTU)</vt:lpstr>
      <vt:lpstr>ACFTU</vt:lpstr>
      <vt:lpstr>Class formation 农民工</vt:lpstr>
      <vt:lpstr> Guangdong</vt:lpstr>
      <vt:lpstr>Political economy of Guangdong</vt:lpstr>
      <vt:lpstr>Change in the balance of class forces</vt:lpstr>
      <vt:lpstr>Four key strikes</vt:lpstr>
      <vt:lpstr>Some thoughts…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CRIMT 2014 Achieving citizenship at work in the Global South: who, what and how</dc:title>
  <dc:creator>Robin</dc:creator>
  <cp:lastModifiedBy>Yang Yang Teh</cp:lastModifiedBy>
  <cp:revision>58</cp:revision>
  <dcterms:created xsi:type="dcterms:W3CDTF">2014-05-11T21:07:45Z</dcterms:created>
  <dcterms:modified xsi:type="dcterms:W3CDTF">2015-03-19T17:40:23Z</dcterms:modified>
</cp:coreProperties>
</file>