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1" r:id="rId2"/>
    <p:sldMasterId id="2147483734" r:id="rId3"/>
  </p:sldMasterIdLst>
  <p:notesMasterIdLst>
    <p:notesMasterId r:id="rId17"/>
  </p:notesMasterIdLst>
  <p:handoutMasterIdLst>
    <p:handoutMasterId r:id="rId18"/>
  </p:handoutMasterIdLst>
  <p:sldIdLst>
    <p:sldId id="323" r:id="rId4"/>
    <p:sldId id="335" r:id="rId5"/>
    <p:sldId id="324" r:id="rId6"/>
    <p:sldId id="327" r:id="rId7"/>
    <p:sldId id="328" r:id="rId8"/>
    <p:sldId id="331" r:id="rId9"/>
    <p:sldId id="336" r:id="rId10"/>
    <p:sldId id="325" r:id="rId11"/>
    <p:sldId id="326" r:id="rId12"/>
    <p:sldId id="334" r:id="rId13"/>
    <p:sldId id="333" r:id="rId14"/>
    <p:sldId id="337" r:id="rId15"/>
    <p:sldId id="338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CA8"/>
    <a:srgbClr val="9A9A9A"/>
    <a:srgbClr val="C7E2EF"/>
    <a:srgbClr val="F8F3CF"/>
    <a:srgbClr val="333333"/>
    <a:srgbClr val="F8F8D4"/>
    <a:srgbClr val="3B788D"/>
    <a:srgbClr val="000000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4" autoAdjust="0"/>
    <p:restoredTop sz="68103"/>
  </p:normalViewPr>
  <p:slideViewPr>
    <p:cSldViewPr>
      <p:cViewPr>
        <p:scale>
          <a:sx n="70" d="100"/>
          <a:sy n="70" d="100"/>
        </p:scale>
        <p:origin x="2288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D440D-FE1D-49E6-8A1D-EFAE908A44E3}" type="datetimeFigureOut">
              <a:rPr lang="en-US" smtClean="0"/>
              <a:pPr/>
              <a:t>4/27/16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16938-37CF-431A-A7FD-6E99B86ECF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518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3CBA2-742F-A348-A5D7-69A0C5B68972}" type="datetimeFigureOut">
              <a:rPr lang="en-US" smtClean="0"/>
              <a:t>4/27/16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798C7-9620-5C41-BFA8-CF802F117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968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798C7-9620-5C41-BFA8-CF802F1174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92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798C7-9620-5C41-BFA8-CF802F1174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64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798C7-9620-5C41-BFA8-CF802F1174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78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798C7-9620-5C41-BFA8-CF802F1174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60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798C7-9620-5C41-BFA8-CF802F1174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8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emf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2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emf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em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em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e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emf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emf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 descr="scan026 bitmap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811" t="-6588" r="-5019" b="851"/>
          <a:stretch/>
        </p:blipFill>
        <p:spPr bwMode="auto">
          <a:xfrm>
            <a:off x="0" y="2492896"/>
            <a:ext cx="9144000" cy="43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648072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dirty="0"/>
              <a:t>Presentation title</a:t>
            </a:r>
            <a:endParaRPr lang="en-US" dirty="0"/>
          </a:p>
        </p:txBody>
      </p:sp>
      <p:sp>
        <p:nvSpPr>
          <p:cNvPr id="10" name="Subtitle 6"/>
          <p:cNvSpPr>
            <a:spLocks noGrp="1"/>
          </p:cNvSpPr>
          <p:nvPr>
            <p:ph type="subTitle" idx="10"/>
          </p:nvPr>
        </p:nvSpPr>
        <p:spPr>
          <a:xfrm>
            <a:off x="467544" y="2132856"/>
            <a:ext cx="8240122" cy="432048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lang="en-GB" dirty="0" smtClean="0"/>
              <a:t>Speaker’s name 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3" y="354709"/>
            <a:ext cx="2151913" cy="57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138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rge image left and sho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144" y="1700810"/>
            <a:ext cx="2962672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8144" y="2708920"/>
            <a:ext cx="2962672" cy="3240360"/>
          </a:xfrm>
        </p:spPr>
        <p:txBody>
          <a:bodyPr/>
          <a:lstStyle>
            <a:lvl1pPr>
              <a:spcBef>
                <a:spcPts val="1400"/>
              </a:spcBef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0" y="0"/>
            <a:ext cx="5580112" cy="6858000"/>
          </a:xfrm>
        </p:spPr>
        <p:txBody>
          <a:bodyPr/>
          <a:lstStyle>
            <a:lvl1pPr marL="0" indent="0">
              <a:spcBef>
                <a:spcPts val="1400"/>
              </a:spcBef>
              <a:buClr>
                <a:schemeClr val="accent1"/>
              </a:buClr>
              <a:buNone/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GB" dirty="0" smtClean="0"/>
              <a:t>Picture size 15.5 x 19.1 cm 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6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rge image right and sho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810"/>
            <a:ext cx="2962672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2962672" cy="3240360"/>
          </a:xfrm>
        </p:spPr>
        <p:txBody>
          <a:bodyPr/>
          <a:lstStyle>
            <a:lvl1pPr>
              <a:spcBef>
                <a:spcPts val="1400"/>
              </a:spcBef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563888" y="0"/>
            <a:ext cx="5580112" cy="6858000"/>
          </a:xfrm>
        </p:spPr>
        <p:txBody>
          <a:bodyPr/>
          <a:lstStyle>
            <a:lvl1pPr marL="0" indent="0">
              <a:spcBef>
                <a:spcPts val="1400"/>
              </a:spcBef>
              <a:buClr>
                <a:schemeClr val="accent1"/>
              </a:buClr>
              <a:buNone/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GB" dirty="0" smtClean="0"/>
              <a:t>Picture size 15.5 x 19.1 cm 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2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56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image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smtClean="0"/>
              <a:t>University of Leicester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4000" cy="4509120"/>
          </a:xfrm>
        </p:spPr>
        <p:txBody>
          <a:bodyPr/>
          <a:lstStyle>
            <a:lvl1pPr marL="0" indent="0">
              <a:spcBef>
                <a:spcPts val="1400"/>
              </a:spcBef>
              <a:buClr>
                <a:schemeClr val="tx1"/>
              </a:buClr>
              <a:buNone/>
              <a:defRPr baseline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Picture size 25.4 x 12.6 cm</a:t>
            </a:r>
            <a:endParaRPr lang="en-GB" noProof="0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6620" y="5301208"/>
            <a:ext cx="8247705" cy="1214805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4565252"/>
            <a:ext cx="8250238" cy="7651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8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smtClean="0"/>
              <a:t>University of Leicester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50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smtClean="0"/>
              <a:t>University of Leicester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85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9A9A9A"/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rgbClr val="9A9A9A"/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591817"/>
            <a:ext cx="8229600" cy="7651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6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554" y="1844824"/>
            <a:ext cx="7740000" cy="1440000"/>
          </a:xfrm>
        </p:spPr>
        <p:txBody>
          <a:bodyPr/>
          <a:lstStyle>
            <a:lvl1pPr algn="l">
              <a:lnSpc>
                <a:spcPct val="100000"/>
              </a:lnSpc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554" y="3573016"/>
            <a:ext cx="7740000" cy="2160240"/>
          </a:xfrm>
        </p:spPr>
        <p:txBody>
          <a:bodyPr/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 smtClean="0"/>
              <a:t>Click to edit Master subtitle style</a:t>
            </a:r>
            <a:endParaRPr lang="en-GB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67544" y="5850109"/>
            <a:ext cx="7747155" cy="43197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6" y="665968"/>
            <a:ext cx="2151909" cy="57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85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203"/>
            <a:ext cx="8229600" cy="4790107"/>
          </a:xfrm>
        </p:spPr>
        <p:txBody>
          <a:bodyPr/>
          <a:lstStyle>
            <a:lvl1pPr>
              <a:spcBef>
                <a:spcPts val="1400"/>
              </a:spcBef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6" y="6409782"/>
            <a:ext cx="1220057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20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imag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17232"/>
            <a:ext cx="8229600" cy="76517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4000" cy="5338787"/>
          </a:xfrm>
        </p:spPr>
        <p:txBody>
          <a:bodyPr/>
          <a:lstStyle>
            <a:lvl1pPr marL="0" indent="0">
              <a:spcBef>
                <a:spcPts val="1400"/>
              </a:spcBef>
              <a:buClr>
                <a:schemeClr val="tx1"/>
              </a:buClr>
              <a:buNone/>
              <a:defRPr baseline="0">
                <a:solidFill>
                  <a:schemeClr val="bg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Picture size 25.4 x 14.9 cm</a:t>
            </a:r>
            <a:endParaRPr lang="en-GB" noProof="0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6" y="6409782"/>
            <a:ext cx="1220057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8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lis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203"/>
            <a:ext cx="4618856" cy="4646091"/>
          </a:xfrm>
        </p:spPr>
        <p:txBody>
          <a:bodyPr/>
          <a:lstStyle>
            <a:lvl1pPr>
              <a:spcBef>
                <a:spcPts val="1400"/>
              </a:spcBef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5220072" y="1447203"/>
            <a:ext cx="3923928" cy="4646091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>
                <a:schemeClr val="accent1"/>
              </a:buClr>
              <a:buSzTx/>
              <a:buFont typeface="Trebuchet MS" pitchFamily="34" charset="0"/>
              <a:buNone/>
              <a:tabLst/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>
                <a:schemeClr val="accent1"/>
              </a:buClr>
              <a:buSzTx/>
              <a:buFont typeface="Trebuchet MS" pitchFamily="34" charset="0"/>
              <a:buNone/>
              <a:tabLst/>
              <a:defRPr/>
            </a:pPr>
            <a:r>
              <a:rPr lang="en-GB" dirty="0" smtClean="0"/>
              <a:t>Picture size 10.9 x 12.9 cm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79392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tabLst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University of Leicester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4" y="6409782"/>
            <a:ext cx="1220057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2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7" descr="4263-3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96" b="22551"/>
          <a:stretch/>
        </p:blipFill>
        <p:spPr bwMode="auto">
          <a:xfrm>
            <a:off x="0" y="2492896"/>
            <a:ext cx="9144000" cy="43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4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648072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dirty="0"/>
              <a:t>Presentation title</a:t>
            </a:r>
            <a:endParaRPr lang="en-US" dirty="0"/>
          </a:p>
        </p:txBody>
      </p:sp>
      <p:sp>
        <p:nvSpPr>
          <p:cNvPr id="16" name="Subtitle 6"/>
          <p:cNvSpPr>
            <a:spLocks noGrp="1"/>
          </p:cNvSpPr>
          <p:nvPr>
            <p:ph type="subTitle" idx="10"/>
          </p:nvPr>
        </p:nvSpPr>
        <p:spPr>
          <a:xfrm>
            <a:off x="467544" y="1844824"/>
            <a:ext cx="8240122" cy="432048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lang="en-GB" dirty="0" smtClean="0"/>
              <a:t>Speaker’s name 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3" y="354709"/>
            <a:ext cx="2151913" cy="57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4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56792"/>
            <a:ext cx="4040188" cy="449736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8" name="Content Placeholder 5"/>
          <p:cNvSpPr>
            <a:spLocks noGrp="1"/>
          </p:cNvSpPr>
          <p:nvPr>
            <p:ph sz="quarter" idx="11"/>
          </p:nvPr>
        </p:nvSpPr>
        <p:spPr>
          <a:xfrm>
            <a:off x="4645025" y="1556792"/>
            <a:ext cx="4041775" cy="449736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6" y="6409782"/>
            <a:ext cx="1220057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22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103"/>
            <a:ext cx="4040188" cy="639762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0286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45025" y="1463103"/>
            <a:ext cx="4041775" cy="639762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8" name="Content Placeholder 5"/>
          <p:cNvSpPr>
            <a:spLocks noGrp="1"/>
          </p:cNvSpPr>
          <p:nvPr>
            <p:ph sz="quarter" idx="11"/>
          </p:nvPr>
        </p:nvSpPr>
        <p:spPr>
          <a:xfrm>
            <a:off x="4645025" y="210286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6" y="6409782"/>
            <a:ext cx="1220057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50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rge image left and sho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144" y="1700810"/>
            <a:ext cx="2962672" cy="76517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8144" y="2708920"/>
            <a:ext cx="2962672" cy="3240360"/>
          </a:xfrm>
        </p:spPr>
        <p:txBody>
          <a:bodyPr/>
          <a:lstStyle>
            <a:lvl1pPr>
              <a:spcBef>
                <a:spcPts val="1400"/>
              </a:spcBef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0" y="0"/>
            <a:ext cx="5580112" cy="6858000"/>
          </a:xfrm>
        </p:spPr>
        <p:txBody>
          <a:bodyPr/>
          <a:lstStyle>
            <a:lvl1pPr marL="0" indent="0">
              <a:spcBef>
                <a:spcPts val="1400"/>
              </a:spcBef>
              <a:buClr>
                <a:schemeClr val="accent1"/>
              </a:buClr>
              <a:buNone/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GB" dirty="0" smtClean="0"/>
              <a:t>Picture size 15.5 x 19.1 cm 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6" y="6409782"/>
            <a:ext cx="1220057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84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rge image and sho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810"/>
            <a:ext cx="2962672" cy="76517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2962672" cy="3240360"/>
          </a:xfrm>
        </p:spPr>
        <p:txBody>
          <a:bodyPr/>
          <a:lstStyle>
            <a:lvl1pPr>
              <a:spcBef>
                <a:spcPts val="1400"/>
              </a:spcBef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563888" y="0"/>
            <a:ext cx="5580112" cy="6858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>
                <a:schemeClr val="accent1"/>
              </a:buClr>
              <a:buSzTx/>
              <a:buFont typeface="Trebuchet MS" pitchFamily="34" charset="0"/>
              <a:buNone/>
              <a:tabLst/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>
                <a:schemeClr val="accent1"/>
              </a:buClr>
              <a:buSzTx/>
              <a:buFont typeface="Trebuchet MS" pitchFamily="34" charset="0"/>
              <a:buNone/>
              <a:tabLst/>
              <a:defRPr/>
            </a:pPr>
            <a:r>
              <a:rPr lang="en-GB" dirty="0" smtClean="0"/>
              <a:t>Picture size 15.5 x 19.1 cm </a:t>
            </a:r>
          </a:p>
          <a:p>
            <a:pPr lvl="0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4" y="6409782"/>
            <a:ext cx="1220057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10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image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4000" cy="4509120"/>
          </a:xfrm>
        </p:spPr>
        <p:txBody>
          <a:bodyPr/>
          <a:lstStyle>
            <a:lvl1pPr marL="0" indent="0">
              <a:spcBef>
                <a:spcPts val="1400"/>
              </a:spcBef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Picture size 25.4 x 12.6 cm</a:t>
            </a:r>
            <a:endParaRPr lang="en-GB" noProof="0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6620" y="5301208"/>
            <a:ext cx="8247705" cy="1214805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4565252"/>
            <a:ext cx="8250238" cy="7651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6" y="6409782"/>
            <a:ext cx="1220057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00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6" y="6409782"/>
            <a:ext cx="1220057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72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6" y="6409782"/>
            <a:ext cx="1220057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26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p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591817"/>
            <a:ext cx="8229600" cy="7651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6" y="6409782"/>
            <a:ext cx="1220057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7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648072"/>
          </a:xfrm>
        </p:spPr>
        <p:txBody>
          <a:bodyPr anchor="t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>
              <a:lnSpc>
                <a:spcPct val="130000"/>
              </a:lnSpc>
            </a:pPr>
            <a:r>
              <a:rPr lang="en-GB" noProof="0" dirty="0" smtClean="0"/>
              <a:t>Click to edit Master title style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2492896"/>
            <a:ext cx="9144000" cy="4365104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>
                <a:schemeClr val="tx1"/>
              </a:buClr>
              <a:buSzTx/>
              <a:buFont typeface="Trebuchet MS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>
                <a:schemeClr val="tx1"/>
              </a:buClr>
              <a:buSzTx/>
              <a:buFont typeface="Trebuchet MS" pitchFamily="34" charset="0"/>
              <a:buNone/>
              <a:tabLst/>
              <a:defRPr/>
            </a:pPr>
            <a:r>
              <a:rPr lang="en-GB" noProof="0" dirty="0" smtClean="0"/>
              <a:t>Picture size 25.4 x 12.2 cm</a:t>
            </a:r>
          </a:p>
          <a:p>
            <a:pPr lvl="0"/>
            <a:endParaRPr lang="en-GB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0"/>
          </p:nvPr>
        </p:nvSpPr>
        <p:spPr>
          <a:xfrm>
            <a:off x="467544" y="1772816"/>
            <a:ext cx="8240122" cy="432048"/>
          </a:xfrm>
        </p:spPr>
        <p:txBody>
          <a:bodyPr anchor="t"/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 smtClean="0"/>
              <a:t>Click to edit Master subtitle style</a:t>
            </a:r>
            <a:endParaRPr lang="en-GB" noProof="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3" y="354709"/>
            <a:ext cx="2151913" cy="57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51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554" y="1844824"/>
            <a:ext cx="7740000" cy="1440000"/>
          </a:xfrm>
        </p:spPr>
        <p:txBody>
          <a:bodyPr/>
          <a:lstStyle>
            <a:lvl1pPr algn="l">
              <a:lnSpc>
                <a:spcPct val="100000"/>
              </a:lnSpc>
              <a:defRPr sz="40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554" y="3573016"/>
            <a:ext cx="7740000" cy="2160240"/>
          </a:xfrm>
        </p:spPr>
        <p:txBody>
          <a:bodyPr/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 smtClean="0"/>
              <a:t>Click to edit Master subtitle style</a:t>
            </a:r>
            <a:endParaRPr lang="en-GB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67544" y="5850109"/>
            <a:ext cx="7747155" cy="43197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4" y="665968"/>
            <a:ext cx="2151913" cy="57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3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648072"/>
          </a:xfrm>
        </p:spPr>
        <p:txBody>
          <a:bodyPr anchor="t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>
              <a:lnSpc>
                <a:spcPct val="130000"/>
              </a:lnSpc>
            </a:pPr>
            <a:r>
              <a:rPr lang="en-GB" noProof="0" dirty="0" smtClean="0"/>
              <a:t>Click to edit Master title style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2492896"/>
            <a:ext cx="9144000" cy="4365104"/>
          </a:xfrm>
        </p:spPr>
        <p:txBody>
          <a:bodyPr/>
          <a:lstStyle>
            <a:lvl1pPr marL="0" indent="0">
              <a:spcBef>
                <a:spcPts val="1400"/>
              </a:spcBef>
              <a:buClr>
                <a:schemeClr val="tx1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Picture size 25.4 x 12.2 cm</a:t>
            </a:r>
            <a:endParaRPr lang="en-GB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0"/>
          </p:nvPr>
        </p:nvSpPr>
        <p:spPr>
          <a:xfrm>
            <a:off x="467544" y="1772816"/>
            <a:ext cx="8240122" cy="432048"/>
          </a:xfrm>
        </p:spPr>
        <p:txBody>
          <a:bodyPr anchor="t"/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 smtClean="0"/>
              <a:t>Click to edit Master subtitle style</a:t>
            </a:r>
            <a:endParaRPr lang="en-GB" noProof="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3" y="354709"/>
            <a:ext cx="2151913" cy="57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43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203"/>
            <a:ext cx="8229600" cy="4790107"/>
          </a:xfrm>
        </p:spPr>
        <p:txBody>
          <a:bodyPr/>
          <a:lstStyle>
            <a:lvl1pPr>
              <a:spcBef>
                <a:spcPts val="1400"/>
              </a:spcBef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70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imag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17232"/>
            <a:ext cx="8229600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4000" cy="5338787"/>
          </a:xfrm>
        </p:spPr>
        <p:txBody>
          <a:bodyPr/>
          <a:lstStyle>
            <a:lvl1pPr marL="0" indent="0">
              <a:spcBef>
                <a:spcPts val="1400"/>
              </a:spcBef>
              <a:buClr>
                <a:schemeClr val="tx1"/>
              </a:buClr>
              <a:buNone/>
              <a:defRPr baseline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Picture size 25.4 x 14.9 cm</a:t>
            </a:r>
            <a:endParaRPr lang="en-GB" noProof="0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8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lis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203"/>
            <a:ext cx="4618856" cy="4646091"/>
          </a:xfrm>
        </p:spPr>
        <p:txBody>
          <a:bodyPr/>
          <a:lstStyle>
            <a:lvl1pPr>
              <a:spcBef>
                <a:spcPts val="1400"/>
              </a:spcBef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5220072" y="1447203"/>
            <a:ext cx="3923928" cy="4646091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>
                <a:schemeClr val="accent1"/>
              </a:buClr>
              <a:buSzTx/>
              <a:buFont typeface="Trebuchet MS" pitchFamily="34" charset="0"/>
              <a:buNone/>
              <a:tabLst/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>
                <a:schemeClr val="accent1"/>
              </a:buClr>
              <a:buSzTx/>
              <a:buFont typeface="Trebuchet MS" pitchFamily="34" charset="0"/>
              <a:buNone/>
              <a:tabLst/>
              <a:defRPr/>
            </a:pPr>
            <a:r>
              <a:rPr lang="en-GB" dirty="0" smtClean="0"/>
              <a:t>Picture size 10.9 x 12.9 cm</a:t>
            </a:r>
          </a:p>
          <a:p>
            <a:pPr lvl="0"/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79392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University of Leicester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2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39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smtClean="0"/>
              <a:t>University of Leicester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56792"/>
            <a:ext cx="4040188" cy="449736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8" name="Content Placeholder 5"/>
          <p:cNvSpPr>
            <a:spLocks noGrp="1"/>
          </p:cNvSpPr>
          <p:nvPr>
            <p:ph sz="quarter" idx="11"/>
          </p:nvPr>
        </p:nvSpPr>
        <p:spPr>
          <a:xfrm>
            <a:off x="4645025" y="1556792"/>
            <a:ext cx="4041775" cy="449736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46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smtClean="0"/>
              <a:t>University of Leicester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103"/>
            <a:ext cx="4040188" cy="639762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0286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45025" y="1463103"/>
            <a:ext cx="4041775" cy="639762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8" name="Content Placeholder 5"/>
          <p:cNvSpPr>
            <a:spLocks noGrp="1"/>
          </p:cNvSpPr>
          <p:nvPr>
            <p:ph sz="quarter" idx="11"/>
          </p:nvPr>
        </p:nvSpPr>
        <p:spPr>
          <a:xfrm>
            <a:off x="4645025" y="210286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34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rge image left and sho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144" y="1700810"/>
            <a:ext cx="2962672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8144" y="2708920"/>
            <a:ext cx="2962672" cy="3240360"/>
          </a:xfrm>
        </p:spPr>
        <p:txBody>
          <a:bodyPr/>
          <a:lstStyle>
            <a:lvl1pPr>
              <a:spcBef>
                <a:spcPts val="1400"/>
              </a:spcBef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0" y="0"/>
            <a:ext cx="5580112" cy="6858000"/>
          </a:xfrm>
        </p:spPr>
        <p:txBody>
          <a:bodyPr/>
          <a:lstStyle>
            <a:lvl1pPr marL="0" indent="0">
              <a:spcBef>
                <a:spcPts val="1400"/>
              </a:spcBef>
              <a:buClr>
                <a:schemeClr val="accent1"/>
              </a:buClr>
              <a:buNone/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GB" dirty="0" smtClean="0"/>
              <a:t>Picture size 15.5 x 19.1 cm 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84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rge image and sho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810"/>
            <a:ext cx="2962672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2962672" cy="3240360"/>
          </a:xfrm>
        </p:spPr>
        <p:txBody>
          <a:bodyPr/>
          <a:lstStyle>
            <a:lvl1pPr>
              <a:spcBef>
                <a:spcPts val="1400"/>
              </a:spcBef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563888" y="0"/>
            <a:ext cx="5580112" cy="6858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>
                <a:schemeClr val="accent1"/>
              </a:buClr>
              <a:buSzTx/>
              <a:buFont typeface="Trebuchet MS" pitchFamily="34" charset="0"/>
              <a:buNone/>
              <a:tabLst/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Clr>
                <a:schemeClr val="accent1"/>
              </a:buClr>
              <a:buSzTx/>
              <a:buFont typeface="Trebuchet MS" pitchFamily="34" charset="0"/>
              <a:buNone/>
              <a:tabLst/>
              <a:defRPr/>
            </a:pPr>
            <a:r>
              <a:rPr lang="en-GB" dirty="0" smtClean="0"/>
              <a:t>Picture size 15.5 x 19.1 cm </a:t>
            </a:r>
          </a:p>
          <a:p>
            <a:pPr lvl="0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2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51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image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smtClean="0"/>
              <a:t>University of Leicester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4000" cy="4509120"/>
          </a:xfrm>
        </p:spPr>
        <p:txBody>
          <a:bodyPr/>
          <a:lstStyle>
            <a:lvl1pPr marL="0" indent="0">
              <a:spcBef>
                <a:spcPts val="1400"/>
              </a:spcBef>
              <a:buClr>
                <a:schemeClr val="tx1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Picture size 25.4 x 12.6 cm</a:t>
            </a:r>
            <a:endParaRPr lang="en-GB" noProof="0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6620" y="5301208"/>
            <a:ext cx="8247705" cy="1214805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4565252"/>
            <a:ext cx="8250238" cy="7651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9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smtClean="0"/>
              <a:t>University of Leicester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83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71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554" y="1844824"/>
            <a:ext cx="7740000" cy="1440000"/>
          </a:xfrm>
        </p:spPr>
        <p:txBody>
          <a:bodyPr/>
          <a:lstStyle>
            <a:lvl1pPr algn="l">
              <a:lnSpc>
                <a:spcPct val="100000"/>
              </a:lnSpc>
              <a:defRPr sz="40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554" y="3573016"/>
            <a:ext cx="7740000" cy="2160240"/>
          </a:xfrm>
        </p:spPr>
        <p:txBody>
          <a:bodyPr/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 smtClean="0"/>
              <a:t>Click to edit Master subtitle style</a:t>
            </a:r>
            <a:endParaRPr lang="en-GB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67544" y="5850109"/>
            <a:ext cx="7747155" cy="43197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4" y="665968"/>
            <a:ext cx="2151913" cy="5755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p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9A9A9A"/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rgbClr val="9A9A9A"/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591817"/>
            <a:ext cx="8229600" cy="7651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87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203"/>
            <a:ext cx="8229600" cy="4790107"/>
          </a:xfrm>
        </p:spPr>
        <p:txBody>
          <a:bodyPr/>
          <a:lstStyle>
            <a:lvl1pPr>
              <a:spcBef>
                <a:spcPts val="1400"/>
              </a:spcBef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83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imag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17232"/>
            <a:ext cx="8229600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4000" cy="5338787"/>
          </a:xfrm>
        </p:spPr>
        <p:txBody>
          <a:bodyPr/>
          <a:lstStyle>
            <a:lvl1pPr marL="0" indent="0">
              <a:spcBef>
                <a:spcPts val="1400"/>
              </a:spcBef>
              <a:buClr>
                <a:schemeClr val="tx1"/>
              </a:buClr>
              <a:buNone/>
              <a:defRPr baseline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Picture size 25.4 x 14.9 cm</a:t>
            </a:r>
            <a:endParaRPr lang="en-GB" noProof="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69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lis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203"/>
            <a:ext cx="4618856" cy="4646091"/>
          </a:xfrm>
        </p:spPr>
        <p:txBody>
          <a:bodyPr/>
          <a:lstStyle>
            <a:lvl1pPr>
              <a:spcBef>
                <a:spcPts val="1400"/>
              </a:spcBef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5220072" y="1447203"/>
            <a:ext cx="3923928" cy="4646091"/>
          </a:xfrm>
        </p:spPr>
        <p:txBody>
          <a:bodyPr/>
          <a:lstStyle>
            <a:lvl1pPr marL="0" indent="0">
              <a:spcBef>
                <a:spcPts val="1400"/>
              </a:spcBef>
              <a:buClr>
                <a:schemeClr val="accent1"/>
              </a:buClr>
              <a:buNone/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GB" dirty="0" smtClean="0"/>
              <a:t>Picture size 10.9 x 12.9 cm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79392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University of Leicester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2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51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smtClean="0"/>
              <a:t>University of Leicester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56792"/>
            <a:ext cx="4040188" cy="449736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8" name="Content Placeholder 5"/>
          <p:cNvSpPr>
            <a:spLocks noGrp="1"/>
          </p:cNvSpPr>
          <p:nvPr>
            <p:ph sz="quarter" idx="11"/>
          </p:nvPr>
        </p:nvSpPr>
        <p:spPr>
          <a:xfrm>
            <a:off x="4645025" y="1556792"/>
            <a:ext cx="4041775" cy="449736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06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65175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smtClean="0"/>
              <a:t>University of Leicester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103"/>
            <a:ext cx="4040188" cy="639762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0286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45025" y="1463103"/>
            <a:ext cx="4041775" cy="639762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8" name="Content Placeholder 5"/>
          <p:cNvSpPr>
            <a:spLocks noGrp="1"/>
          </p:cNvSpPr>
          <p:nvPr>
            <p:ph sz="quarter" idx="11"/>
          </p:nvPr>
        </p:nvSpPr>
        <p:spPr>
          <a:xfrm>
            <a:off x="4645025" y="210286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304" y="6409782"/>
            <a:ext cx="1220061" cy="3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63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7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0.xml"/><Relationship Id="rId14" Type="http://schemas.openxmlformats.org/officeDocument/2006/relationships/theme" Target="../theme/theme3.xml"/><Relationship Id="rId1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9.xml"/><Relationship Id="rId3" Type="http://schemas.openxmlformats.org/officeDocument/2006/relationships/slideLayout" Target="../slideLayouts/slideLayout30.xml"/><Relationship Id="rId4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5.xml"/><Relationship Id="rId9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79502"/>
            <a:ext cx="82296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78025"/>
            <a:ext cx="822960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07" r:id="rId3"/>
    <p:sldLayoutId id="2147483649" r:id="rId4"/>
    <p:sldLayoutId id="2147483663" r:id="rId5"/>
    <p:sldLayoutId id="2147483750" r:id="rId6"/>
    <p:sldLayoutId id="2147483667" r:id="rId7"/>
    <p:sldLayoutId id="2147483753" r:id="rId8"/>
    <p:sldLayoutId id="2147483672" r:id="rId9"/>
    <p:sldLayoutId id="2147483747" r:id="rId10"/>
    <p:sldLayoutId id="2147483669" r:id="rId11"/>
    <p:sldLayoutId id="2147483671" r:id="rId12"/>
    <p:sldLayoutId id="2147483664" r:id="rId13"/>
    <p:sldLayoutId id="2147483665" r:id="rId14"/>
    <p:sldLayoutId id="2147483706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9pPr>
    </p:titleStyle>
    <p:bodyStyle>
      <a:lvl1pPr marL="269875" indent="-269875" algn="l" rtl="0" fontAlgn="base">
        <a:spcBef>
          <a:spcPct val="20000"/>
        </a:spcBef>
        <a:spcAft>
          <a:spcPct val="0"/>
        </a:spcAft>
        <a:buClr>
          <a:schemeClr val="tx1"/>
        </a:buClr>
        <a:buFont typeface="Trebuchet MS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1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1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79502"/>
            <a:ext cx="82296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78025"/>
            <a:ext cx="822960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1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51" r:id="rId3"/>
    <p:sldLayoutId id="2147483726" r:id="rId4"/>
    <p:sldLayoutId id="2147483755" r:id="rId5"/>
    <p:sldLayoutId id="2147483727" r:id="rId6"/>
    <p:sldLayoutId id="2147483748" r:id="rId7"/>
    <p:sldLayoutId id="2147483728" r:id="rId8"/>
    <p:sldLayoutId id="2147483730" r:id="rId9"/>
    <p:sldLayoutId id="2147483731" r:id="rId10"/>
    <p:sldLayoutId id="2147483732" r:id="rId11"/>
    <p:sldLayoutId id="2147483733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9pPr>
    </p:titleStyle>
    <p:bodyStyle>
      <a:lvl1pPr marL="269875" indent="-269875" algn="l" rtl="0" fontAlgn="base">
        <a:spcBef>
          <a:spcPct val="20000"/>
        </a:spcBef>
        <a:spcAft>
          <a:spcPct val="0"/>
        </a:spcAft>
        <a:buClr>
          <a:schemeClr val="bg1"/>
        </a:buClr>
        <a:buFont typeface="Trebuchet MS" pitchFamily="34" charset="0"/>
        <a:buChar char="•"/>
        <a:defRPr sz="2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1"/>
        </a:buClr>
        <a:buChar char="–"/>
        <a:defRPr sz="1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sz="18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–"/>
        <a:defRPr sz="18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18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79502"/>
            <a:ext cx="82296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78025"/>
            <a:ext cx="822960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360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8687779-E69B-7343-8F6F-422D6150DA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381328"/>
            <a:ext cx="318363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en-US" dirty="0" smtClean="0"/>
              <a:t>University of Leicester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58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52" r:id="rId4"/>
    <p:sldLayoutId id="2147483739" r:id="rId5"/>
    <p:sldLayoutId id="2147483756" r:id="rId6"/>
    <p:sldLayoutId id="2147483740" r:id="rId7"/>
    <p:sldLayoutId id="2147483749" r:id="rId8"/>
    <p:sldLayoutId id="2147483741" r:id="rId9"/>
    <p:sldLayoutId id="2147483743" r:id="rId10"/>
    <p:sldLayoutId id="2147483744" r:id="rId11"/>
    <p:sldLayoutId id="2147483745" r:id="rId12"/>
    <p:sldLayoutId id="2147483746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9pPr>
    </p:titleStyle>
    <p:bodyStyle>
      <a:lvl1pPr marL="269875" indent="-269875" algn="l" rtl="0" fontAlgn="base">
        <a:spcBef>
          <a:spcPct val="20000"/>
        </a:spcBef>
        <a:spcAft>
          <a:spcPct val="0"/>
        </a:spcAft>
        <a:buClr>
          <a:schemeClr val="tx1"/>
        </a:buClr>
        <a:buFont typeface="Trebuchet MS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1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1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an026 bitmap.pn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811" t="-6588" r="-5019" b="851"/>
          <a:stretch/>
        </p:blipFill>
        <p:spPr>
          <a:xfrm>
            <a:off x="487760" y="2797748"/>
            <a:ext cx="8505397" cy="4060252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648072"/>
          </a:xfrm>
        </p:spPr>
        <p:txBody>
          <a:bodyPr/>
          <a:lstStyle/>
          <a:p>
            <a:r>
              <a:rPr lang="en-GB" dirty="0" smtClean="0"/>
              <a:t>One Year On: Employment Relations Under the Conservative Government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0"/>
          </p:nvPr>
        </p:nvSpPr>
        <p:spPr>
          <a:xfrm>
            <a:off x="487760" y="2924944"/>
            <a:ext cx="2880320" cy="1152128"/>
          </a:xfrm>
        </p:spPr>
        <p:txBody>
          <a:bodyPr/>
          <a:lstStyle/>
          <a:p>
            <a:r>
              <a:rPr lang="en-GB" smtClean="0"/>
              <a:t>Melanie Simms</a:t>
            </a: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04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Engaging with government – changing agendas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02077"/>
          </a:xfrm>
        </p:spPr>
        <p:txBody>
          <a:bodyPr/>
          <a:lstStyle/>
          <a:p>
            <a:r>
              <a:rPr lang="en-GB" dirty="0" smtClean="0"/>
              <a:t>Whose interests?</a:t>
            </a:r>
          </a:p>
          <a:p>
            <a:pPr lvl="1"/>
            <a:r>
              <a:rPr lang="en-GB" dirty="0" smtClean="0"/>
              <a:t>Many employers are as frustrated at policy direction as unions</a:t>
            </a:r>
          </a:p>
          <a:p>
            <a:pPr lvl="1"/>
            <a:r>
              <a:rPr lang="en-GB" dirty="0" smtClean="0"/>
              <a:t>AUSTERITY AGENDA</a:t>
            </a:r>
          </a:p>
          <a:p>
            <a:r>
              <a:rPr lang="en-GB" dirty="0" smtClean="0"/>
              <a:t>Productivity - clearly of great concern across government but poorly understood</a:t>
            </a:r>
          </a:p>
          <a:p>
            <a:pPr lvl="1"/>
            <a:r>
              <a:rPr lang="en-GB" dirty="0" smtClean="0"/>
              <a:t>Policy direction is to create more low skill, low paid jobs and strip out good public sector jobs</a:t>
            </a:r>
          </a:p>
          <a:p>
            <a:pPr lvl="1"/>
            <a:r>
              <a:rPr lang="en-GB" dirty="0" smtClean="0"/>
              <a:t>Especially acute in regions outside London/SE</a:t>
            </a:r>
          </a:p>
          <a:p>
            <a:pPr lvl="1"/>
            <a:r>
              <a:rPr lang="en-GB" dirty="0" smtClean="0"/>
              <a:t>Little evidence of comprehension that labour market policy matters to productivity esp. low wage sectors</a:t>
            </a:r>
          </a:p>
          <a:p>
            <a:r>
              <a:rPr lang="en-GB" dirty="0" smtClean="0"/>
              <a:t>Little interest in and knowledge about how actors in employment relationships behave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00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 for resistance?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855"/>
            <a:ext cx="8229600" cy="4790107"/>
          </a:xfrm>
        </p:spPr>
        <p:txBody>
          <a:bodyPr/>
          <a:lstStyle/>
          <a:p>
            <a:r>
              <a:rPr lang="en-GB" dirty="0" smtClean="0"/>
              <a:t>Undoubtedly</a:t>
            </a:r>
          </a:p>
          <a:p>
            <a:r>
              <a:rPr lang="en-GB" dirty="0"/>
              <a:t>House of Lords </a:t>
            </a:r>
            <a:endParaRPr lang="en-GB" dirty="0" smtClean="0"/>
          </a:p>
          <a:p>
            <a:pPr lvl="1"/>
            <a:r>
              <a:rPr lang="en-GB" dirty="0" smtClean="0"/>
              <a:t>Key site of resistance and </a:t>
            </a:r>
            <a:r>
              <a:rPr lang="en-GB" dirty="0" smtClean="0"/>
              <a:t>amendments </a:t>
            </a:r>
            <a:endParaRPr lang="en-GB" dirty="0" smtClean="0"/>
          </a:p>
          <a:p>
            <a:r>
              <a:rPr lang="en-GB" dirty="0" smtClean="0"/>
              <a:t>Public sector reforms affect user groups who often have powerful interest representation (governors, trustees, charities, etc.) </a:t>
            </a:r>
          </a:p>
          <a:p>
            <a:r>
              <a:rPr lang="en-GB" dirty="0" smtClean="0"/>
              <a:t>Councils leading key labour market policies e.g. ALMPs</a:t>
            </a:r>
          </a:p>
          <a:p>
            <a:r>
              <a:rPr lang="en-GB" dirty="0" smtClean="0"/>
              <a:t>Tensions between </a:t>
            </a:r>
            <a:r>
              <a:rPr lang="en-GB" dirty="0" err="1" smtClean="0"/>
              <a:t>SoSs</a:t>
            </a:r>
            <a:r>
              <a:rPr lang="en-GB" dirty="0" smtClean="0"/>
              <a:t> with responsibility for public sector (Hunt, Morgan) and Treasury</a:t>
            </a:r>
          </a:p>
          <a:p>
            <a:pPr lvl="1"/>
            <a:r>
              <a:rPr lang="en-GB" dirty="0" smtClean="0"/>
              <a:t>Key Osborne allies show genuine interest in labour market policy</a:t>
            </a:r>
          </a:p>
          <a:p>
            <a:pPr lvl="1"/>
            <a:r>
              <a:rPr lang="en-GB" dirty="0"/>
              <a:t>BIS largely silent – except on productivity issues</a:t>
            </a:r>
          </a:p>
          <a:p>
            <a:pPr lvl="1"/>
            <a:r>
              <a:rPr lang="en-GB" dirty="0" smtClean="0"/>
              <a:t>Unlikely to want further tension on top of Brexit (</a:t>
            </a:r>
            <a:r>
              <a:rPr lang="en-GB" dirty="0" err="1" smtClean="0"/>
              <a:t>Javid</a:t>
            </a:r>
            <a:r>
              <a:rPr lang="en-GB" dirty="0" smtClean="0"/>
              <a:t>, Hunt and Morgan all confirmed ‘in’, but Patel ‘out</a:t>
            </a:r>
            <a:r>
              <a:rPr lang="en-GB" dirty="0" smtClean="0"/>
              <a:t>’)</a:t>
            </a:r>
          </a:p>
          <a:p>
            <a:r>
              <a:rPr lang="en-GB" dirty="0" smtClean="0"/>
              <a:t>Alliance between union movement and ‘</a:t>
            </a:r>
            <a:r>
              <a:rPr lang="en-GB" dirty="0" err="1" smtClean="0"/>
              <a:t>Bremain</a:t>
            </a:r>
            <a:r>
              <a:rPr lang="en-GB" dirty="0" smtClean="0"/>
              <a:t>’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522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Consequences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Little coherent labour market policy</a:t>
            </a:r>
          </a:p>
          <a:p>
            <a:pPr lvl="1"/>
            <a:r>
              <a:rPr lang="en-GB" dirty="0"/>
              <a:t>Except to </a:t>
            </a:r>
            <a:r>
              <a:rPr lang="en-GB" dirty="0" smtClean="0"/>
              <a:t>pursue public sector reform</a:t>
            </a:r>
            <a:endParaRPr lang="en-GB" dirty="0"/>
          </a:p>
          <a:p>
            <a:r>
              <a:rPr lang="en-GB" dirty="0" smtClean="0"/>
              <a:t>Little understanding of the behaviour of actors in employment relationship</a:t>
            </a:r>
          </a:p>
          <a:p>
            <a:pPr lvl="1"/>
            <a:r>
              <a:rPr lang="en-GB" dirty="0" smtClean="0"/>
              <a:t>Surprise </a:t>
            </a:r>
            <a:r>
              <a:rPr lang="en-GB" dirty="0"/>
              <a:t>at reaction/behaviour of employers e.g. to </a:t>
            </a:r>
            <a:r>
              <a:rPr lang="en-GB" dirty="0" smtClean="0"/>
              <a:t>NLW</a:t>
            </a:r>
          </a:p>
          <a:p>
            <a:pPr lvl="1"/>
            <a:r>
              <a:rPr lang="en-GB" dirty="0" smtClean="0"/>
              <a:t>Yet reliance on employers to deliver key policies</a:t>
            </a:r>
            <a:endParaRPr lang="en-GB" dirty="0"/>
          </a:p>
          <a:p>
            <a:r>
              <a:rPr lang="en-GB" dirty="0" smtClean="0"/>
              <a:t>Growing </a:t>
            </a:r>
            <a:r>
              <a:rPr lang="en-GB" dirty="0" smtClean="0"/>
              <a:t>regional inequalities</a:t>
            </a:r>
          </a:p>
          <a:p>
            <a:pPr lvl="1"/>
            <a:r>
              <a:rPr lang="en-GB" dirty="0" smtClean="0"/>
              <a:t>Between England and devolved authorities</a:t>
            </a:r>
          </a:p>
          <a:p>
            <a:pPr lvl="1"/>
            <a:r>
              <a:rPr lang="en-GB" dirty="0" smtClean="0"/>
              <a:t>Between English regions</a:t>
            </a:r>
          </a:p>
          <a:p>
            <a:r>
              <a:rPr lang="en-GB" dirty="0" smtClean="0"/>
              <a:t>Changing expectations about pattern of working life</a:t>
            </a:r>
            <a:endParaRPr lang="en-GB" dirty="0" smtClean="0"/>
          </a:p>
          <a:p>
            <a:pPr lvl="1"/>
            <a:r>
              <a:rPr lang="en-GB" dirty="0" smtClean="0"/>
              <a:t>Policy </a:t>
            </a:r>
            <a:r>
              <a:rPr lang="en-GB" dirty="0" smtClean="0"/>
              <a:t>preference for young adults to remain financially dependent until a lot later in life</a:t>
            </a:r>
          </a:p>
          <a:p>
            <a:pPr lvl="1"/>
            <a:r>
              <a:rPr lang="en-GB" dirty="0" smtClean="0"/>
              <a:t>Preference for older adults to work </a:t>
            </a:r>
            <a:r>
              <a:rPr lang="en-GB" dirty="0" smtClean="0"/>
              <a:t>longer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9155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the year ahead?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Much will depend on the outcome of the referendum</a:t>
            </a:r>
          </a:p>
          <a:p>
            <a:pPr lvl="1"/>
            <a:r>
              <a:rPr lang="en-GB" dirty="0" smtClean="0"/>
              <a:t>In: likely to focus attention on domestic policy</a:t>
            </a:r>
          </a:p>
          <a:p>
            <a:pPr lvl="1"/>
            <a:r>
              <a:rPr lang="en-GB" dirty="0" smtClean="0"/>
              <a:t>Out: will consume vast resource of government and civil service</a:t>
            </a:r>
          </a:p>
          <a:p>
            <a:pPr lvl="1"/>
            <a:r>
              <a:rPr lang="en-GB" dirty="0" smtClean="0"/>
              <a:t>Unions have clearly decided to invest in ‘in’</a:t>
            </a:r>
          </a:p>
          <a:p>
            <a:r>
              <a:rPr lang="en-GB" dirty="0" smtClean="0"/>
              <a:t>Political fall out from Junior Doctors’ strike inevitable</a:t>
            </a:r>
          </a:p>
          <a:p>
            <a:pPr lvl="1"/>
            <a:r>
              <a:rPr lang="en-GB" dirty="0" smtClean="0"/>
              <a:t>Will influence speed and direction of NHS reform</a:t>
            </a:r>
          </a:p>
          <a:p>
            <a:r>
              <a:rPr lang="en-GB" dirty="0" smtClean="0"/>
              <a:t>No evidence that engagement with social partners will improve or extend</a:t>
            </a:r>
          </a:p>
          <a:p>
            <a:r>
              <a:rPr lang="en-GB" dirty="0" smtClean="0"/>
              <a:t>Questions about where that leaves the academic ‘impact agenda’ with regard to policy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98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 – the political framing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</a:t>
            </a:r>
            <a:r>
              <a:rPr lang="en-GB" dirty="0"/>
              <a:t>I</a:t>
            </a:r>
            <a:r>
              <a:rPr lang="en-GB" dirty="0" smtClean="0"/>
              <a:t>f </a:t>
            </a:r>
            <a:r>
              <a:rPr lang="en-GB" dirty="0"/>
              <a:t>we stick to the plan and if we reject the false choices, we can come through this together with a stronger, more resilient and more balanced </a:t>
            </a:r>
            <a:r>
              <a:rPr lang="en-GB" dirty="0" smtClean="0"/>
              <a:t>economy” – David Cameron 2013</a:t>
            </a:r>
          </a:p>
          <a:p>
            <a:pPr lvl="1"/>
            <a:r>
              <a:rPr lang="en-GB" dirty="0" smtClean="0"/>
              <a:t>Problems: deficit, over-indebtedness, erosion of competitiveness</a:t>
            </a:r>
          </a:p>
          <a:p>
            <a:pPr lvl="1"/>
            <a:r>
              <a:rPr lang="en-GB" dirty="0" smtClean="0"/>
              <a:t>Plan: incentivise work, focus tax collection on top 20%, banking reform, apprenticeships</a:t>
            </a:r>
          </a:p>
          <a:p>
            <a:r>
              <a:rPr lang="en-GB" dirty="0" smtClean="0"/>
              <a:t>2015 Conservative manifesto appeared to be </a:t>
            </a:r>
            <a:r>
              <a:rPr lang="en-GB" dirty="0" smtClean="0"/>
              <a:t>assuming </a:t>
            </a:r>
            <a:r>
              <a:rPr lang="en-GB" dirty="0" smtClean="0"/>
              <a:t>coalition</a:t>
            </a:r>
          </a:p>
          <a:p>
            <a:pPr lvl="1"/>
            <a:r>
              <a:rPr lang="en-GB" dirty="0" smtClean="0"/>
              <a:t>2 commitments in ‘work’ agenda: raise income tax threshold, reduce social security cap </a:t>
            </a:r>
          </a:p>
          <a:p>
            <a:pPr lvl="1"/>
            <a:r>
              <a:rPr lang="en-GB" dirty="0" smtClean="0"/>
              <a:t>Note: NOTHING else said on work, employment or post</a:t>
            </a:r>
            <a:r>
              <a:rPr lang="en-US" dirty="0"/>
              <a:t>-</a:t>
            </a:r>
            <a:r>
              <a:rPr lang="en-GB" dirty="0" smtClean="0"/>
              <a:t>compulsory skills – previously Lib Dem territory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73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Collective regulation of employment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Clear agenda to further regulate collective employment relations</a:t>
            </a:r>
          </a:p>
          <a:p>
            <a:pPr lvl="1"/>
            <a:r>
              <a:rPr lang="en-GB" dirty="0" smtClean="0"/>
              <a:t>Something of a surprise to many commentators esp. media</a:t>
            </a:r>
            <a:endParaRPr lang="en-GB" dirty="0"/>
          </a:p>
          <a:p>
            <a:r>
              <a:rPr lang="en-GB" dirty="0" smtClean="0"/>
              <a:t>Trade Union Bill</a:t>
            </a:r>
          </a:p>
          <a:p>
            <a:pPr lvl="1"/>
            <a:r>
              <a:rPr lang="en-GB" dirty="0" smtClean="0"/>
              <a:t>Strike ballot requirements</a:t>
            </a:r>
          </a:p>
          <a:p>
            <a:pPr lvl="2"/>
            <a:r>
              <a:rPr lang="en-GB" dirty="0" smtClean="0"/>
              <a:t>Likely response to focus union efforts at organising for the ballot</a:t>
            </a:r>
          </a:p>
          <a:p>
            <a:pPr lvl="2"/>
            <a:r>
              <a:rPr lang="en-GB" dirty="0" smtClean="0"/>
              <a:t>Yesterday’s concession: e-voting pilot</a:t>
            </a:r>
          </a:p>
          <a:p>
            <a:pPr lvl="1"/>
            <a:r>
              <a:rPr lang="en-GB" dirty="0" smtClean="0"/>
              <a:t>Union-Labour Party funding</a:t>
            </a:r>
          </a:p>
          <a:p>
            <a:pPr lvl="2"/>
            <a:r>
              <a:rPr lang="en-GB" dirty="0" smtClean="0"/>
              <a:t>This is the big issue</a:t>
            </a:r>
          </a:p>
          <a:p>
            <a:pPr lvl="2"/>
            <a:r>
              <a:rPr lang="en-GB" dirty="0" smtClean="0"/>
              <a:t>Political fund opt-in – </a:t>
            </a:r>
            <a:r>
              <a:rPr lang="en-GB" dirty="0"/>
              <a:t>now agreed 12 month </a:t>
            </a:r>
            <a:r>
              <a:rPr lang="en-GB" dirty="0" smtClean="0"/>
              <a:t>transition which should allow for alternative systems to be developed</a:t>
            </a:r>
          </a:p>
          <a:p>
            <a:pPr lvl="1"/>
            <a:r>
              <a:rPr lang="en-GB" dirty="0" smtClean="0"/>
              <a:t>Public sector facility time</a:t>
            </a:r>
          </a:p>
          <a:p>
            <a:pPr lvl="2"/>
            <a:r>
              <a:rPr lang="en-GB" dirty="0" smtClean="0"/>
              <a:t>Relatively few full-time reps</a:t>
            </a:r>
          </a:p>
          <a:p>
            <a:pPr lvl="2"/>
            <a:r>
              <a:rPr lang="en-GB" dirty="0" smtClean="0"/>
              <a:t>Potentially undermines smooth operation of employment relations</a:t>
            </a:r>
          </a:p>
        </p:txBody>
      </p:sp>
    </p:spTree>
    <p:extLst>
      <p:ext uri="{BB962C8B-B14F-4D97-AF65-F5344CB8AC3E}">
        <p14:creationId xmlns:p14="http://schemas.microsoft.com/office/powerpoint/2010/main" val="131830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Collective regulation - NHS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Dispute </a:t>
            </a:r>
            <a:r>
              <a:rPr lang="en-GB" dirty="0"/>
              <a:t>with BMA about junior doctor contracts</a:t>
            </a:r>
          </a:p>
          <a:p>
            <a:pPr lvl="1"/>
            <a:r>
              <a:rPr lang="en-GB" dirty="0"/>
              <a:t>Monopsony </a:t>
            </a:r>
            <a:r>
              <a:rPr lang="en-GB" dirty="0" smtClean="0"/>
              <a:t>employer (</a:t>
            </a:r>
            <a:r>
              <a:rPr lang="en-GB" dirty="0" err="1" smtClean="0"/>
              <a:t>ish</a:t>
            </a:r>
            <a:r>
              <a:rPr lang="en-GB" dirty="0" smtClean="0"/>
              <a:t>)</a:t>
            </a:r>
            <a:endParaRPr lang="en-GB" dirty="0"/>
          </a:p>
          <a:p>
            <a:pPr lvl="1"/>
            <a:r>
              <a:rPr lang="en-GB" dirty="0"/>
              <a:t>Strong, organised and well-resourced response </a:t>
            </a:r>
          </a:p>
          <a:p>
            <a:pPr lvl="1"/>
            <a:r>
              <a:rPr lang="en-GB" dirty="0"/>
              <a:t>‘Set piece’ dispute</a:t>
            </a:r>
          </a:p>
          <a:p>
            <a:pPr lvl="1"/>
            <a:r>
              <a:rPr lang="en-GB" dirty="0"/>
              <a:t>Lack of engagement with negotiation procedures from government</a:t>
            </a:r>
          </a:p>
          <a:p>
            <a:pPr lvl="1"/>
            <a:r>
              <a:rPr lang="en-GB" dirty="0"/>
              <a:t>Currently unclear who has most momentum</a:t>
            </a:r>
          </a:p>
          <a:p>
            <a:pPr lvl="1"/>
            <a:r>
              <a:rPr lang="en-GB" dirty="0"/>
              <a:t>Remarkable (relative) silence of </a:t>
            </a:r>
            <a:r>
              <a:rPr lang="en-GB" dirty="0" smtClean="0"/>
              <a:t>employers</a:t>
            </a:r>
          </a:p>
          <a:p>
            <a:r>
              <a:rPr lang="en-GB" dirty="0" smtClean="0"/>
              <a:t>Likely outcomes</a:t>
            </a:r>
          </a:p>
          <a:p>
            <a:pPr lvl="1"/>
            <a:r>
              <a:rPr lang="en-GB" dirty="0" smtClean="0"/>
              <a:t>Depletion of BMA resources</a:t>
            </a:r>
          </a:p>
          <a:p>
            <a:pPr lvl="1"/>
            <a:r>
              <a:rPr lang="en-GB" dirty="0" smtClean="0"/>
              <a:t>Anger and withdrawal of good will</a:t>
            </a:r>
          </a:p>
          <a:p>
            <a:pPr lvl="1"/>
            <a:r>
              <a:rPr lang="en-GB" dirty="0" smtClean="0"/>
              <a:t>Easier path to restructuring(s)</a:t>
            </a:r>
          </a:p>
          <a:p>
            <a:pPr lvl="1"/>
            <a:r>
              <a:rPr lang="en-GB" dirty="0" smtClean="0"/>
              <a:t>Relative quiescence of less powerful health unions</a:t>
            </a:r>
          </a:p>
        </p:txBody>
      </p:sp>
    </p:spTree>
    <p:extLst>
      <p:ext uri="{BB962C8B-B14F-4D97-AF65-F5344CB8AC3E}">
        <p14:creationId xmlns:p14="http://schemas.microsoft.com/office/powerpoint/2010/main" val="115232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6916"/>
            <a:ext cx="8229600" cy="765175"/>
          </a:xfrm>
        </p:spPr>
        <p:txBody>
          <a:bodyPr/>
          <a:lstStyle/>
          <a:p>
            <a:r>
              <a:rPr lang="en-GB" dirty="0" smtClean="0"/>
              <a:t>1. Collective regulation - Education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Forced </a:t>
            </a:r>
            <a:r>
              <a:rPr lang="en-GB" dirty="0" err="1" smtClean="0"/>
              <a:t>Academisation</a:t>
            </a:r>
            <a:endParaRPr lang="en-GB" dirty="0" smtClean="0"/>
          </a:p>
          <a:p>
            <a:pPr lvl="1"/>
            <a:r>
              <a:rPr lang="en-GB" dirty="0" smtClean="0"/>
              <a:t>Route to undermine collective pay regulation as no obligation to follow national pay scales</a:t>
            </a:r>
          </a:p>
          <a:p>
            <a:pPr lvl="1"/>
            <a:r>
              <a:rPr lang="en-GB" dirty="0" smtClean="0"/>
              <a:t>Unclear what the role of the School Teachers’ Review Body will be in future</a:t>
            </a:r>
          </a:p>
          <a:p>
            <a:pPr lvl="1"/>
            <a:r>
              <a:rPr lang="en-GB" dirty="0" smtClean="0"/>
              <a:t>Unions draw clear link between pay regulation, pay levels and current recruitment problems</a:t>
            </a:r>
          </a:p>
          <a:p>
            <a:pPr lvl="1"/>
            <a:r>
              <a:rPr lang="en-GB" dirty="0" smtClean="0"/>
              <a:t>Likely to lead to greater wage drift (up and down) and greater wage inequality</a:t>
            </a:r>
          </a:p>
          <a:p>
            <a:pPr lvl="1"/>
            <a:r>
              <a:rPr lang="en-GB" dirty="0" smtClean="0"/>
              <a:t>Alliances emerging between councils, parents/citizens and unions</a:t>
            </a:r>
          </a:p>
          <a:p>
            <a:pPr lvl="2"/>
            <a:r>
              <a:rPr lang="en-GB" dirty="0" smtClean="0"/>
              <a:t>Although note that previous resistance has had varying success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1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 there a “war on the public sector”?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Hard to disagree</a:t>
            </a:r>
          </a:p>
          <a:p>
            <a:r>
              <a:rPr lang="en-GB" dirty="0" smtClean="0"/>
              <a:t>In addition to the key points:</a:t>
            </a:r>
          </a:p>
          <a:p>
            <a:pPr lvl="1"/>
            <a:r>
              <a:rPr lang="en-GB" dirty="0" smtClean="0"/>
              <a:t>Budget pledge of 1% public sector pay cap for next 4 years </a:t>
            </a:r>
          </a:p>
          <a:p>
            <a:pPr lvl="1"/>
            <a:r>
              <a:rPr lang="en-GB" dirty="0" smtClean="0"/>
              <a:t>Cap on public sector ‘exit payments’ includes pensions provision</a:t>
            </a:r>
          </a:p>
          <a:p>
            <a:pPr lvl="1"/>
            <a:r>
              <a:rPr lang="en-GB" dirty="0" smtClean="0"/>
              <a:t>End to public sector check off</a:t>
            </a:r>
          </a:p>
          <a:p>
            <a:pPr lvl="1"/>
            <a:r>
              <a:rPr lang="en-GB" dirty="0" smtClean="0"/>
              <a:t>Cuts to Local Authorities from central government</a:t>
            </a:r>
          </a:p>
          <a:p>
            <a:pPr lvl="2"/>
            <a:r>
              <a:rPr lang="en-GB" dirty="0" smtClean="0"/>
              <a:t>Although these fall very unevenly and have a much greater effect for large metropolitan (mainly Labour voting) areas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Political ideology combines with (problematic) economics to create a perfect storm</a:t>
            </a:r>
          </a:p>
          <a:p>
            <a:pPr lvl="1"/>
            <a:r>
              <a:rPr lang="en-GB" dirty="0" smtClean="0"/>
              <a:t>Small state, market regulation, austerity agenda, focus on deficit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45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Incentivising work – low pay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855"/>
            <a:ext cx="8229600" cy="4790107"/>
          </a:xfrm>
        </p:spPr>
        <p:txBody>
          <a:bodyPr/>
          <a:lstStyle/>
          <a:p>
            <a:r>
              <a:rPr lang="en-GB" dirty="0" smtClean="0"/>
              <a:t>Regulation of low pay - rapid </a:t>
            </a:r>
            <a:r>
              <a:rPr lang="en-GB" dirty="0"/>
              <a:t>uprating of National Living </a:t>
            </a:r>
            <a:r>
              <a:rPr lang="en-GB" dirty="0" smtClean="0"/>
              <a:t>Wage</a:t>
            </a:r>
            <a:endParaRPr lang="en-GB" dirty="0"/>
          </a:p>
          <a:p>
            <a:r>
              <a:rPr lang="en-GB" dirty="0"/>
              <a:t>Intention to pass responsibility for low pay to employers – not had that effect</a:t>
            </a:r>
          </a:p>
          <a:p>
            <a:r>
              <a:rPr lang="en-GB" dirty="0"/>
              <a:t>Devil is in the detail</a:t>
            </a:r>
          </a:p>
          <a:p>
            <a:pPr lvl="1"/>
            <a:r>
              <a:rPr lang="en-GB" dirty="0"/>
              <a:t>Considerably lower than Living Wage Foundation calculated rates</a:t>
            </a:r>
          </a:p>
          <a:p>
            <a:pPr lvl="1"/>
            <a:r>
              <a:rPr lang="en-GB" dirty="0"/>
              <a:t>Only for over-25s not on apprenticeships</a:t>
            </a:r>
          </a:p>
          <a:p>
            <a:pPr lvl="1"/>
            <a:r>
              <a:rPr lang="en-GB" dirty="0"/>
              <a:t>Uncertain future role for Low Pay Commission</a:t>
            </a:r>
          </a:p>
          <a:p>
            <a:r>
              <a:rPr lang="en-GB" dirty="0"/>
              <a:t>And large numbers of employers in low paid sectors have introduced it by monetising and clawing back other benefits</a:t>
            </a:r>
          </a:p>
          <a:p>
            <a:pPr lvl="1"/>
            <a:r>
              <a:rPr lang="en-GB" dirty="0"/>
              <a:t>Including some collective agreements</a:t>
            </a:r>
          </a:p>
          <a:p>
            <a:r>
              <a:rPr lang="en-GB" dirty="0"/>
              <a:t>Effects </a:t>
            </a:r>
            <a:r>
              <a:rPr lang="en-GB" dirty="0" err="1"/>
              <a:t>sectorally</a:t>
            </a:r>
            <a:r>
              <a:rPr lang="en-GB" dirty="0"/>
              <a:t> variable: retail, hospitality, care most </a:t>
            </a:r>
            <a:r>
              <a:rPr lang="en-GB" dirty="0" smtClean="0"/>
              <a:t>affected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329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Incentivising work – beyond the labour market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63417"/>
          </a:xfrm>
        </p:spPr>
        <p:txBody>
          <a:bodyPr/>
          <a:lstStyle/>
          <a:p>
            <a:r>
              <a:rPr lang="en-GB" dirty="0" smtClean="0"/>
              <a:t>Flip side – social security reform</a:t>
            </a:r>
          </a:p>
          <a:p>
            <a:pPr lvl="1"/>
            <a:r>
              <a:rPr lang="en-GB" dirty="0" smtClean="0"/>
              <a:t>Cap on annual household social security receipts lowered</a:t>
            </a:r>
          </a:p>
          <a:p>
            <a:pPr lvl="1"/>
            <a:r>
              <a:rPr lang="en-GB" dirty="0" smtClean="0"/>
              <a:t>Introduction of Universal Credit including strong culture of sanctions</a:t>
            </a:r>
          </a:p>
          <a:p>
            <a:pPr lvl="1"/>
            <a:r>
              <a:rPr lang="en-GB" dirty="0" smtClean="0"/>
              <a:t>Workfare regimes: despite concerns by employers about risk of reputational damage</a:t>
            </a:r>
          </a:p>
          <a:p>
            <a:pPr lvl="1"/>
            <a:r>
              <a:rPr lang="en-GB" dirty="0" smtClean="0"/>
              <a:t>“Fit for work’ tests for people of working age with disabilities</a:t>
            </a:r>
          </a:p>
          <a:p>
            <a:endParaRPr lang="en-GB" dirty="0" smtClean="0"/>
          </a:p>
          <a:p>
            <a:r>
              <a:rPr lang="en-GB" dirty="0" smtClean="0"/>
              <a:t>Little movement on housing policy which has a greater effect on disposable income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2705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Skills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Youth labour market policy - back away from active labour market policies</a:t>
            </a:r>
          </a:p>
          <a:p>
            <a:r>
              <a:rPr lang="en-GB" dirty="0" smtClean="0"/>
              <a:t>Cyclical resolution to worse effects of crisis – but structural problems remain </a:t>
            </a:r>
          </a:p>
          <a:p>
            <a:r>
              <a:rPr lang="en-GB" dirty="0" smtClean="0"/>
              <a:t>Apprenticeship levy from April 2017 </a:t>
            </a:r>
          </a:p>
          <a:p>
            <a:pPr lvl="1"/>
            <a:r>
              <a:rPr lang="en-GB" dirty="0" smtClean="0"/>
              <a:t>Long argued for and does not replace sector-specific schemes</a:t>
            </a:r>
          </a:p>
          <a:p>
            <a:pPr lvl="1"/>
            <a:r>
              <a:rPr lang="en-GB" dirty="0" smtClean="0"/>
              <a:t>May be a stimulus for employers to reduce their PAYE costs by e.g. encouraging self-employment</a:t>
            </a:r>
          </a:p>
          <a:p>
            <a:pPr lvl="1"/>
            <a:r>
              <a:rPr lang="en-GB" dirty="0" smtClean="0"/>
              <a:t>Concerns about quality as target is only about quantity (3 million by 2020)</a:t>
            </a:r>
          </a:p>
          <a:p>
            <a:pPr lvl="1"/>
            <a:r>
              <a:rPr lang="en-GB" dirty="0" smtClean="0"/>
              <a:t>Concerns companies may reduce other L&amp;D spending</a:t>
            </a:r>
          </a:p>
          <a:p>
            <a:pPr lvl="1"/>
            <a:r>
              <a:rPr lang="en-GB" dirty="0" smtClean="0"/>
              <a:t>Will scrutiny become more focused if spending employer money?</a:t>
            </a:r>
          </a:p>
        </p:txBody>
      </p:sp>
    </p:spTree>
    <p:extLst>
      <p:ext uri="{BB962C8B-B14F-4D97-AF65-F5344CB8AC3E}">
        <p14:creationId xmlns:p14="http://schemas.microsoft.com/office/powerpoint/2010/main" val="168245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 Background">
  <a:themeElements>
    <a:clrScheme name="Custom 67">
      <a:dk1>
        <a:srgbClr val="595959"/>
      </a:dk1>
      <a:lt1>
        <a:srgbClr val="FFFFFF"/>
      </a:lt1>
      <a:dk2>
        <a:srgbClr val="8EB831"/>
      </a:dk2>
      <a:lt2>
        <a:srgbClr val="FDE6AB"/>
      </a:lt2>
      <a:accent1>
        <a:srgbClr val="8EB831"/>
      </a:accent1>
      <a:accent2>
        <a:srgbClr val="26A699"/>
      </a:accent2>
      <a:accent3>
        <a:srgbClr val="60295E"/>
      </a:accent3>
      <a:accent4>
        <a:srgbClr val="D94242"/>
      </a:accent4>
      <a:accent5>
        <a:srgbClr val="008CA8"/>
      </a:accent5>
      <a:accent6>
        <a:srgbClr val="000000"/>
      </a:accent6>
      <a:hlink>
        <a:srgbClr val="004E77"/>
      </a:hlink>
      <a:folHlink>
        <a:srgbClr val="238F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ue Background">
  <a:themeElements>
    <a:clrScheme name="Custom 68">
      <a:dk1>
        <a:srgbClr val="595959"/>
      </a:dk1>
      <a:lt1>
        <a:srgbClr val="FFFFFF"/>
      </a:lt1>
      <a:dk2>
        <a:srgbClr val="8EB831"/>
      </a:dk2>
      <a:lt2>
        <a:srgbClr val="FDE6AB"/>
      </a:lt2>
      <a:accent1>
        <a:srgbClr val="8EB831"/>
      </a:accent1>
      <a:accent2>
        <a:srgbClr val="26A699"/>
      </a:accent2>
      <a:accent3>
        <a:srgbClr val="60295E"/>
      </a:accent3>
      <a:accent4>
        <a:srgbClr val="D94242"/>
      </a:accent4>
      <a:accent5>
        <a:srgbClr val="008CA8"/>
      </a:accent5>
      <a:accent6>
        <a:srgbClr val="000000"/>
      </a:accent6>
      <a:hlink>
        <a:srgbClr val="FFFFFF"/>
      </a:hlink>
      <a:folHlink>
        <a:srgbClr val="E6E6E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ream Background">
  <a:themeElements>
    <a:clrScheme name="Custom 69">
      <a:dk1>
        <a:srgbClr val="595959"/>
      </a:dk1>
      <a:lt1>
        <a:srgbClr val="FFFFFF"/>
      </a:lt1>
      <a:dk2>
        <a:srgbClr val="8EB831"/>
      </a:dk2>
      <a:lt2>
        <a:srgbClr val="FDE6AB"/>
      </a:lt2>
      <a:accent1>
        <a:srgbClr val="8EB831"/>
      </a:accent1>
      <a:accent2>
        <a:srgbClr val="26A699"/>
      </a:accent2>
      <a:accent3>
        <a:srgbClr val="60295E"/>
      </a:accent3>
      <a:accent4>
        <a:srgbClr val="D94242"/>
      </a:accent4>
      <a:accent5>
        <a:srgbClr val="008CA8"/>
      </a:accent5>
      <a:accent6>
        <a:srgbClr val="000000"/>
      </a:accent6>
      <a:hlink>
        <a:srgbClr val="004E77"/>
      </a:hlink>
      <a:folHlink>
        <a:srgbClr val="238F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8380</TotalTime>
  <Words>1087</Words>
  <Application>Microsoft Macintosh PowerPoint</Application>
  <PresentationFormat>On-screen Show (4:3)</PresentationFormat>
  <Paragraphs>127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Trebuchet MS</vt:lpstr>
      <vt:lpstr>Arial</vt:lpstr>
      <vt:lpstr>White Background</vt:lpstr>
      <vt:lpstr>Blue Background</vt:lpstr>
      <vt:lpstr>Cream Background</vt:lpstr>
      <vt:lpstr>One Year On: Employment Relations Under the Conservative Government</vt:lpstr>
      <vt:lpstr>Context – the political framing</vt:lpstr>
      <vt:lpstr>1. Collective regulation of employment</vt:lpstr>
      <vt:lpstr>1. Collective regulation - NHS</vt:lpstr>
      <vt:lpstr>1. Collective regulation - Education</vt:lpstr>
      <vt:lpstr>Is there a “war on the public sector”?</vt:lpstr>
      <vt:lpstr>2. Incentivising work – low pay</vt:lpstr>
      <vt:lpstr>2. Incentivising work – beyond the labour market</vt:lpstr>
      <vt:lpstr>3. Skills development</vt:lpstr>
      <vt:lpstr>Engaging with government – changing agendas</vt:lpstr>
      <vt:lpstr>Scope for resistance?</vt:lpstr>
      <vt:lpstr>Consequences</vt:lpstr>
      <vt:lpstr>And the year ahead?</vt:lpstr>
    </vt:vector>
  </TitlesOfParts>
  <Company>University of Leicester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syst33</dc:creator>
  <cp:lastModifiedBy>Simms, Melanie (Prof.)</cp:lastModifiedBy>
  <cp:revision>494</cp:revision>
  <cp:lastPrinted>2016-04-28T10:53:02Z</cp:lastPrinted>
  <dcterms:created xsi:type="dcterms:W3CDTF">2008-02-22T15:40:42Z</dcterms:created>
  <dcterms:modified xsi:type="dcterms:W3CDTF">2016-04-28T10:56:01Z</dcterms:modified>
</cp:coreProperties>
</file>