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0" r:id="rId5"/>
    <p:sldId id="299" r:id="rId6"/>
    <p:sldId id="259" r:id="rId7"/>
    <p:sldId id="260" r:id="rId8"/>
    <p:sldId id="295" r:id="rId9"/>
    <p:sldId id="300" r:id="rId10"/>
    <p:sldId id="301" r:id="rId11"/>
    <p:sldId id="296" r:id="rId12"/>
    <p:sldId id="285" r:id="rId13"/>
    <p:sldId id="275" r:id="rId14"/>
    <p:sldId id="276" r:id="rId15"/>
    <p:sldId id="261" r:id="rId16"/>
    <p:sldId id="262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47AEF-8836-4CD0-8058-2F12AB62E9E3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59688-9510-48AF-8A72-02085C1D0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457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26 out of over 2000 total inspections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CFAE9-78AE-024D-9F37-550AFC1909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84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235C-5FA9-4797-8AAD-DD337D8EAA65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1D19-8B7F-4F67-80D5-45F15E69C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37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235C-5FA9-4797-8AAD-DD337D8EAA65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1D19-8B7F-4F67-80D5-45F15E69C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9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235C-5FA9-4797-8AAD-DD337D8EAA65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1D19-8B7F-4F67-80D5-45F15E69C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235C-5FA9-4797-8AAD-DD337D8EAA65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1D19-8B7F-4F67-80D5-45F15E69C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19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235C-5FA9-4797-8AAD-DD337D8EAA65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1D19-8B7F-4F67-80D5-45F15E69C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78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235C-5FA9-4797-8AAD-DD337D8EAA65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1D19-8B7F-4F67-80D5-45F15E69C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11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235C-5FA9-4797-8AAD-DD337D8EAA65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1D19-8B7F-4F67-80D5-45F15E69C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677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235C-5FA9-4797-8AAD-DD337D8EAA65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1D19-8B7F-4F67-80D5-45F15E69C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7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235C-5FA9-4797-8AAD-DD337D8EAA65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1D19-8B7F-4F67-80D5-45F15E69C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05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235C-5FA9-4797-8AAD-DD337D8EAA65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1D19-8B7F-4F67-80D5-45F15E69C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53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235C-5FA9-4797-8AAD-DD337D8EAA65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71D19-8B7F-4F67-80D5-45F15E69C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33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6235C-5FA9-4797-8AAD-DD337D8EAA65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71D19-8B7F-4F67-80D5-45F15E69CD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92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Global labour governance: an idea whose time has come?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Shirley Lerner Lecture 2017</a:t>
            </a:r>
          </a:p>
          <a:p>
            <a:r>
              <a:rPr lang="en-GB" dirty="0"/>
              <a:t>Jimmy Donaghey</a:t>
            </a:r>
          </a:p>
          <a:p>
            <a:r>
              <a:rPr lang="en-GB" dirty="0"/>
              <a:t>University of Warwick</a:t>
            </a:r>
          </a:p>
        </p:txBody>
      </p:sp>
    </p:spTree>
    <p:extLst>
      <p:ext uri="{BB962C8B-B14F-4D97-AF65-F5344CB8AC3E}">
        <p14:creationId xmlns:p14="http://schemas.microsoft.com/office/powerpoint/2010/main" val="2565799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End of April 2013, </a:t>
            </a:r>
            <a:r>
              <a:rPr lang="en-GB" dirty="0" err="1"/>
              <a:t>IndustriAll</a:t>
            </a:r>
            <a:r>
              <a:rPr lang="en-GB" dirty="0"/>
              <a:t> became heavily involved and helped mould the MoU into Accord – The Labour Caucus</a:t>
            </a:r>
          </a:p>
          <a:p>
            <a:pPr lvl="1"/>
            <a:r>
              <a:rPr lang="en-GB" dirty="0" err="1"/>
              <a:t>IndustriAll</a:t>
            </a:r>
            <a:endParaRPr lang="en-GB" dirty="0"/>
          </a:p>
          <a:p>
            <a:pPr lvl="1"/>
            <a:r>
              <a:rPr lang="en-GB" dirty="0"/>
              <a:t>Uni Global</a:t>
            </a:r>
          </a:p>
          <a:p>
            <a:pPr lvl="1"/>
            <a:r>
              <a:rPr lang="en-GB" dirty="0"/>
              <a:t>Clean Clothes Campaign</a:t>
            </a:r>
          </a:p>
          <a:p>
            <a:pPr lvl="1"/>
            <a:r>
              <a:rPr lang="en-GB" dirty="0"/>
              <a:t>Workers Rights Consortium</a:t>
            </a:r>
          </a:p>
          <a:p>
            <a:pPr lvl="1"/>
            <a:r>
              <a:rPr lang="en-GB" dirty="0"/>
              <a:t>International </a:t>
            </a:r>
            <a:r>
              <a:rPr lang="en-GB" dirty="0" err="1"/>
              <a:t>Labor</a:t>
            </a:r>
            <a:r>
              <a:rPr lang="en-GB" dirty="0"/>
              <a:t> Rights Forum</a:t>
            </a:r>
          </a:p>
          <a:p>
            <a:pPr lvl="1"/>
            <a:r>
              <a:rPr lang="en-GB" dirty="0"/>
              <a:t>Maquila Solidarity Network</a:t>
            </a:r>
          </a:p>
          <a:p>
            <a:r>
              <a:rPr lang="en-GB" dirty="0"/>
              <a:t>Momentum led to the Accord</a:t>
            </a:r>
          </a:p>
          <a:p>
            <a:r>
              <a:rPr lang="en-GB" dirty="0"/>
              <a:t>Labour Caucus set May 15</a:t>
            </a:r>
            <a:r>
              <a:rPr lang="en-GB" baseline="30000" dirty="0"/>
              <a:t>th</a:t>
            </a:r>
            <a:r>
              <a:rPr lang="en-GB" dirty="0"/>
              <a:t> deadline for companies to sign</a:t>
            </a:r>
          </a:p>
          <a:p>
            <a:r>
              <a:rPr lang="en-GB" dirty="0"/>
              <a:t>Very quickly 50+ brands had signed up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361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makes the Accord “experimental”?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Agreement now between 200+ Brands, two Global Union Federations, Four NGOs as “Witness signatories”</a:t>
            </a:r>
          </a:p>
          <a:p>
            <a:pPr lvl="1"/>
            <a:r>
              <a:rPr lang="en-GB" sz="2000" dirty="0"/>
              <a:t>No seat for Bangladeshi employers or government</a:t>
            </a:r>
          </a:p>
          <a:p>
            <a:r>
              <a:rPr lang="en-GB" sz="2400" dirty="0"/>
              <a:t>Commitment to maintain purchasing from Bangladesh at inflation adjusted volume</a:t>
            </a:r>
          </a:p>
          <a:p>
            <a:r>
              <a:rPr lang="en-GB" sz="2400" dirty="0"/>
              <a:t>Covers 3 areas of safety- Building, Fire and electrical</a:t>
            </a:r>
          </a:p>
          <a:p>
            <a:r>
              <a:rPr lang="en-GB" sz="2400" dirty="0"/>
              <a:t>Firms pay annual contribution of up to $500,000 </a:t>
            </a:r>
            <a:r>
              <a:rPr lang="en-GB" sz="2400" dirty="0" err="1"/>
              <a:t>p.a</a:t>
            </a:r>
            <a:r>
              <a:rPr lang="en-GB" sz="2400" dirty="0"/>
              <a:t> for Accord governance &amp; factory inspections in Bangladesh</a:t>
            </a:r>
          </a:p>
          <a:p>
            <a:r>
              <a:rPr lang="en-GB" sz="2400" dirty="0"/>
              <a:t>Governing body chaired by ILO</a:t>
            </a:r>
          </a:p>
          <a:p>
            <a:r>
              <a:rPr lang="en-GB" sz="2400" dirty="0"/>
              <a:t>And </a:t>
            </a:r>
            <a:r>
              <a:rPr lang="en-GB" sz="2400" u="sng" dirty="0"/>
              <a:t>legally enforceable </a:t>
            </a:r>
            <a:r>
              <a:rPr lang="en-GB" sz="2400" dirty="0"/>
              <a:t>in the home country of the signatory companies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77419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Rationale behind the Accord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5-year commitment</a:t>
            </a:r>
          </a:p>
          <a:p>
            <a:pPr lvl="1"/>
            <a:r>
              <a:rPr lang="en-US" dirty="0"/>
              <a:t>“we’re not going to cut and run out of Bangladesh” (brand rep)</a:t>
            </a:r>
          </a:p>
          <a:p>
            <a:r>
              <a:rPr lang="en-US" dirty="0"/>
              <a:t>Rana Plaza as a problem of worker disempowerment and lack of voice rather than just poor infrastructure </a:t>
            </a:r>
          </a:p>
          <a:p>
            <a:pPr lvl="1"/>
            <a:r>
              <a:rPr lang="en-US" dirty="0">
                <a:sym typeface="Wingdings"/>
              </a:rPr>
              <a:t> Focus on industrial relations institution building &amp; worker capacity</a:t>
            </a:r>
          </a:p>
          <a:p>
            <a:pPr lvl="1"/>
            <a:r>
              <a:rPr lang="en-US" dirty="0">
                <a:sym typeface="Wingdings"/>
              </a:rPr>
              <a:t>Commitment to set up democratically elected OSH committees in each factory</a:t>
            </a:r>
          </a:p>
          <a:p>
            <a:r>
              <a:rPr lang="en-US" dirty="0">
                <a:sym typeface="Wingdings"/>
              </a:rPr>
              <a:t>Brands making commitments on cost of remediation and worker compensation</a:t>
            </a:r>
          </a:p>
          <a:p>
            <a:pPr lvl="1"/>
            <a:r>
              <a:rPr lang="en-US" dirty="0">
                <a:sym typeface="Wingdings"/>
              </a:rPr>
              <a:t>Broad commitment</a:t>
            </a:r>
          </a:p>
          <a:p>
            <a:pPr lvl="2"/>
            <a:r>
              <a:rPr lang="en-US" dirty="0">
                <a:sym typeface="Wingdings"/>
              </a:rPr>
              <a:t>Detail later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228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Implementing the Accord: Worker compensation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Labour</a:t>
            </a:r>
            <a:r>
              <a:rPr lang="en-US" dirty="0"/>
              <a:t>-negotiation approach</a:t>
            </a:r>
          </a:p>
          <a:p>
            <a:r>
              <a:rPr lang="en-AU" dirty="0"/>
              <a:t>Accord text “requires” brands to ensure compensation for 6 months if temporarily shut</a:t>
            </a:r>
          </a:p>
          <a:p>
            <a:pPr lvl="1"/>
            <a:r>
              <a:rPr lang="en-AU" dirty="0"/>
              <a:t>4 months if permanent</a:t>
            </a:r>
          </a:p>
          <a:p>
            <a:r>
              <a:rPr lang="en-AU" dirty="0"/>
              <a:t>Brands to “ensure”: but who actually pays? Which Brand takes responsibility?</a:t>
            </a:r>
          </a:p>
          <a:p>
            <a:r>
              <a:rPr lang="en-US" dirty="0">
                <a:sym typeface="Wingdings"/>
              </a:rPr>
              <a:t>Heavy involvement of </a:t>
            </a:r>
            <a:r>
              <a:rPr lang="en-US" dirty="0" err="1">
                <a:sym typeface="Wingdings"/>
              </a:rPr>
              <a:t>IndustriALL</a:t>
            </a:r>
            <a:r>
              <a:rPr lang="en-US" dirty="0">
                <a:sym typeface="Wingdings"/>
              </a:rPr>
              <a:t>/WRC in negotiations</a:t>
            </a:r>
          </a:p>
          <a:p>
            <a:r>
              <a:rPr lang="en-US" dirty="0">
                <a:sym typeface="Wingdings"/>
              </a:rPr>
              <a:t> </a:t>
            </a:r>
            <a:r>
              <a:rPr lang="en-AU" dirty="0"/>
              <a:t>In minority of cases, process viewed as slow and cumbersome	</a:t>
            </a:r>
          </a:p>
          <a:p>
            <a:r>
              <a:rPr lang="en-US" dirty="0">
                <a:sym typeface="Wingdings"/>
              </a:rPr>
              <a:t> </a:t>
            </a:r>
            <a:r>
              <a:rPr lang="en-US" dirty="0"/>
              <a:t>Local union capacity building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165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Developing institutions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Collective, elected Occupational Safety and Health committees in agreement</a:t>
            </a:r>
          </a:p>
          <a:p>
            <a:pPr lvl="1"/>
            <a:r>
              <a:rPr lang="en-AU" dirty="0"/>
              <a:t>Union or Elected representatives </a:t>
            </a:r>
          </a:p>
          <a:p>
            <a:r>
              <a:rPr lang="en-AU" dirty="0"/>
              <a:t>Aspiration to develop voice to prevent issues arising</a:t>
            </a:r>
          </a:p>
          <a:p>
            <a:r>
              <a:rPr lang="en-AU" dirty="0"/>
              <a:t>Delays to labour law</a:t>
            </a:r>
          </a:p>
          <a:p>
            <a:r>
              <a:rPr lang="en-AU" dirty="0"/>
              <a:t>Increase in unions, albeit from low base</a:t>
            </a:r>
          </a:p>
          <a:p>
            <a:pPr lvl="1"/>
            <a:r>
              <a:rPr lang="en-AU" dirty="0"/>
              <a:t>112→437</a:t>
            </a:r>
          </a:p>
          <a:p>
            <a:pPr lvl="1"/>
            <a:r>
              <a:rPr lang="en-AU" dirty="0"/>
              <a:t>3% → 5%</a:t>
            </a:r>
          </a:p>
          <a:p>
            <a:r>
              <a:rPr lang="en-AU" dirty="0"/>
              <a:t>Accord focussed first on 70 unionised factories</a:t>
            </a:r>
          </a:p>
          <a:p>
            <a:pPr lvl="1"/>
            <a:r>
              <a:rPr lang="en-AU" dirty="0"/>
              <a:t>Clause unlikely to be implemented everywhere but not collapsing Accord</a:t>
            </a:r>
          </a:p>
        </p:txBody>
      </p:sp>
    </p:spTree>
    <p:extLst>
      <p:ext uri="{BB962C8B-B14F-4D97-AF65-F5344CB8AC3E}">
        <p14:creationId xmlns:p14="http://schemas.microsoft.com/office/powerpoint/2010/main" val="4137658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drawing for global labour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Building institutions versus solving problems </a:t>
            </a:r>
          </a:p>
          <a:p>
            <a:pPr lvl="1"/>
            <a:r>
              <a:rPr lang="en-GB" dirty="0"/>
              <a:t>Time perspective</a:t>
            </a:r>
          </a:p>
          <a:p>
            <a:r>
              <a:rPr lang="en-GB" dirty="0"/>
              <a:t>Role of brands as enforcer</a:t>
            </a:r>
          </a:p>
          <a:p>
            <a:pPr lvl="1"/>
            <a:r>
              <a:rPr lang="en-GB" dirty="0"/>
              <a:t>“Relative autonomy of brands”</a:t>
            </a:r>
          </a:p>
          <a:p>
            <a:pPr lvl="1"/>
            <a:r>
              <a:rPr lang="en-GB" dirty="0"/>
              <a:t>Collective role of brands, not atomised actors</a:t>
            </a:r>
          </a:p>
          <a:p>
            <a:r>
              <a:rPr lang="en-GB" dirty="0"/>
              <a:t>Role of the state</a:t>
            </a:r>
          </a:p>
          <a:p>
            <a:pPr lvl="1"/>
            <a:r>
              <a:rPr lang="en-GB" dirty="0"/>
              <a:t>States suppressing labour rights as part of their strategy</a:t>
            </a:r>
          </a:p>
          <a:p>
            <a:r>
              <a:rPr lang="en-GB" dirty="0"/>
              <a:t>Coalition of the weak can become strong</a:t>
            </a:r>
          </a:p>
          <a:p>
            <a:pPr lvl="1"/>
            <a:r>
              <a:rPr lang="en-GB" dirty="0"/>
              <a:t>Need for complementary capacities</a:t>
            </a:r>
          </a:p>
          <a:p>
            <a:r>
              <a:rPr lang="en-GB" dirty="0"/>
              <a:t>Democratic participation</a:t>
            </a:r>
          </a:p>
          <a:p>
            <a:pPr lvl="1"/>
            <a:r>
              <a:rPr lang="en-GB" dirty="0"/>
              <a:t>Unions working with or against NGOs</a:t>
            </a:r>
          </a:p>
          <a:p>
            <a:r>
              <a:rPr lang="en-GB" dirty="0"/>
              <a:t>Building Solidarities between workers and consumers</a:t>
            </a:r>
          </a:p>
          <a:p>
            <a:pPr lvl="1"/>
            <a:r>
              <a:rPr lang="en-GB" dirty="0"/>
              <a:t>Reputational damage key leverage but a precarious tool</a:t>
            </a:r>
          </a:p>
        </p:txBody>
      </p:sp>
    </p:spTree>
    <p:extLst>
      <p:ext uri="{BB962C8B-B14F-4D97-AF65-F5344CB8AC3E}">
        <p14:creationId xmlns:p14="http://schemas.microsoft.com/office/powerpoint/2010/main" val="337821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Global labour governance is at a very early stage of development</a:t>
            </a:r>
          </a:p>
          <a:p>
            <a:pPr lvl="1"/>
            <a:r>
              <a:rPr lang="en-GB" dirty="0"/>
              <a:t>Significant degree of policy experimentation likely</a:t>
            </a:r>
          </a:p>
          <a:p>
            <a:r>
              <a:rPr lang="en-GB" dirty="0"/>
              <a:t>However, new “experiments” in “transnational governance” emerging</a:t>
            </a:r>
          </a:p>
          <a:p>
            <a:pPr lvl="1"/>
            <a:r>
              <a:rPr lang="en-GB" dirty="0"/>
              <a:t>Bangladesh Accord</a:t>
            </a:r>
          </a:p>
          <a:p>
            <a:pPr lvl="1"/>
            <a:r>
              <a:rPr lang="en-GB" dirty="0"/>
              <a:t>ACT </a:t>
            </a:r>
          </a:p>
          <a:p>
            <a:r>
              <a:rPr lang="en-GB" dirty="0"/>
              <a:t>Important new dynamics emerging</a:t>
            </a:r>
          </a:p>
          <a:p>
            <a:pPr lvl="1"/>
            <a:r>
              <a:rPr lang="en-GB" dirty="0"/>
              <a:t>Shift in roles of actors</a:t>
            </a:r>
          </a:p>
          <a:p>
            <a:pPr lvl="2"/>
            <a:r>
              <a:rPr lang="en-GB" dirty="0"/>
              <a:t>NGOs, Brands, GUFs</a:t>
            </a:r>
          </a:p>
          <a:p>
            <a:pPr lvl="1"/>
            <a:r>
              <a:rPr lang="en-GB" dirty="0"/>
              <a:t>Power relations differ greatly</a:t>
            </a:r>
          </a:p>
          <a:p>
            <a:r>
              <a:rPr lang="en-GB" dirty="0"/>
              <a:t>These initiatives do however raise questions around democratic credentials</a:t>
            </a:r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579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 upon which the lecture is 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Donaghey, J. and Reinecke, J. (2017) "When industrial democracy meets corporate social responsibility – a comparison of the Bangladesh Accord and Alliance as responses to the Rana Plaza disaster", </a:t>
            </a:r>
            <a:r>
              <a:rPr lang="en-GB" i="1" dirty="0"/>
              <a:t>British Journal of Industrial Relations </a:t>
            </a:r>
            <a:r>
              <a:rPr lang="en-GB" dirty="0"/>
              <a:t>(published today)</a:t>
            </a:r>
          </a:p>
          <a:p>
            <a:r>
              <a:rPr lang="en-GB" dirty="0"/>
              <a:t>Reinecke, J. and Donaghey, J. (2015) "After Rana Plaza : building coalitional power for labour rights between unions and (consumption-based) social movement organisations", </a:t>
            </a:r>
            <a:r>
              <a:rPr lang="en-GB" i="1" dirty="0"/>
              <a:t>Organization</a:t>
            </a:r>
            <a:r>
              <a:rPr lang="en-GB" dirty="0"/>
              <a:t>, 22, 5, 720-740</a:t>
            </a:r>
          </a:p>
          <a:p>
            <a:r>
              <a:rPr lang="en-GB" dirty="0"/>
              <a:t>Donaghey, J., Reinecke, J., </a:t>
            </a:r>
            <a:r>
              <a:rPr lang="en-GB" dirty="0" err="1"/>
              <a:t>Niforou</a:t>
            </a:r>
            <a:r>
              <a:rPr lang="en-GB" dirty="0"/>
              <a:t>, C. and Lawson, B. (2014) "From employment relations to consumption relations : balancing </a:t>
            </a:r>
            <a:r>
              <a:rPr lang="en-GB" dirty="0" err="1"/>
              <a:t>labor</a:t>
            </a:r>
            <a:r>
              <a:rPr lang="en-GB" dirty="0"/>
              <a:t> governance in global supply chains", </a:t>
            </a:r>
            <a:r>
              <a:rPr lang="en-GB" i="1" dirty="0"/>
              <a:t>Human Resource Management</a:t>
            </a:r>
            <a:r>
              <a:rPr lang="en-GB" dirty="0"/>
              <a:t>, 53, 2, 229-252</a:t>
            </a:r>
          </a:p>
        </p:txBody>
      </p:sp>
    </p:spTree>
    <p:extLst>
      <p:ext uri="{BB962C8B-B14F-4D97-AF65-F5344CB8AC3E}">
        <p14:creationId xmlns:p14="http://schemas.microsoft.com/office/powerpoint/2010/main" val="3825094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Context of global labour governance </a:t>
            </a:r>
          </a:p>
          <a:p>
            <a:r>
              <a:rPr lang="en-GB" dirty="0"/>
              <a:t>The paradox of private labour governance</a:t>
            </a:r>
          </a:p>
          <a:p>
            <a:r>
              <a:rPr lang="en-GB" dirty="0"/>
              <a:t>Approaches to transnational labour governance</a:t>
            </a:r>
          </a:p>
          <a:p>
            <a:r>
              <a:rPr lang="en-GB" dirty="0"/>
              <a:t>Case study: the response to the Rana Plaza disaster</a:t>
            </a:r>
          </a:p>
          <a:p>
            <a:r>
              <a:rPr lang="en-GB" dirty="0"/>
              <a:t>Unresolved questions of global labour governance</a:t>
            </a:r>
          </a:p>
          <a:p>
            <a:r>
              <a:rPr lang="en-GB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693106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 of global labour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Series of (low impact) public </a:t>
            </a:r>
            <a:r>
              <a:rPr lang="en-GB" i="1" dirty="0"/>
              <a:t>government</a:t>
            </a:r>
            <a:r>
              <a:rPr lang="en-GB" dirty="0"/>
              <a:t> initiatives to regulate MNC employment activities</a:t>
            </a:r>
          </a:p>
          <a:p>
            <a:pPr lvl="1"/>
            <a:r>
              <a:rPr lang="en-GB" dirty="0"/>
              <a:t>OECD Guidelines on MNCs</a:t>
            </a:r>
          </a:p>
          <a:p>
            <a:pPr lvl="1"/>
            <a:r>
              <a:rPr lang="en-GB" dirty="0"/>
              <a:t>UN Global Compact</a:t>
            </a:r>
          </a:p>
          <a:p>
            <a:pPr lvl="1"/>
            <a:r>
              <a:rPr lang="en-GB" dirty="0"/>
              <a:t>ILO Guidelines on MNCs</a:t>
            </a:r>
          </a:p>
          <a:p>
            <a:pPr lvl="2"/>
            <a:r>
              <a:rPr lang="en-GB" dirty="0"/>
              <a:t>All non-binding and advisory in nature</a:t>
            </a:r>
          </a:p>
          <a:p>
            <a:r>
              <a:rPr lang="en-GB" dirty="0"/>
              <a:t>Emergence of </a:t>
            </a:r>
            <a:r>
              <a:rPr lang="en-GB"/>
              <a:t>(private) </a:t>
            </a:r>
            <a:r>
              <a:rPr lang="en-GB" dirty="0"/>
              <a:t>global labour </a:t>
            </a:r>
            <a:r>
              <a:rPr lang="en-GB" i="1" dirty="0"/>
              <a:t>governance</a:t>
            </a:r>
          </a:p>
          <a:p>
            <a:pPr lvl="1"/>
            <a:r>
              <a:rPr lang="en-GB" dirty="0"/>
              <a:t>Three approaches in literature</a:t>
            </a:r>
          </a:p>
          <a:p>
            <a:pPr lvl="2"/>
            <a:r>
              <a:rPr lang="en-GB" dirty="0"/>
              <a:t>GVCs/GPNs</a:t>
            </a:r>
          </a:p>
          <a:p>
            <a:pPr lvl="3"/>
            <a:r>
              <a:rPr lang="en-GB" dirty="0"/>
              <a:t>Main focus on interfirm linkages</a:t>
            </a:r>
          </a:p>
          <a:p>
            <a:pPr lvl="2"/>
            <a:r>
              <a:rPr lang="en-GB" dirty="0"/>
              <a:t>Industrial relations approach</a:t>
            </a:r>
          </a:p>
          <a:p>
            <a:pPr lvl="3"/>
            <a:r>
              <a:rPr lang="en-GB" dirty="0"/>
              <a:t>Comparison of IFAs and Codes of Conduct</a:t>
            </a:r>
          </a:p>
          <a:p>
            <a:pPr lvl="2"/>
            <a:r>
              <a:rPr lang="en-GB" dirty="0"/>
              <a:t>Corporate Social Responsibility</a:t>
            </a:r>
          </a:p>
          <a:p>
            <a:r>
              <a:rPr lang="en-GB" dirty="0"/>
              <a:t>Power relations in private labour governance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975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is global labour governance necessary?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Global labour governance generally viewed as the regulation of MNCs and their supply chains across borders</a:t>
            </a:r>
          </a:p>
          <a:p>
            <a:r>
              <a:rPr lang="en-GB" dirty="0"/>
              <a:t>Workers</a:t>
            </a:r>
          </a:p>
          <a:p>
            <a:pPr lvl="1"/>
            <a:r>
              <a:rPr lang="en-GB" dirty="0"/>
              <a:t>Low labour standards</a:t>
            </a:r>
          </a:p>
          <a:p>
            <a:r>
              <a:rPr lang="en-GB" dirty="0"/>
              <a:t>Western Brands</a:t>
            </a:r>
          </a:p>
          <a:p>
            <a:pPr lvl="1"/>
            <a:r>
              <a:rPr lang="en-GB" dirty="0"/>
              <a:t>Downward competitive pressures</a:t>
            </a:r>
          </a:p>
          <a:p>
            <a:pPr lvl="1"/>
            <a:r>
              <a:rPr lang="en-GB" dirty="0"/>
              <a:t>Substantial risks</a:t>
            </a:r>
          </a:p>
          <a:p>
            <a:pPr lvl="2"/>
            <a:r>
              <a:rPr lang="en-GB" dirty="0"/>
              <a:t>Spreading financial risk can increase reputational risk</a:t>
            </a:r>
          </a:p>
        </p:txBody>
      </p:sp>
    </p:spTree>
    <p:extLst>
      <p:ext uri="{BB962C8B-B14F-4D97-AF65-F5344CB8AC3E}">
        <p14:creationId xmlns:p14="http://schemas.microsoft.com/office/powerpoint/2010/main" val="1263046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in developing Global Labour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Low levels of unionisation and worker representation in many developing economies</a:t>
            </a:r>
          </a:p>
          <a:p>
            <a:pPr lvl="1"/>
            <a:r>
              <a:rPr lang="en-GB" dirty="0"/>
              <a:t>Lack of independent unions in others</a:t>
            </a:r>
          </a:p>
          <a:p>
            <a:r>
              <a:rPr lang="en-GB" dirty="0"/>
              <a:t>No coherent and meaningful sanctions available at intergovernmental level</a:t>
            </a:r>
          </a:p>
          <a:p>
            <a:r>
              <a:rPr lang="en-GB" dirty="0"/>
              <a:t>Western Buyer Brands engaged in downwards spiral in standards</a:t>
            </a:r>
          </a:p>
          <a:p>
            <a:pPr lvl="1"/>
            <a:r>
              <a:rPr lang="en-GB" dirty="0"/>
              <a:t>Interbrand competition</a:t>
            </a:r>
          </a:p>
          <a:p>
            <a:pPr lvl="1"/>
            <a:r>
              <a:rPr lang="en-GB" dirty="0"/>
              <a:t>Inter-supplier competition</a:t>
            </a:r>
          </a:p>
          <a:p>
            <a:r>
              <a:rPr lang="en-GB" dirty="0"/>
              <a:t>State incentives not to raise standards</a:t>
            </a:r>
          </a:p>
          <a:p>
            <a:pPr lvl="1"/>
            <a:r>
              <a:rPr lang="en-GB" dirty="0"/>
              <a:t>Low standard model as development</a:t>
            </a:r>
          </a:p>
          <a:p>
            <a:r>
              <a:rPr lang="en-GB" dirty="0"/>
              <a:t>Who enforces governance initiatives?</a:t>
            </a:r>
          </a:p>
        </p:txBody>
      </p:sp>
    </p:spTree>
    <p:extLst>
      <p:ext uri="{BB962C8B-B14F-4D97-AF65-F5344CB8AC3E}">
        <p14:creationId xmlns:p14="http://schemas.microsoft.com/office/powerpoint/2010/main" val="1610680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paradox of global labour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MNCs seeking regimes with low labour cost and low labour standards with lack of meaningful government oversight develop private governance regimes</a:t>
            </a:r>
          </a:p>
          <a:p>
            <a:endParaRPr lang="en-GB" dirty="0"/>
          </a:p>
          <a:p>
            <a:r>
              <a:rPr lang="en-GB" dirty="0"/>
              <a:t>Two contrasting approaches</a:t>
            </a:r>
          </a:p>
          <a:p>
            <a:pPr lvl="1"/>
            <a:r>
              <a:rPr lang="en-GB" dirty="0"/>
              <a:t>Industrial relations versus Corporate Social Responsibility</a:t>
            </a:r>
          </a:p>
          <a:p>
            <a:pPr lvl="2"/>
            <a:r>
              <a:rPr lang="en-GB" dirty="0"/>
              <a:t>CSR approach sees brands as relatively benign actor that acts as enforcer</a:t>
            </a:r>
          </a:p>
          <a:p>
            <a:pPr lvl="1"/>
            <a:endParaRPr lang="en-GB" dirty="0"/>
          </a:p>
          <a:p>
            <a:r>
              <a:rPr lang="en-GB" dirty="0"/>
              <a:t>Focus will be on the development of an experiment in the IR approach which has some strong elements of CSR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071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response to the Rana Plaza disaster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Bangladesh Ready Made Garment sector bedevilled by a series of deadly accidents</a:t>
            </a:r>
          </a:p>
          <a:p>
            <a:r>
              <a:rPr lang="en-GB" dirty="0"/>
              <a:t>23</a:t>
            </a:r>
            <a:r>
              <a:rPr lang="en-GB" baseline="30000" dirty="0"/>
              <a:t>rd</a:t>
            </a:r>
            <a:r>
              <a:rPr lang="en-GB" dirty="0"/>
              <a:t> April 2013- Collapse of Rana Plaza, more than 1100 workers killed</a:t>
            </a:r>
          </a:p>
          <a:p>
            <a:pPr lvl="1"/>
            <a:r>
              <a:rPr lang="en-GB" dirty="0"/>
              <a:t>Factories producing sub-contracted goods for western brands</a:t>
            </a:r>
          </a:p>
          <a:p>
            <a:r>
              <a:rPr lang="en-GB" dirty="0"/>
              <a:t>Emergence of two initiatives</a:t>
            </a:r>
          </a:p>
          <a:p>
            <a:pPr lvl="1"/>
            <a:r>
              <a:rPr lang="en-GB" dirty="0"/>
              <a:t>Bangladesh Accord for Building and Fire Safety</a:t>
            </a:r>
          </a:p>
          <a:p>
            <a:pPr lvl="2"/>
            <a:r>
              <a:rPr lang="en-GB" dirty="0"/>
              <a:t>“Collective agreement” approach</a:t>
            </a:r>
          </a:p>
          <a:p>
            <a:pPr lvl="1"/>
            <a:r>
              <a:rPr lang="en-GB" dirty="0"/>
              <a:t>Alliance for Worker Safety in Bangladesh</a:t>
            </a:r>
          </a:p>
          <a:p>
            <a:pPr lvl="2"/>
            <a:r>
              <a:rPr lang="en-GB" dirty="0"/>
              <a:t>CSR approach</a:t>
            </a:r>
          </a:p>
          <a:p>
            <a:r>
              <a:rPr lang="en-GB" dirty="0"/>
              <a:t>Both programmes to run until 2018</a:t>
            </a:r>
          </a:p>
        </p:txBody>
      </p:sp>
    </p:spTree>
    <p:extLst>
      <p:ext uri="{BB962C8B-B14F-4D97-AF65-F5344CB8AC3E}">
        <p14:creationId xmlns:p14="http://schemas.microsoft.com/office/powerpoint/2010/main" val="2217775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800" dirty="0"/>
              <a:t>A complex governance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861" y="1600200"/>
            <a:ext cx="9569865" cy="492514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Low structural power of workers</a:t>
            </a:r>
          </a:p>
          <a:p>
            <a:pPr lvl="1"/>
            <a:r>
              <a:rPr lang="en-GB" sz="2800" dirty="0"/>
              <a:t>Fragmented supply chain at each end; international competition</a:t>
            </a:r>
          </a:p>
          <a:p>
            <a:r>
              <a:rPr lang="en-GB" dirty="0"/>
              <a:t>Low associational power</a:t>
            </a:r>
          </a:p>
          <a:p>
            <a:pPr lvl="1"/>
            <a:r>
              <a:rPr lang="en-GB" dirty="0"/>
              <a:t>97% factories completely non-union + union fragmentation </a:t>
            </a:r>
          </a:p>
          <a:p>
            <a:pPr lvl="1"/>
            <a:r>
              <a:rPr lang="en-GB" dirty="0"/>
              <a:t> lack of solidarity along the chain low/Workers covered by different GUFs</a:t>
            </a:r>
          </a:p>
          <a:p>
            <a:pPr lvl="1"/>
            <a:r>
              <a:rPr lang="en-GB" dirty="0"/>
              <a:t>IFAs with buyers (</a:t>
            </a:r>
            <a:r>
              <a:rPr lang="en-GB" dirty="0" err="1"/>
              <a:t>eg</a:t>
            </a:r>
            <a:r>
              <a:rPr lang="en-GB" dirty="0"/>
              <a:t> H&amp;M, </a:t>
            </a:r>
            <a:r>
              <a:rPr lang="en-GB" dirty="0" err="1"/>
              <a:t>Inditex</a:t>
            </a:r>
            <a:r>
              <a:rPr lang="en-GB" dirty="0"/>
              <a:t>) could not be extended </a:t>
            </a:r>
          </a:p>
          <a:p>
            <a:r>
              <a:rPr lang="en-GB" dirty="0"/>
              <a:t>High mobilising capacity amongst NGOs (‘voice’) to create reputation risk against brands</a:t>
            </a:r>
          </a:p>
          <a:p>
            <a:r>
              <a:rPr lang="en-GB" dirty="0"/>
              <a:t>Workers Rights Consortium and Clean Clothes Campaign high level of on the ground knowledge</a:t>
            </a:r>
          </a:p>
          <a:p>
            <a:pPr marL="415925" lvl="1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64824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+mn-lt"/>
              </a:rPr>
              <a:t>Creating the Bangladesh Accord for Building and Fire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8957"/>
            <a:ext cx="10515600" cy="491800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en-GB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GB" dirty="0">
                <a:ea typeface="ＭＳ Ｐゴシック" charset="0"/>
                <a:cs typeface="ＭＳ Ｐゴシック" charset="0"/>
              </a:rPr>
              <a:t>A series of factory collapses &amp; fires (2005 Spectrum, 64 dead; 2012 </a:t>
            </a:r>
            <a:r>
              <a:rPr lang="en-GB" dirty="0" err="1">
                <a:ea typeface="ＭＳ Ｐゴシック" charset="0"/>
                <a:cs typeface="ＭＳ Ｐゴシック" charset="0"/>
              </a:rPr>
              <a:t>Tazreen</a:t>
            </a:r>
            <a:r>
              <a:rPr lang="en-GB" dirty="0">
                <a:ea typeface="ＭＳ Ｐゴシック" charset="0"/>
                <a:cs typeface="ＭＳ Ｐゴシック" charset="0"/>
              </a:rPr>
              <a:t>, 112 dead; 2013 Rana Plaza &gt; 1,100 dead)</a:t>
            </a:r>
          </a:p>
          <a:p>
            <a:r>
              <a:rPr lang="en-GB" dirty="0"/>
              <a:t>Campaign by Workers Rights Consortium and Clean Clothes Campaign unions, leads to the “MoU” following </a:t>
            </a:r>
            <a:r>
              <a:rPr lang="en-GB" dirty="0" err="1"/>
              <a:t>Tazreen</a:t>
            </a:r>
            <a:endParaRPr lang="en-GB" dirty="0"/>
          </a:p>
          <a:p>
            <a:pPr lvl="1"/>
            <a:r>
              <a:rPr lang="en-GB" dirty="0"/>
              <a:t>Needed four signatory companies</a:t>
            </a:r>
          </a:p>
          <a:p>
            <a:pPr lvl="1"/>
            <a:r>
              <a:rPr lang="en-GB" dirty="0"/>
              <a:t>$500,000 contribution required from each company</a:t>
            </a:r>
          </a:p>
          <a:p>
            <a:pPr lvl="1"/>
            <a:r>
              <a:rPr lang="en-GB" dirty="0"/>
              <a:t>April 2013 only two had signed up (</a:t>
            </a:r>
            <a:r>
              <a:rPr lang="en-GB" dirty="0" err="1"/>
              <a:t>Tschibo</a:t>
            </a:r>
            <a:r>
              <a:rPr lang="en-GB" dirty="0"/>
              <a:t> and PVH)</a:t>
            </a:r>
          </a:p>
          <a:p>
            <a:pPr lvl="1"/>
            <a:r>
              <a:rPr lang="en-GB" dirty="0"/>
              <a:t>Union involvement limited to two Bangladeshi unions</a:t>
            </a:r>
          </a:p>
          <a:p>
            <a:r>
              <a:rPr lang="en-GB" dirty="0"/>
              <a:t>Simultaneously a CSR based agreement being concluded under the Global Social Compliance Program</a:t>
            </a:r>
          </a:p>
        </p:txBody>
      </p:sp>
    </p:spTree>
    <p:extLst>
      <p:ext uri="{BB962C8B-B14F-4D97-AF65-F5344CB8AC3E}">
        <p14:creationId xmlns:p14="http://schemas.microsoft.com/office/powerpoint/2010/main" val="2653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1171</Words>
  <Application>Microsoft Office PowerPoint</Application>
  <PresentationFormat>Widescreen</PresentationFormat>
  <Paragraphs>158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Wingdings</vt:lpstr>
      <vt:lpstr>Office Theme</vt:lpstr>
      <vt:lpstr>Global labour governance: an idea whose time has come?</vt:lpstr>
      <vt:lpstr>Overview</vt:lpstr>
      <vt:lpstr>Context of global labour governance</vt:lpstr>
      <vt:lpstr>Why is global labour governance necessary?</vt:lpstr>
      <vt:lpstr>Challenges in developing Global Labour Governance</vt:lpstr>
      <vt:lpstr>The paradox of global labour governance</vt:lpstr>
      <vt:lpstr>The response to the Rana Plaza disaster</vt:lpstr>
      <vt:lpstr>A complex governance challenge</vt:lpstr>
      <vt:lpstr>Creating the Bangladesh Accord for Building and Fire Safety</vt:lpstr>
      <vt:lpstr>PowerPoint Presentation</vt:lpstr>
      <vt:lpstr>What makes the Accord “experimental”?</vt:lpstr>
      <vt:lpstr>Rationale behind the Accord</vt:lpstr>
      <vt:lpstr>Implementing the Accord: Worker compensation</vt:lpstr>
      <vt:lpstr>Developing institutions</vt:lpstr>
      <vt:lpstr>Lesson drawing for global labour governance</vt:lpstr>
      <vt:lpstr>Conclusions</vt:lpstr>
      <vt:lpstr>Work upon which the lecture is based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labour governance: an idea whose time has come?</dc:title>
  <dc:creator>jimmy donaghey</dc:creator>
  <cp:lastModifiedBy>jimmy donaghey</cp:lastModifiedBy>
  <cp:revision>58</cp:revision>
  <dcterms:created xsi:type="dcterms:W3CDTF">2017-05-13T08:43:32Z</dcterms:created>
  <dcterms:modified xsi:type="dcterms:W3CDTF">2017-05-18T15:03:00Z</dcterms:modified>
</cp:coreProperties>
</file>