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44000"/>
            <a:ext cx="7772400" cy="2387600"/>
          </a:xfrm>
          <a:prstGeom prst="rect">
            <a:avLst/>
          </a:prstGeom>
        </p:spPr>
        <p:txBody>
          <a:bodyPr anchor="b"/>
          <a:lstStyle>
            <a:lvl1pPr algn="r">
              <a:defRPr sz="360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428386"/>
            <a:ext cx="7772400" cy="1655762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308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B272911-01DE-46E5-AC69-5D5BC785679C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5EC2F20-1DAB-4095-AFD1-ECD24A3962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610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B272911-01DE-46E5-AC69-5D5BC785679C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5EC2F20-1DAB-4095-AFD1-ECD24A3962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785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670858"/>
            <a:ext cx="7886700" cy="615142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377440"/>
            <a:ext cx="7886700" cy="379952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374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271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1292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1"/>
          </p:nvPr>
        </p:nvSpPr>
        <p:spPr>
          <a:xfrm>
            <a:off x="4718957" y="2377440"/>
            <a:ext cx="4114800" cy="379952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28650" y="1670858"/>
            <a:ext cx="7886700" cy="615142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10244" y="2377440"/>
            <a:ext cx="4114800" cy="379952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855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80000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348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42919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B272911-01DE-46E5-AC69-5D5BC785679C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5EC2F20-1DAB-4095-AFD1-ECD24A3962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8023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B272911-01DE-46E5-AC69-5D5BC785679C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5EC2F20-1DAB-4095-AFD1-ECD24A3962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978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4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1" y="0"/>
            <a:ext cx="9144000" cy="1524000"/>
          </a:xfrm>
          <a:prstGeom prst="rect">
            <a:avLst/>
          </a:prstGeom>
          <a:solidFill>
            <a:srgbClr val="2F444E"/>
          </a:solidFill>
          <a:ln>
            <a:noFill/>
          </a:ln>
          <a:effectLst>
            <a:outerShdw blurRad="40005" dist="2286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pic>
        <p:nvPicPr>
          <p:cNvPr id="8" name="Picture 7" descr="CardiffBusinessSchool_White.eps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8650" y="172285"/>
            <a:ext cx="4059429" cy="117942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207" y="52510"/>
            <a:ext cx="1415143" cy="1418978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194341" y="6379870"/>
            <a:ext cx="875532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1166304" y="6456976"/>
            <a:ext cx="6811394" cy="307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err="1" smtClean="0">
                <a:solidFill>
                  <a:srgbClr val="C00000"/>
                </a:solidFill>
                <a:latin typeface="FranklinGothic URW Book"/>
              </a:rPr>
              <a:t>Yr</a:t>
            </a:r>
            <a:r>
              <a:rPr lang="en-GB" sz="1400" b="1" dirty="0" smtClean="0">
                <a:solidFill>
                  <a:srgbClr val="C00000"/>
                </a:solidFill>
                <a:latin typeface="FranklinGothic URW Book"/>
              </a:rPr>
              <a:t> </a:t>
            </a:r>
            <a:r>
              <a:rPr lang="en-GB" sz="1400" b="1" dirty="0" err="1" smtClean="0">
                <a:solidFill>
                  <a:srgbClr val="C00000"/>
                </a:solidFill>
                <a:latin typeface="FranklinGothic URW Book"/>
              </a:rPr>
              <a:t>Ysgol</a:t>
            </a:r>
            <a:r>
              <a:rPr lang="en-GB" sz="1400" b="1" dirty="0" smtClean="0">
                <a:solidFill>
                  <a:srgbClr val="C00000"/>
                </a:solidFill>
                <a:latin typeface="FranklinGothic URW Book"/>
              </a:rPr>
              <a:t> </a:t>
            </a:r>
            <a:r>
              <a:rPr lang="en-GB" sz="1400" b="1" dirty="0" err="1" smtClean="0">
                <a:solidFill>
                  <a:srgbClr val="C00000"/>
                </a:solidFill>
                <a:latin typeface="FranklinGothic URW Book"/>
              </a:rPr>
              <a:t>Busnes</a:t>
            </a:r>
            <a:r>
              <a:rPr lang="en-GB" sz="1400" b="1" dirty="0" smtClean="0">
                <a:solidFill>
                  <a:srgbClr val="C00000"/>
                </a:solidFill>
                <a:latin typeface="FranklinGothic URW Book"/>
              </a:rPr>
              <a:t> </a:t>
            </a:r>
            <a:r>
              <a:rPr lang="en-GB" sz="1400" b="1" dirty="0" err="1" smtClean="0">
                <a:solidFill>
                  <a:srgbClr val="C00000"/>
                </a:solidFill>
                <a:latin typeface="FranklinGothic URW Book"/>
              </a:rPr>
              <a:t>Gwerth</a:t>
            </a:r>
            <a:r>
              <a:rPr lang="en-GB" sz="1400" b="1" dirty="0" smtClean="0">
                <a:solidFill>
                  <a:srgbClr val="C00000"/>
                </a:solidFill>
                <a:latin typeface="FranklinGothic URW Book"/>
              </a:rPr>
              <a:t> </a:t>
            </a:r>
            <a:r>
              <a:rPr lang="en-GB" sz="1400" b="1" dirty="0" err="1" smtClean="0">
                <a:solidFill>
                  <a:srgbClr val="C00000"/>
                </a:solidFill>
                <a:latin typeface="FranklinGothic URW Book"/>
              </a:rPr>
              <a:t>Cyhoeddus</a:t>
            </a:r>
            <a:r>
              <a:rPr lang="en-GB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Gothic URW Book"/>
              </a:rPr>
              <a:t>        The Public Value Business School</a:t>
            </a:r>
            <a:endParaRPr lang="en-GB" sz="1400" b="1" dirty="0">
              <a:solidFill>
                <a:schemeClr val="tx1">
                  <a:lumMod val="65000"/>
                  <a:lumOff val="35000"/>
                </a:schemeClr>
              </a:solidFill>
              <a:latin typeface="FranklinGothic URW Book"/>
            </a:endParaRPr>
          </a:p>
        </p:txBody>
      </p:sp>
    </p:spTree>
    <p:extLst>
      <p:ext uri="{BB962C8B-B14F-4D97-AF65-F5344CB8AC3E}">
        <p14:creationId xmlns:p14="http://schemas.microsoft.com/office/powerpoint/2010/main" val="2914204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bg1">
            <a:lumMod val="50000"/>
          </a:schemeClr>
        </a:buClr>
        <a:buSzPct val="65000"/>
        <a:buFont typeface="Wingdings 3" panose="05040102010807070707" pitchFamily="18" charset="2"/>
        <a:buChar char="}"/>
        <a:defRPr sz="2800" kern="1200">
          <a:solidFill>
            <a:schemeClr val="bg2">
              <a:lumMod val="25000"/>
            </a:schemeClr>
          </a:solidFill>
          <a:latin typeface="Gill Sans MT" panose="020B05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7575"/>
        </a:buClr>
        <a:buSzPct val="65000"/>
        <a:buFont typeface="Wingdings 3" panose="05040102010807070707" pitchFamily="18" charset="2"/>
        <a:buChar char="}"/>
        <a:defRPr sz="2400" kern="1200">
          <a:solidFill>
            <a:schemeClr val="bg2">
              <a:lumMod val="50000"/>
            </a:schemeClr>
          </a:solidFill>
          <a:latin typeface="Gill Sans MT" panose="020B05020201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7575"/>
        </a:buClr>
        <a:buSzPct val="65000"/>
        <a:buFont typeface="Wingdings 3" panose="05040102010807070707" pitchFamily="18" charset="2"/>
        <a:buChar char="}"/>
        <a:defRPr sz="2000" kern="1200">
          <a:solidFill>
            <a:schemeClr val="bg2">
              <a:lumMod val="50000"/>
            </a:schemeClr>
          </a:solidFill>
          <a:latin typeface="Gill Sans MT" panose="020B05020201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7575"/>
        </a:buClr>
        <a:buSzPct val="65000"/>
        <a:buFont typeface="Wingdings 3" panose="05040102010807070707" pitchFamily="18" charset="2"/>
        <a:buChar char="}"/>
        <a:defRPr sz="1800" kern="1200">
          <a:solidFill>
            <a:schemeClr val="bg2">
              <a:lumMod val="50000"/>
            </a:schemeClr>
          </a:solidFill>
          <a:latin typeface="Gill Sans MT" panose="020B05020201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7575"/>
        </a:buClr>
        <a:buSzPct val="65000"/>
        <a:buFont typeface="Wingdings 3" panose="05040102010807070707" pitchFamily="18" charset="2"/>
        <a:buChar char="}"/>
        <a:defRPr sz="1800" kern="1200">
          <a:solidFill>
            <a:schemeClr val="bg2">
              <a:lumMod val="50000"/>
            </a:schemeClr>
          </a:solidFill>
          <a:latin typeface="Gill Sans MT" panose="020B05020201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Framing Work:</a:t>
            </a:r>
            <a:br>
              <a:rPr lang="en-GB" smtClean="0"/>
            </a:br>
            <a:r>
              <a:rPr lang="en-GB" smtClean="0"/>
              <a:t>competing analytical perspectives on the employment relationship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mtClean="0"/>
              <a:t>Edmund Heery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96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Critique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Critique central to critical frame</a:t>
            </a:r>
          </a:p>
          <a:p>
            <a:r>
              <a:rPr lang="en-GB" dirty="0"/>
              <a:t>Recurrent forms of critique in response to mainstream progressive reform</a:t>
            </a:r>
          </a:p>
          <a:p>
            <a:pPr lvl="1"/>
            <a:r>
              <a:rPr lang="en-GB" dirty="0"/>
              <a:t>Cynicism: reform for ulterior motives; </a:t>
            </a:r>
          </a:p>
          <a:p>
            <a:pPr lvl="1"/>
            <a:r>
              <a:rPr lang="en-GB" dirty="0"/>
              <a:t>Superficiality: reform leaves essential properties unchanged</a:t>
            </a:r>
          </a:p>
          <a:p>
            <a:pPr lvl="1"/>
            <a:r>
              <a:rPr lang="en-GB" dirty="0"/>
              <a:t>Degradation: reform has a ‘dark side’</a:t>
            </a:r>
          </a:p>
          <a:p>
            <a:pPr lvl="1"/>
            <a:r>
              <a:rPr lang="en-GB" dirty="0"/>
              <a:t>Incorporation: reform neutralizes resistance, consolidates control</a:t>
            </a:r>
          </a:p>
          <a:p>
            <a:pPr lvl="1"/>
            <a:r>
              <a:rPr lang="en-GB" dirty="0"/>
              <a:t>Contradiction: reform generates perverse effects, worker resistance or is self-defeating</a:t>
            </a:r>
          </a:p>
          <a:p>
            <a:r>
              <a:rPr lang="en-GB" dirty="0"/>
              <a:t>Recurrent critique of mainstream scholarship</a:t>
            </a:r>
          </a:p>
          <a:p>
            <a:pPr lvl="1"/>
            <a:r>
              <a:rPr lang="en-GB" dirty="0"/>
              <a:t>Compromised through dependence on business</a:t>
            </a:r>
          </a:p>
          <a:p>
            <a:pPr lvl="1"/>
            <a:r>
              <a:rPr lang="en-GB" dirty="0"/>
              <a:t>Ideologists, providing legitimation to oppressive techniques</a:t>
            </a:r>
          </a:p>
          <a:p>
            <a:pPr lvl="1"/>
            <a:r>
              <a:rPr lang="en-GB" dirty="0"/>
              <a:t>Epistemic failure, producing flawed knowledge that does not provide a basis for effective </a:t>
            </a:r>
            <a:r>
              <a:rPr lang="en-GB" dirty="0" smtClean="0"/>
              <a:t>management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398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Prescription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Surprising absence of prescription</a:t>
            </a:r>
          </a:p>
          <a:p>
            <a:r>
              <a:rPr lang="en-GB" dirty="0" smtClean="0"/>
              <a:t>Demise </a:t>
            </a:r>
            <a:r>
              <a:rPr lang="en-GB" dirty="0"/>
              <a:t>of utopian production within CLS</a:t>
            </a:r>
          </a:p>
          <a:p>
            <a:pPr lvl="1"/>
            <a:r>
              <a:rPr lang="en-GB" dirty="0"/>
              <a:t>Alternative workers’ plans; Institute for Workers’ Control</a:t>
            </a:r>
          </a:p>
          <a:p>
            <a:pPr lvl="1"/>
            <a:r>
              <a:rPr lang="en-GB" dirty="0"/>
              <a:t>Revival following </a:t>
            </a:r>
            <a:r>
              <a:rPr lang="en-GB" dirty="0" err="1"/>
              <a:t>Corbyn</a:t>
            </a:r>
            <a:r>
              <a:rPr lang="en-GB" dirty="0"/>
              <a:t> surge – nationalization, new forms of ownership?</a:t>
            </a:r>
          </a:p>
          <a:p>
            <a:r>
              <a:rPr lang="en-GB" dirty="0" smtClean="0"/>
              <a:t>Critical HRM within CMS</a:t>
            </a:r>
            <a:endParaRPr lang="en-GB" dirty="0"/>
          </a:p>
          <a:p>
            <a:pPr lvl="1"/>
            <a:r>
              <a:rPr lang="en-GB" dirty="0"/>
              <a:t>Preoccupation with critique &amp; absence of prescription</a:t>
            </a:r>
          </a:p>
          <a:p>
            <a:pPr lvl="2"/>
            <a:r>
              <a:rPr lang="en-GB" dirty="0"/>
              <a:t>Questioning of ontological &amp; epistemological assumptions of mainstream</a:t>
            </a:r>
          </a:p>
          <a:p>
            <a:pPr lvl="1"/>
            <a:r>
              <a:rPr lang="en-GB" dirty="0"/>
              <a:t>Engaging managers in challenge to ‘structures of domination’ though mechanism &amp; agenda </a:t>
            </a:r>
            <a:r>
              <a:rPr lang="en-GB" dirty="0" smtClean="0"/>
              <a:t>unspecified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233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Prescription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CLS prescription for union </a:t>
            </a:r>
            <a:r>
              <a:rPr lang="en-GB" dirty="0"/>
              <a:t>revitalization</a:t>
            </a:r>
          </a:p>
          <a:p>
            <a:pPr lvl="1"/>
            <a:r>
              <a:rPr lang="en-GB" dirty="0"/>
              <a:t>Composition</a:t>
            </a:r>
          </a:p>
          <a:p>
            <a:pPr lvl="2"/>
            <a:r>
              <a:rPr lang="en-GB" dirty="0"/>
              <a:t>Internal &amp; external representation of women, minorities &amp; migrants</a:t>
            </a:r>
          </a:p>
          <a:p>
            <a:pPr lvl="1"/>
            <a:r>
              <a:rPr lang="en-GB" dirty="0"/>
              <a:t>Organizing</a:t>
            </a:r>
          </a:p>
          <a:p>
            <a:pPr lvl="2"/>
            <a:r>
              <a:rPr lang="en-GB" dirty="0"/>
              <a:t>Bundle of ‘union-building’ best practices</a:t>
            </a:r>
          </a:p>
          <a:p>
            <a:pPr lvl="1"/>
            <a:r>
              <a:rPr lang="en-GB" dirty="0"/>
              <a:t>Coalition</a:t>
            </a:r>
          </a:p>
          <a:p>
            <a:pPr lvl="2"/>
            <a:r>
              <a:rPr lang="en-GB" dirty="0"/>
              <a:t>Building alliances with community organizations, </a:t>
            </a:r>
          </a:p>
          <a:p>
            <a:pPr marL="594360" lvl="2" indent="0">
              <a:buNone/>
            </a:pPr>
            <a:r>
              <a:rPr lang="en-GB" dirty="0"/>
              <a:t>   service users &amp; environmentalists</a:t>
            </a:r>
          </a:p>
          <a:p>
            <a:pPr lvl="1"/>
            <a:r>
              <a:rPr lang="en-GB" dirty="0"/>
              <a:t>Scale</a:t>
            </a:r>
          </a:p>
          <a:p>
            <a:pPr lvl="2"/>
            <a:r>
              <a:rPr lang="en-GB" dirty="0"/>
              <a:t>Re-building union organization &amp; activities ‘beyond</a:t>
            </a:r>
          </a:p>
          <a:p>
            <a:pPr marL="594360" lvl="2" indent="0">
              <a:buNone/>
            </a:pPr>
            <a:r>
              <a:rPr lang="en-GB" dirty="0"/>
              <a:t>    the workplace’</a:t>
            </a:r>
          </a:p>
          <a:p>
            <a:pPr lvl="1"/>
            <a:r>
              <a:rPr lang="en-GB" dirty="0"/>
              <a:t>Agenda</a:t>
            </a:r>
          </a:p>
          <a:p>
            <a:pPr lvl="2"/>
            <a:r>
              <a:rPr lang="en-GB" dirty="0"/>
              <a:t>Broadening to encompass non-work interests (work-life, sustainability); shift to post-material interests (dignity, respect</a:t>
            </a:r>
            <a:r>
              <a:rPr lang="en-GB" dirty="0" smtClean="0"/>
              <a:t>)</a:t>
            </a:r>
            <a:endParaRPr lang="en-GB" dirty="0"/>
          </a:p>
        </p:txBody>
      </p:sp>
      <p:pic>
        <p:nvPicPr>
          <p:cNvPr id="4" name="Picture 2" descr="C:\Users\Edmund\Pictures\My Pictures\Images\Critical Pictures\Power in Coali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5290" y="3199301"/>
            <a:ext cx="1820060" cy="2155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613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Engagement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Public intellectual (CLS)</a:t>
            </a:r>
          </a:p>
          <a:p>
            <a:pPr lvl="1"/>
            <a:r>
              <a:rPr lang="en-GB" dirty="0"/>
              <a:t>Labour strategist</a:t>
            </a:r>
          </a:p>
          <a:p>
            <a:pPr lvl="1"/>
            <a:r>
              <a:rPr lang="en-GB" dirty="0"/>
              <a:t>Developing a vision &amp; strategy for labour</a:t>
            </a:r>
          </a:p>
          <a:p>
            <a:pPr lvl="1"/>
            <a:r>
              <a:rPr lang="en-GB" dirty="0"/>
              <a:t>Example: Ruth Milkman – trade unionism for </a:t>
            </a:r>
          </a:p>
          <a:p>
            <a:pPr marL="274320" lvl="1" indent="0">
              <a:buNone/>
            </a:pPr>
            <a:r>
              <a:rPr lang="en-GB" dirty="0"/>
              <a:t>    ‘new gilded age’</a:t>
            </a:r>
          </a:p>
          <a:p>
            <a:r>
              <a:rPr lang="en-GB" dirty="0"/>
              <a:t>Policy intellectual (CLS)</a:t>
            </a:r>
          </a:p>
          <a:p>
            <a:pPr lvl="1"/>
            <a:r>
              <a:rPr lang="en-GB" dirty="0"/>
              <a:t>Scholar-activist</a:t>
            </a:r>
          </a:p>
          <a:p>
            <a:pPr lvl="1"/>
            <a:r>
              <a:rPr lang="en-GB" dirty="0"/>
              <a:t>Providing academic skills to union &amp; other</a:t>
            </a:r>
          </a:p>
          <a:p>
            <a:pPr marL="274320" lvl="1" indent="0">
              <a:buNone/>
            </a:pPr>
            <a:r>
              <a:rPr lang="en-GB" dirty="0"/>
              <a:t>    social movement campaigns</a:t>
            </a:r>
          </a:p>
          <a:p>
            <a:pPr lvl="1"/>
            <a:r>
              <a:rPr lang="en-GB" dirty="0"/>
              <a:t>Example: Jean Jenkins – Burberry campaign</a:t>
            </a:r>
            <a:r>
              <a:rPr lang="en-GB" dirty="0" smtClean="0"/>
              <a:t>;</a:t>
            </a:r>
            <a:endParaRPr lang="en-GB" dirty="0"/>
          </a:p>
          <a:p>
            <a:pPr marL="274320" lvl="1" indent="0">
              <a:buNone/>
            </a:pPr>
            <a:r>
              <a:rPr lang="en-GB" dirty="0"/>
              <a:t>    Clean Clothes </a:t>
            </a:r>
            <a:r>
              <a:rPr lang="en-GB" dirty="0" smtClean="0"/>
              <a:t>Campaign</a:t>
            </a:r>
            <a:endParaRPr lang="en-GB" dirty="0"/>
          </a:p>
        </p:txBody>
      </p:sp>
      <p:pic>
        <p:nvPicPr>
          <p:cNvPr id="4" name="Picture 4" descr="C:\Users\Edmund\Pictures\My Pictures\Images\Critical Pictures\Ruth_Milkma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7070" y="2286000"/>
            <a:ext cx="1718280" cy="2046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business.cardiff.ac.uk/sites/default/files/styles/square_thumbnail/public/staff/aej_5687.jpg?itok=8UEdY_v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7070" y="4458683"/>
            <a:ext cx="1718280" cy="1718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705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Engagement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Engagement of CMS</a:t>
            </a:r>
          </a:p>
          <a:p>
            <a:pPr lvl="1"/>
            <a:r>
              <a:rPr lang="en-GB" dirty="0"/>
              <a:t>Absence of institutional link to labour or other social movements</a:t>
            </a:r>
          </a:p>
          <a:p>
            <a:pPr lvl="1"/>
            <a:r>
              <a:rPr lang="en-GB" dirty="0"/>
              <a:t>Inward focus of much engagement activity</a:t>
            </a:r>
          </a:p>
          <a:p>
            <a:pPr lvl="2"/>
            <a:r>
              <a:rPr lang="en-GB" dirty="0"/>
              <a:t>Critique of managerialism, consumerism &amp; marketization within the </a:t>
            </a:r>
            <a:r>
              <a:rPr lang="en-GB" dirty="0" smtClean="0"/>
              <a:t>University</a:t>
            </a:r>
            <a:endParaRPr lang="en-GB" dirty="0"/>
          </a:p>
          <a:p>
            <a:pPr lvl="2"/>
            <a:r>
              <a:rPr lang="en-GB" dirty="0"/>
              <a:t>Defence of traditional professional </a:t>
            </a:r>
            <a:r>
              <a:rPr lang="en-GB" dirty="0" smtClean="0"/>
              <a:t>autonomy</a:t>
            </a:r>
            <a:endParaRPr lang="en-GB" dirty="0"/>
          </a:p>
        </p:txBody>
      </p:sp>
      <p:pic>
        <p:nvPicPr>
          <p:cNvPr id="4" name="Picture 2" descr="C:\Users\Edmund\Pictures\My Pictures\Images\Critical Pictures\608b7c8c48520a20e32f06.L._V137681830_SX200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0389" y="3847070"/>
            <a:ext cx="1584961" cy="2329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Edmund\Pictures\My Pictures\Images\Critical Pictures\Huge Whatno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2332" y="4381706"/>
            <a:ext cx="2699853" cy="1795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833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Interaction between frames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Contention</a:t>
            </a:r>
          </a:p>
          <a:p>
            <a:r>
              <a:rPr lang="en-GB" dirty="0"/>
              <a:t>Classic IR Debate</a:t>
            </a:r>
          </a:p>
          <a:p>
            <a:pPr lvl="1"/>
            <a:r>
              <a:rPr lang="en-GB" dirty="0"/>
              <a:t>Clash between pluralists &amp; critical writers over IR reform</a:t>
            </a:r>
          </a:p>
          <a:p>
            <a:pPr lvl="1"/>
            <a:r>
              <a:rPr lang="en-GB" dirty="0"/>
              <a:t>Example: labour-management partnership</a:t>
            </a:r>
          </a:p>
          <a:p>
            <a:pPr lvl="1"/>
            <a:r>
              <a:rPr lang="en-GB" dirty="0"/>
              <a:t>Pluralist defence: </a:t>
            </a:r>
          </a:p>
          <a:p>
            <a:pPr marL="594360" lvl="2" indent="0">
              <a:buNone/>
            </a:pPr>
            <a:r>
              <a:rPr lang="en-GB" i="1" dirty="0"/>
              <a:t>Partnership agreements accord with worker preferences, attract union recruits &amp; provide unions with influence over business strategy, while enhancing performance and diffusing high performance practices; the alternative to partnership is union decline</a:t>
            </a:r>
          </a:p>
          <a:p>
            <a:pPr marL="662940" lvl="1" indent="-342900"/>
            <a:r>
              <a:rPr lang="en-GB" dirty="0"/>
              <a:t>Critical attack:</a:t>
            </a:r>
          </a:p>
          <a:p>
            <a:pPr marL="594360" lvl="2" indent="0">
              <a:buNone/>
            </a:pPr>
            <a:r>
              <a:rPr lang="en-GB" i="1" dirty="0"/>
              <a:t>Partnership agreements are promoted by business &amp; neo-liberal politicians and rely on bureaucratic trade unionism; they are either ineffectual or provide the means to intensify work; partnership alienates workers; the alternative to partnership is union </a:t>
            </a:r>
            <a:r>
              <a:rPr lang="en-GB" i="1" dirty="0" smtClean="0"/>
              <a:t>militancy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15737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Interaction between frames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Contemporary IR debate</a:t>
            </a:r>
          </a:p>
          <a:p>
            <a:r>
              <a:rPr lang="en-GB" dirty="0"/>
              <a:t>Response of pluralists &amp; critical writers to progressive management reform advocated by unitary frame</a:t>
            </a:r>
          </a:p>
          <a:p>
            <a:r>
              <a:rPr lang="en-GB" dirty="0"/>
              <a:t>Example: employee engagement</a:t>
            </a:r>
          </a:p>
          <a:p>
            <a:r>
              <a:rPr lang="en-GB" dirty="0"/>
              <a:t>Unitary proposition</a:t>
            </a:r>
          </a:p>
          <a:p>
            <a:pPr marL="274320" lvl="1" indent="0">
              <a:buNone/>
            </a:pPr>
            <a:r>
              <a:rPr lang="en-GB" i="1" dirty="0"/>
              <a:t>Management action can generate employee engagement, producing psychic rewards for employees while raising worker performance</a:t>
            </a:r>
          </a:p>
          <a:p>
            <a:r>
              <a:rPr lang="en-GB" dirty="0"/>
              <a:t>Pluralist response</a:t>
            </a:r>
          </a:p>
          <a:p>
            <a:pPr marL="274320" lvl="1" indent="0">
              <a:buNone/>
            </a:pPr>
            <a:r>
              <a:rPr lang="en-GB" i="1" dirty="0"/>
              <a:t>Employee engagement is most likely to arise where collective worker voice complements management reform; in absence of voice engagement will be superficial, a fad</a:t>
            </a:r>
          </a:p>
          <a:p>
            <a:r>
              <a:rPr lang="en-GB" dirty="0"/>
              <a:t>Critical response</a:t>
            </a:r>
          </a:p>
          <a:p>
            <a:pPr marL="274320" lvl="1" indent="0">
              <a:buNone/>
            </a:pPr>
            <a:r>
              <a:rPr lang="en-GB" i="1" dirty="0"/>
              <a:t>Engagement is promoted for cynical reasons by unitary academics it is 1) superficial and likely to fail or 2) possesses a ‘dark side’ leading to work intensification &amp; poor work life balance; </a:t>
            </a:r>
            <a:r>
              <a:rPr lang="en-GB" i="1" dirty="0" err="1"/>
              <a:t>financialization</a:t>
            </a:r>
            <a:r>
              <a:rPr lang="en-GB" i="1" dirty="0"/>
              <a:t> contradicts engagement </a:t>
            </a:r>
            <a:r>
              <a:rPr lang="en-GB" i="1" dirty="0" smtClean="0"/>
              <a:t>initiatives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41737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Interaction between frames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Internal debate</a:t>
            </a:r>
          </a:p>
          <a:p>
            <a:r>
              <a:rPr lang="en-GB" dirty="0"/>
              <a:t>Contention between opposed positions within frames</a:t>
            </a:r>
          </a:p>
          <a:p>
            <a:pPr lvl="1"/>
            <a:r>
              <a:rPr lang="en-GB" dirty="0"/>
              <a:t>Critical frame</a:t>
            </a:r>
          </a:p>
          <a:p>
            <a:pPr lvl="1"/>
            <a:r>
              <a:rPr lang="en-GB" dirty="0"/>
              <a:t>Version 1 – Debate between those who emphasise extent of management control and those who stress its limits and scope for worker resistance</a:t>
            </a:r>
          </a:p>
          <a:p>
            <a:pPr lvl="2"/>
            <a:r>
              <a:rPr lang="en-GB" i="1" dirty="0"/>
              <a:t>Example: tension between theorists of cultural control &amp; those who perceive </a:t>
            </a:r>
            <a:r>
              <a:rPr lang="en-GB" i="1" dirty="0" err="1"/>
              <a:t>disidentification</a:t>
            </a:r>
            <a:r>
              <a:rPr lang="en-GB" i="1" dirty="0"/>
              <a:t> &amp; misbehaviour</a:t>
            </a:r>
          </a:p>
          <a:p>
            <a:pPr lvl="1"/>
            <a:r>
              <a:rPr lang="en-GB" dirty="0"/>
              <a:t>Version 2 – Debate over those who favour traditional union militancy and those who espouse new forms of worker organization and mobilization</a:t>
            </a:r>
          </a:p>
          <a:p>
            <a:pPr lvl="2"/>
            <a:r>
              <a:rPr lang="en-GB" dirty="0"/>
              <a:t> </a:t>
            </a:r>
            <a:r>
              <a:rPr lang="en-GB" i="1" dirty="0"/>
              <a:t>Example: tension between ‘radical political unionism’ &amp; ‘social movement unionism</a:t>
            </a:r>
            <a:r>
              <a:rPr lang="en-GB" i="1" dirty="0" smtClean="0"/>
              <a:t>’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1938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Interaction between frames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GB" dirty="0"/>
              <a:t>Realignment</a:t>
            </a:r>
          </a:p>
          <a:p>
            <a:pPr lvl="1"/>
            <a:r>
              <a:rPr lang="en-GB" dirty="0"/>
              <a:t>Previously contending frames move closer together, blurring the boundary between traditions</a:t>
            </a:r>
          </a:p>
          <a:p>
            <a:pPr lvl="1"/>
            <a:r>
              <a:rPr lang="en-GB" dirty="0"/>
              <a:t>Example 1 – critical pluralism</a:t>
            </a:r>
          </a:p>
          <a:p>
            <a:pPr marL="548640" lvl="2" indent="0">
              <a:buNone/>
            </a:pPr>
            <a:r>
              <a:rPr lang="en-GB" i="1" dirty="0"/>
              <a:t>As pluralist frame has lost influence over public policy it has become more critical; engaging in critique, prescribing resistance and assuming elements of critical practice</a:t>
            </a:r>
          </a:p>
          <a:p>
            <a:pPr lvl="1"/>
            <a:r>
              <a:rPr lang="en-GB" dirty="0"/>
              <a:t>Example 2 – defensive critique</a:t>
            </a:r>
          </a:p>
          <a:p>
            <a:pPr marL="594360" lvl="2" indent="0">
              <a:buNone/>
            </a:pPr>
            <a:r>
              <a:rPr lang="en-GB" i="1" dirty="0"/>
              <a:t>As critical frame has withdrawn from utopian prescription it has developed a positive evaluation of and has sought to defend institutions of which it was once highly critical – trade unions, collective bargaining, works </a:t>
            </a:r>
            <a:r>
              <a:rPr lang="en-GB" i="1" dirty="0" smtClean="0"/>
              <a:t>councils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0666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i="1" dirty="0"/>
              <a:t>Framing Work</a:t>
            </a:r>
            <a:r>
              <a:rPr lang="en-GB" dirty="0"/>
              <a:t> offers an interpretation of IR field which emphasises fracture, not unity</a:t>
            </a:r>
          </a:p>
          <a:p>
            <a:r>
              <a:rPr lang="en-GB" dirty="0"/>
              <a:t>Field comprises competing unitary, pluralist &amp; critical frames that 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GB" dirty="0"/>
              <a:t>Offer different substantive interpretations of the employment relationship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GB" dirty="0"/>
              <a:t>Offer different prescriptions for reforming or reconstituting the employment relation</a:t>
            </a:r>
          </a:p>
          <a:p>
            <a:r>
              <a:rPr lang="en-GB" dirty="0"/>
              <a:t>Competition between frames is a positive feature of the field and should be encouraged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GB" dirty="0"/>
              <a:t>It leads to the testing and strengthening of arguments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GB" dirty="0"/>
              <a:t>Challenges assumptions &amp; breaks open cliques &amp; sects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GB" dirty="0"/>
              <a:t>Identifies empirical problems and generates lines of </a:t>
            </a:r>
            <a:r>
              <a:rPr lang="en-GB" dirty="0" smtClean="0"/>
              <a:t>research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65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Objective of Framing 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377440"/>
            <a:ext cx="5342999" cy="379952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Existing accounts of IR field emphasise unity:</a:t>
            </a:r>
          </a:p>
          <a:p>
            <a:pPr lvl="1"/>
            <a:r>
              <a:rPr lang="en-GB" dirty="0" smtClean="0"/>
              <a:t>Edwards: realist ontology</a:t>
            </a:r>
          </a:p>
          <a:p>
            <a:pPr lvl="1"/>
            <a:r>
              <a:rPr lang="en-GB" dirty="0" err="1" smtClean="0"/>
              <a:t>Kochan</a:t>
            </a:r>
            <a:r>
              <a:rPr lang="en-GB" dirty="0" smtClean="0"/>
              <a:t>: pluralist values</a:t>
            </a:r>
          </a:p>
          <a:p>
            <a:pPr lvl="1"/>
            <a:r>
              <a:rPr lang="en-GB" dirty="0" smtClean="0"/>
              <a:t>Brown: practical problem-solving through case study</a:t>
            </a:r>
          </a:p>
          <a:p>
            <a:pPr lvl="1"/>
            <a:r>
              <a:rPr lang="en-GB" dirty="0" err="1" smtClean="0"/>
              <a:t>Frege</a:t>
            </a:r>
            <a:r>
              <a:rPr lang="en-GB" dirty="0" smtClean="0"/>
              <a:t>: coherent national traditions</a:t>
            </a:r>
          </a:p>
          <a:p>
            <a:r>
              <a:rPr lang="en-GB" dirty="0" smtClean="0"/>
              <a:t>Provide account of IR field that identifies fracture:</a:t>
            </a:r>
          </a:p>
          <a:p>
            <a:pPr lvl="1"/>
            <a:r>
              <a:rPr lang="en-GB" dirty="0" smtClean="0"/>
              <a:t>Unitary frame</a:t>
            </a:r>
          </a:p>
          <a:p>
            <a:pPr lvl="1"/>
            <a:r>
              <a:rPr lang="en-GB" dirty="0" smtClean="0"/>
              <a:t>Pluralist frame</a:t>
            </a:r>
          </a:p>
          <a:p>
            <a:pPr lvl="1"/>
            <a:r>
              <a:rPr lang="en-GB" dirty="0" smtClean="0"/>
              <a:t>Critical frame</a:t>
            </a:r>
          </a:p>
          <a:p>
            <a:endParaRPr lang="en-GB" dirty="0"/>
          </a:p>
        </p:txBody>
      </p:sp>
      <p:pic>
        <p:nvPicPr>
          <p:cNvPr id="6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1649" y="2377440"/>
            <a:ext cx="2543701" cy="388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86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What are frames?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mtClean="0"/>
              <a:t>Academic perspectives on work &amp; employment</a:t>
            </a:r>
          </a:p>
          <a:p>
            <a:r>
              <a:rPr lang="en-GB" smtClean="0"/>
              <a:t>Grounded in beliefs about relative interests of workers &amp; employers</a:t>
            </a:r>
          </a:p>
          <a:p>
            <a:pPr lvl="1"/>
            <a:r>
              <a:rPr lang="en-GB" smtClean="0"/>
              <a:t>Unitary frame – congruent interests</a:t>
            </a:r>
          </a:p>
          <a:p>
            <a:pPr lvl="1"/>
            <a:r>
              <a:rPr lang="en-GB" smtClean="0"/>
              <a:t>Pluralist frame – conflicting interests within a relationship of interdependence</a:t>
            </a:r>
          </a:p>
          <a:p>
            <a:pPr lvl="1"/>
            <a:r>
              <a:rPr lang="en-GB" smtClean="0"/>
              <a:t>Critical frame – conflicting interests</a:t>
            </a:r>
          </a:p>
          <a:p>
            <a:r>
              <a:rPr lang="en-GB" smtClean="0"/>
              <a:t>Frames are analytical</a:t>
            </a:r>
          </a:p>
          <a:p>
            <a:pPr lvl="1"/>
            <a:r>
              <a:rPr lang="en-GB" smtClean="0"/>
              <a:t>Claims about the nature of the employment relationship</a:t>
            </a:r>
          </a:p>
          <a:p>
            <a:r>
              <a:rPr lang="en-GB" smtClean="0"/>
              <a:t>Frames are normative</a:t>
            </a:r>
          </a:p>
          <a:p>
            <a:pPr lvl="1"/>
            <a:r>
              <a:rPr lang="en-GB" smtClean="0"/>
              <a:t>Prescribe desirable forms of employment relationship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8912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What do frames do?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mtClean="0"/>
              <a:t>Each of the three frames generates a distinctive:</a:t>
            </a:r>
          </a:p>
          <a:p>
            <a:r>
              <a:rPr lang="en-GB" smtClean="0"/>
              <a:t>Research agenda</a:t>
            </a:r>
          </a:p>
          <a:p>
            <a:r>
              <a:rPr lang="en-GB" smtClean="0"/>
              <a:t>Account of subjective experience</a:t>
            </a:r>
          </a:p>
          <a:p>
            <a:r>
              <a:rPr lang="en-GB" smtClean="0"/>
              <a:t>Explanation</a:t>
            </a:r>
          </a:p>
          <a:p>
            <a:pPr lvl="1"/>
            <a:r>
              <a:rPr lang="en-GB" smtClean="0"/>
              <a:t>Context</a:t>
            </a:r>
          </a:p>
          <a:p>
            <a:pPr lvl="1"/>
            <a:r>
              <a:rPr lang="en-GB" smtClean="0"/>
              <a:t>Agency</a:t>
            </a:r>
          </a:p>
          <a:p>
            <a:r>
              <a:rPr lang="en-GB" smtClean="0"/>
              <a:t>Critique</a:t>
            </a:r>
          </a:p>
          <a:p>
            <a:r>
              <a:rPr lang="en-GB" smtClean="0"/>
              <a:t>Prescription</a:t>
            </a:r>
          </a:p>
          <a:p>
            <a:r>
              <a:rPr lang="en-GB" smtClean="0"/>
              <a:t>Engagement</a:t>
            </a:r>
          </a:p>
          <a:p>
            <a:pPr lvl="1"/>
            <a:r>
              <a:rPr lang="en-GB" smtClean="0"/>
              <a:t>Public intellectual</a:t>
            </a:r>
          </a:p>
          <a:p>
            <a:pPr lvl="1"/>
            <a:r>
              <a:rPr lang="en-GB" smtClean="0"/>
              <a:t>Policy intellectual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2655" y="2855201"/>
            <a:ext cx="1900441" cy="28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46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pc="-50" dirty="0" smtClean="0"/>
              <a:t>Critical management studies (CMS)</a:t>
            </a:r>
          </a:p>
          <a:p>
            <a:pPr lvl="1"/>
            <a:r>
              <a:rPr lang="en-GB" dirty="0" smtClean="0"/>
              <a:t>Organization Studies</a:t>
            </a:r>
          </a:p>
          <a:p>
            <a:pPr lvl="2"/>
            <a:r>
              <a:rPr lang="en-GB" dirty="0" smtClean="0"/>
              <a:t>Critical realism/lab process</a:t>
            </a:r>
          </a:p>
          <a:p>
            <a:pPr lvl="2"/>
            <a:r>
              <a:rPr lang="en-GB" dirty="0" smtClean="0"/>
              <a:t>Post-structuralism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The critical frame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Critical labour studies (CLS)</a:t>
            </a:r>
          </a:p>
          <a:p>
            <a:pPr lvl="1"/>
            <a:r>
              <a:rPr lang="en-GB" dirty="0" smtClean="0"/>
              <a:t>Industrial Relations</a:t>
            </a:r>
          </a:p>
          <a:p>
            <a:pPr lvl="2"/>
            <a:r>
              <a:rPr lang="en-GB" dirty="0" smtClean="0"/>
              <a:t>Marxist</a:t>
            </a:r>
          </a:p>
          <a:p>
            <a:pPr lvl="2"/>
            <a:r>
              <a:rPr lang="en-GB" dirty="0" err="1" smtClean="0"/>
              <a:t>Marxisant</a:t>
            </a:r>
            <a:endParaRPr lang="en-GB" dirty="0" smtClean="0"/>
          </a:p>
          <a:p>
            <a:pPr lvl="2"/>
            <a:endParaRPr lang="en-GB" dirty="0"/>
          </a:p>
        </p:txBody>
      </p:sp>
      <p:pic>
        <p:nvPicPr>
          <p:cNvPr id="7" name="Picture 2" descr="C:\Users\Edmund\Pictures\My Pictures\Images\Critical Pictures\MilkmanLAStor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3215" y="3729249"/>
            <a:ext cx="1621829" cy="2539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Edmund\Pictures\My Pictures\Images\Critical Pictures\Contestin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8957" y="3729249"/>
            <a:ext cx="1695216" cy="2539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52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Research agenda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10000"/>
          </a:bodyPr>
          <a:lstStyle/>
          <a:p>
            <a:r>
              <a:rPr lang="en-GB" dirty="0"/>
              <a:t>Degradation of work</a:t>
            </a:r>
          </a:p>
          <a:p>
            <a:pPr lvl="1"/>
            <a:r>
              <a:rPr lang="en-GB" dirty="0"/>
              <a:t>Managerial relations – new disciplinary technologies</a:t>
            </a:r>
          </a:p>
          <a:p>
            <a:pPr lvl="1"/>
            <a:r>
              <a:rPr lang="en-GB" dirty="0"/>
              <a:t>Market relations – </a:t>
            </a:r>
            <a:r>
              <a:rPr lang="en-GB" dirty="0" err="1"/>
              <a:t>precarity</a:t>
            </a:r>
            <a:endParaRPr lang="en-GB" dirty="0"/>
          </a:p>
          <a:p>
            <a:pPr lvl="1"/>
            <a:r>
              <a:rPr lang="en-GB" dirty="0"/>
              <a:t>Collective relations – de-unionization</a:t>
            </a:r>
          </a:p>
          <a:p>
            <a:r>
              <a:rPr lang="en-GB" dirty="0" err="1"/>
              <a:t>Immiseration</a:t>
            </a:r>
            <a:r>
              <a:rPr lang="en-GB" dirty="0"/>
              <a:t> narrative</a:t>
            </a:r>
          </a:p>
          <a:p>
            <a:pPr lvl="1"/>
            <a:r>
              <a:rPr lang="en-GB" dirty="0"/>
              <a:t>Absolute deterioration of employment conditions &amp; standards</a:t>
            </a:r>
          </a:p>
          <a:p>
            <a:pPr lvl="1"/>
            <a:r>
              <a:rPr lang="en-GB" dirty="0"/>
              <a:t>Withdrawal of business &amp; state from earlier accommodation with labour</a:t>
            </a:r>
          </a:p>
          <a:p>
            <a:r>
              <a:rPr lang="en-GB" dirty="0"/>
              <a:t>Resistance</a:t>
            </a:r>
          </a:p>
          <a:p>
            <a:pPr lvl="1"/>
            <a:r>
              <a:rPr lang="en-GB" dirty="0"/>
              <a:t>Workplace resistance – informal &amp; workgroup resistance; dis-identification</a:t>
            </a:r>
          </a:p>
          <a:p>
            <a:pPr lvl="1"/>
            <a:r>
              <a:rPr lang="en-GB" dirty="0"/>
              <a:t>Collective resistance – union renewal through militancy, organizing, coalition, internationalization</a:t>
            </a:r>
          </a:p>
          <a:p>
            <a:r>
              <a:rPr lang="en-GB" dirty="0"/>
              <a:t>Quest for countermovement</a:t>
            </a:r>
          </a:p>
          <a:p>
            <a:pPr lvl="1"/>
            <a:r>
              <a:rPr lang="en-GB" dirty="0"/>
              <a:t>Increasing rate, new forms &amp; substantial effects of worker </a:t>
            </a:r>
            <a:r>
              <a:rPr lang="en-GB" dirty="0" smtClean="0"/>
              <a:t>resistance</a:t>
            </a:r>
          </a:p>
          <a:p>
            <a:pPr lvl="1"/>
            <a:r>
              <a:rPr lang="en-GB" dirty="0" err="1" smtClean="0"/>
              <a:t>Prefigurative</a:t>
            </a:r>
            <a:r>
              <a:rPr lang="en-GB" dirty="0" smtClean="0"/>
              <a:t> forms of resistance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585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Subjective experience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Discontents of the contemporary workplace</a:t>
            </a:r>
          </a:p>
          <a:p>
            <a:pPr lvl="1"/>
            <a:r>
              <a:rPr lang="en-GB" dirty="0"/>
              <a:t>Workplace stress; emotional labour – “stressed out of my box”</a:t>
            </a:r>
          </a:p>
          <a:p>
            <a:r>
              <a:rPr lang="en-GB" dirty="0"/>
              <a:t>Critique of seeming satisfaction/commitment</a:t>
            </a:r>
          </a:p>
          <a:p>
            <a:pPr lvl="1"/>
            <a:r>
              <a:rPr lang="en-GB" dirty="0"/>
              <a:t>‘</a:t>
            </a:r>
            <a:r>
              <a:rPr lang="en-GB" dirty="0" err="1"/>
              <a:t>Subjectification</a:t>
            </a:r>
            <a:r>
              <a:rPr lang="en-GB" dirty="0"/>
              <a:t>’: forming of compliant subjects</a:t>
            </a:r>
          </a:p>
          <a:p>
            <a:r>
              <a:rPr lang="en-GB" dirty="0"/>
              <a:t>Opposition to employer</a:t>
            </a:r>
          </a:p>
          <a:p>
            <a:pPr lvl="1"/>
            <a:r>
              <a:rPr lang="en-GB" dirty="0"/>
              <a:t>Conditions for mobilization: grievance, attribution &amp; distance</a:t>
            </a:r>
          </a:p>
          <a:p>
            <a:pPr lvl="1"/>
            <a:r>
              <a:rPr lang="en-GB" dirty="0"/>
              <a:t>Counter-identities &amp; ‘subversive pleasures’ of irony, cynicism &amp; disengagement</a:t>
            </a:r>
          </a:p>
          <a:p>
            <a:r>
              <a:rPr lang="en-GB" dirty="0"/>
              <a:t>Solidarity with others in resistance</a:t>
            </a:r>
          </a:p>
          <a:p>
            <a:pPr lvl="1"/>
            <a:r>
              <a:rPr lang="en-GB" dirty="0"/>
              <a:t>‘Mechanical solidarity’ based on acceptance of difference</a:t>
            </a:r>
          </a:p>
          <a:p>
            <a:pPr lvl="1"/>
            <a:r>
              <a:rPr lang="en-GB" dirty="0"/>
              <a:t>Collective workplace cultures as a basis for </a:t>
            </a:r>
            <a:r>
              <a:rPr lang="en-GB" dirty="0" smtClean="0"/>
              <a:t>misbehaviour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814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Explanation: context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Systemic explanation</a:t>
            </a:r>
          </a:p>
          <a:p>
            <a:pPr lvl="1"/>
            <a:r>
              <a:rPr lang="en-GB" dirty="0"/>
              <a:t>Enduring features of capitalism</a:t>
            </a:r>
          </a:p>
          <a:p>
            <a:pPr lvl="2"/>
            <a:r>
              <a:rPr lang="en-GB" dirty="0"/>
              <a:t>Critique of </a:t>
            </a:r>
            <a:r>
              <a:rPr lang="en-GB" dirty="0" err="1"/>
              <a:t>VoC</a:t>
            </a:r>
            <a:r>
              <a:rPr lang="en-GB" dirty="0"/>
              <a:t> School</a:t>
            </a:r>
          </a:p>
          <a:p>
            <a:pPr lvl="2"/>
            <a:r>
              <a:rPr lang="en-GB" dirty="0"/>
              <a:t>‘Commonalities of capitalism’</a:t>
            </a:r>
          </a:p>
          <a:p>
            <a:pPr lvl="1"/>
            <a:r>
              <a:rPr lang="en-GB" dirty="0"/>
              <a:t>Stages of capitalist development</a:t>
            </a:r>
          </a:p>
          <a:p>
            <a:pPr lvl="2"/>
            <a:r>
              <a:rPr lang="en-GB" dirty="0"/>
              <a:t>Era of neo-liberalism</a:t>
            </a:r>
          </a:p>
          <a:p>
            <a:pPr lvl="2"/>
            <a:r>
              <a:rPr lang="en-GB" dirty="0"/>
              <a:t>Degradation &amp; deregulation</a:t>
            </a:r>
          </a:p>
          <a:p>
            <a:pPr lvl="1"/>
            <a:r>
              <a:rPr lang="en-GB" dirty="0"/>
              <a:t>Global processes within capitalism</a:t>
            </a:r>
          </a:p>
          <a:p>
            <a:pPr lvl="2"/>
            <a:r>
              <a:rPr lang="en-GB" dirty="0" err="1"/>
              <a:t>Financialization</a:t>
            </a:r>
            <a:r>
              <a:rPr lang="en-GB" dirty="0"/>
              <a:t> of global economy</a:t>
            </a:r>
          </a:p>
          <a:p>
            <a:pPr lvl="2"/>
            <a:r>
              <a:rPr lang="en-GB" dirty="0"/>
              <a:t>‘Disconnected capitalism thesis’ </a:t>
            </a:r>
          </a:p>
          <a:p>
            <a:pPr lvl="1"/>
            <a:r>
              <a:rPr lang="en-GB" dirty="0"/>
              <a:t>Counter to institutional &amp; company-level explanations favoured by pluralists &amp; </a:t>
            </a:r>
            <a:r>
              <a:rPr lang="en-GB" dirty="0" err="1" smtClean="0"/>
              <a:t>unitarists</a:t>
            </a:r>
            <a:endParaRPr lang="en-GB" dirty="0"/>
          </a:p>
        </p:txBody>
      </p:sp>
      <p:pic>
        <p:nvPicPr>
          <p:cNvPr id="4" name="Picture 2" descr="C:\Users\Edmund\Pictures\My Pictures\Images\LabourImages\Financialization.jpg.files\vcm_s_kf_m160_160x1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7350" y="2377440"/>
            <a:ext cx="3048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769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Explanation: agency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Primacy of worker agency</a:t>
            </a:r>
          </a:p>
          <a:p>
            <a:pPr lvl="1"/>
            <a:r>
              <a:rPr lang="en-GB" dirty="0"/>
              <a:t>Ambivalence over agency of employers</a:t>
            </a:r>
          </a:p>
          <a:p>
            <a:pPr lvl="2"/>
            <a:r>
              <a:rPr lang="en-GB" dirty="0"/>
              <a:t>Limits to management control</a:t>
            </a:r>
          </a:p>
          <a:p>
            <a:pPr lvl="2"/>
            <a:r>
              <a:rPr lang="en-GB" dirty="0"/>
              <a:t>Systemic constraints undermine progressive reform</a:t>
            </a:r>
          </a:p>
          <a:p>
            <a:pPr lvl="1"/>
            <a:r>
              <a:rPr lang="en-GB" dirty="0"/>
              <a:t>Ambivalence over agency of state</a:t>
            </a:r>
          </a:p>
          <a:p>
            <a:pPr lvl="2"/>
            <a:r>
              <a:rPr lang="en-GB" dirty="0"/>
              <a:t>Globalization eroding historic accommodation with labour</a:t>
            </a:r>
          </a:p>
          <a:p>
            <a:pPr lvl="2"/>
            <a:r>
              <a:rPr lang="en-GB" dirty="0" err="1"/>
              <a:t>Financialization</a:t>
            </a:r>
            <a:r>
              <a:rPr lang="en-GB" dirty="0"/>
              <a:t> leading to collapse of IR settlement in EU countries</a:t>
            </a:r>
          </a:p>
          <a:p>
            <a:pPr lvl="1"/>
            <a:r>
              <a:rPr lang="en-GB" dirty="0"/>
              <a:t>Worker agency as a source of change</a:t>
            </a:r>
          </a:p>
          <a:p>
            <a:pPr lvl="2"/>
            <a:r>
              <a:rPr lang="en-GB" dirty="0"/>
              <a:t>Resistance as a means of limiting employer &amp; state power</a:t>
            </a:r>
          </a:p>
          <a:p>
            <a:pPr lvl="2"/>
            <a:r>
              <a:rPr lang="en-GB" dirty="0"/>
              <a:t>Resistance as origin of ‘progressive’ management/IR accommodation</a:t>
            </a:r>
          </a:p>
          <a:p>
            <a:pPr lvl="2"/>
            <a:r>
              <a:rPr lang="en-GB" dirty="0"/>
              <a:t>Resistance &amp; punctuated models of change: decisive episodes of mobilization allow transition to new stage of </a:t>
            </a:r>
            <a:r>
              <a:rPr lang="en-GB" dirty="0" smtClean="0"/>
              <a:t>development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6500" y="1534983"/>
            <a:ext cx="1587500" cy="238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58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</TotalTime>
  <Words>1255</Words>
  <Application>Microsoft Office PowerPoint</Application>
  <PresentationFormat>On-screen Show (4:3)</PresentationFormat>
  <Paragraphs>188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Bookman Old Style</vt:lpstr>
      <vt:lpstr>Calibri</vt:lpstr>
      <vt:lpstr>Calibri Light</vt:lpstr>
      <vt:lpstr>FranklinGothic URW Book</vt:lpstr>
      <vt:lpstr>Gill Sans MT</vt:lpstr>
      <vt:lpstr>Wingdings 3</vt:lpstr>
      <vt:lpstr>Office Theme</vt:lpstr>
      <vt:lpstr>Framing Work: competing analytical perspectives on the employment relationship</vt:lpstr>
      <vt:lpstr>Objective of Framing Work</vt:lpstr>
      <vt:lpstr>What are frames?</vt:lpstr>
      <vt:lpstr>What do frames do?</vt:lpstr>
      <vt:lpstr>The critical frame</vt:lpstr>
      <vt:lpstr>Research agenda</vt:lpstr>
      <vt:lpstr>Subjective experience</vt:lpstr>
      <vt:lpstr>Explanation: context</vt:lpstr>
      <vt:lpstr>Explanation: agency</vt:lpstr>
      <vt:lpstr>Critique</vt:lpstr>
      <vt:lpstr>Prescription</vt:lpstr>
      <vt:lpstr>Prescription</vt:lpstr>
      <vt:lpstr>Engagement</vt:lpstr>
      <vt:lpstr>Engagement</vt:lpstr>
      <vt:lpstr>Interaction between frames</vt:lpstr>
      <vt:lpstr>Interaction between frames</vt:lpstr>
      <vt:lpstr>Interaction between frames</vt:lpstr>
      <vt:lpstr>Interaction between frames</vt:lpstr>
      <vt:lpstr>Conclusion</vt:lpstr>
    </vt:vector>
  </TitlesOfParts>
  <Company>Cardiff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 Heery</dc:creator>
  <cp:lastModifiedBy>Edmund Heery</cp:lastModifiedBy>
  <cp:revision>15</cp:revision>
  <dcterms:created xsi:type="dcterms:W3CDTF">2018-05-01T16:13:31Z</dcterms:created>
  <dcterms:modified xsi:type="dcterms:W3CDTF">2018-05-03T07:50:44Z</dcterms:modified>
</cp:coreProperties>
</file>