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5"/>
  </p:notesMasterIdLst>
  <p:sldIdLst>
    <p:sldId id="256" r:id="rId5"/>
    <p:sldId id="264" r:id="rId6"/>
    <p:sldId id="265" r:id="rId7"/>
    <p:sldId id="266" r:id="rId8"/>
    <p:sldId id="258" r:id="rId9"/>
    <p:sldId id="259" r:id="rId10"/>
    <p:sldId id="260" r:id="rId11"/>
    <p:sldId id="261" r:id="rId12"/>
    <p:sldId id="262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96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CB69-3999-6446-A0BD-CF93A91C2B99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559ED-97A5-D146-8257-75A464F6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6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559ED-97A5-D146-8257-75A464F65B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7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13/05/15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862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Euro-austerity and its implications for industrial relations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en-GB" b="1" dirty="0" smtClean="0"/>
              <a:t>Shirley Lerner Memorial Lecture,</a:t>
            </a:r>
            <a:endParaRPr lang="en-GB" b="1" dirty="0" smtClean="0"/>
          </a:p>
          <a:p>
            <a:pPr algn="r"/>
            <a:r>
              <a:rPr lang="en-GB" b="1" dirty="0" smtClean="0"/>
              <a:t>Manchester,</a:t>
            </a:r>
          </a:p>
          <a:p>
            <a:pPr algn="r"/>
            <a:r>
              <a:rPr lang="en-GB" b="1" dirty="0" smtClean="0"/>
              <a:t>May 2015</a:t>
            </a:r>
            <a:endParaRPr lang="en-GB" b="1" dirty="0" smtClean="0"/>
          </a:p>
          <a:p>
            <a:pPr algn="r"/>
            <a:endParaRPr lang="en-GB" b="1" dirty="0"/>
          </a:p>
          <a:p>
            <a:pPr algn="r"/>
            <a:r>
              <a:rPr lang="en-GB" b="1" dirty="0" smtClean="0"/>
              <a:t>Colin </a:t>
            </a:r>
            <a:r>
              <a:rPr lang="en-GB" b="1" dirty="0"/>
              <a:t>Crouch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6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537080"/>
              </p:ext>
            </p:extLst>
          </p:nvPr>
        </p:nvGraphicFramePr>
        <p:xfrm>
          <a:off x="243298" y="457038"/>
          <a:ext cx="8146988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5270500" imgH="4635500" progId="Word.Document.12">
                  <p:embed/>
                </p:oleObj>
              </mc:Choice>
              <mc:Fallback>
                <p:oleObj name="Document" r:id="rId4" imgW="5270500" imgH="463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298" y="457038"/>
                        <a:ext cx="8146988" cy="463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46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16" y="319622"/>
            <a:ext cx="1163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/>
              <a:t>Market</a:t>
            </a:r>
            <a:r>
              <a:rPr lang="en-GB" i="1" dirty="0"/>
              <a:t>: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86916" y="922523"/>
            <a:ext cx="1024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/>
              <a:t>Positive</a:t>
            </a:r>
            <a:r>
              <a:rPr lang="en-GB" sz="2000" dirty="0"/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185" y="1433223"/>
            <a:ext cx="8695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Private social spending, in particular private pensions, provide the main sustainable private means used by middle-income people to insure against market risk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85" y="2228671"/>
            <a:ext cx="8593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Outstanding consumer credit enables people to sustain consumption despite risky labour market conditions, but in a non-sustainable </a:t>
            </a:r>
            <a:r>
              <a:rPr lang="en-GB" dirty="0" smtClean="0"/>
              <a:t>way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185" y="3557002"/>
            <a:ext cx="84776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Negative</a:t>
            </a:r>
            <a:r>
              <a:rPr lang="en-GB" i="1" dirty="0"/>
              <a:t>:</a:t>
            </a:r>
            <a:endParaRPr lang="en-GB" dirty="0"/>
          </a:p>
          <a:p>
            <a:pPr lvl="0"/>
            <a:r>
              <a:rPr lang="en-GB" dirty="0"/>
              <a:t>Exposure of workers to full rigour of market forces them to adapt</a:t>
            </a:r>
          </a:p>
        </p:txBody>
      </p:sp>
    </p:spTree>
    <p:extLst>
      <p:ext uri="{BB962C8B-B14F-4D97-AF65-F5344CB8AC3E}">
        <p14:creationId xmlns:p14="http://schemas.microsoft.com/office/powerpoint/2010/main" val="82506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915" y="345277"/>
            <a:ext cx="789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/>
              <a:t>State: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150742" y="955928"/>
            <a:ext cx="3217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/>
              <a:t>Spending on social protection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742" y="1397279"/>
            <a:ext cx="8457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Public debt, as the non-sustainable equivalent of consumer debt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742" y="1766611"/>
            <a:ext cx="867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Unemployment replacement pay supports workers’ security during times of economic instability and adjustment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742" y="2505670"/>
            <a:ext cx="867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The public share of health spending removes a worrying form of expenditure risk from workers’ security considerations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742" y="3200975"/>
            <a:ext cx="867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Public spending on education achieve a similar goal as public health spending while also improving the quality of the future work 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819" y="3928479"/>
            <a:ext cx="8441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share of GDP taken by the state in taxes and other revenue represents the capacity of the state to manage demand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6818" y="4607211"/>
            <a:ext cx="8749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The proportion of the workforce in public employment indicates a labour force partly protected from market risks, with possible wider stabilizing effects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6819" y="5298771"/>
            <a:ext cx="8749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Spending on active labour market policy: a small but important means whereby workers can be helped to cope with risk and flexibility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819" y="5949242"/>
            <a:ext cx="856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The strength of employment protection law, deflated for the proportion of the workforce it protects from risk</a:t>
            </a:r>
          </a:p>
        </p:txBody>
      </p:sp>
    </p:spTree>
    <p:extLst>
      <p:ext uri="{BB962C8B-B14F-4D97-AF65-F5344CB8AC3E}">
        <p14:creationId xmlns:p14="http://schemas.microsoft.com/office/powerpoint/2010/main" val="351732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160" y="304387"/>
            <a:ext cx="8541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Association</a:t>
            </a:r>
            <a:r>
              <a:rPr lang="en-GB" i="1" dirty="0"/>
              <a:t>:</a:t>
            </a:r>
            <a:endParaRPr lang="en-GB" dirty="0"/>
          </a:p>
          <a:p>
            <a:pPr lvl="0"/>
            <a:r>
              <a:rPr lang="en-GB" dirty="0"/>
              <a:t>The degree of encompassingness of collective bargaining, smoothing labour market risk by adjusting pay and conditions to market realities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273" y="2487501"/>
            <a:ext cx="1516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/>
              <a:t>Community: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391273" y="2887611"/>
            <a:ext cx="854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A high level of shadow economy can provide a parallel economy countering instability in the formal one, functioning only with community protection; not sustainable in the long run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272" y="3840737"/>
            <a:ext cx="8752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Remittances from workers abroad, stabilizing family incomes in the face of instability in the national economy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273" y="4493814"/>
            <a:ext cx="823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Adult sons leaving the family home late, indicating a role for the family in protecting its members during employment uncertainty  </a:t>
            </a:r>
          </a:p>
        </p:txBody>
      </p:sp>
    </p:spTree>
    <p:extLst>
      <p:ext uri="{BB962C8B-B14F-4D97-AF65-F5344CB8AC3E}">
        <p14:creationId xmlns:p14="http://schemas.microsoft.com/office/powerpoint/2010/main" val="125612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279091"/>
              </p:ext>
            </p:extLst>
          </p:nvPr>
        </p:nvGraphicFramePr>
        <p:xfrm>
          <a:off x="5573" y="177800"/>
          <a:ext cx="9138427" cy="613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4" imgW="12039600" imgH="7556500" progId="Word.Document.12">
                  <p:embed/>
                </p:oleObj>
              </mc:Choice>
              <mc:Fallback>
                <p:oleObj name="Document" r:id="rId4" imgW="12039600" imgH="755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3" y="177800"/>
                        <a:ext cx="9138427" cy="613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27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51043"/>
              </p:ext>
            </p:extLst>
          </p:nvPr>
        </p:nvGraphicFramePr>
        <p:xfrm>
          <a:off x="76200" y="335280"/>
          <a:ext cx="8991600" cy="622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4" imgW="8991600" imgH="4089400" progId="Word.Document.12">
                  <p:embed/>
                </p:oleObj>
              </mc:Choice>
              <mc:Fallback>
                <p:oleObj name="Document" r:id="rId4" imgW="8991600" imgH="408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335280"/>
                        <a:ext cx="8991600" cy="622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09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347770"/>
              </p:ext>
            </p:extLst>
          </p:nvPr>
        </p:nvGraphicFramePr>
        <p:xfrm>
          <a:off x="152400" y="53340"/>
          <a:ext cx="8853566" cy="668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4" imgW="5283200" imgH="3987800" progId="Word.Document.12">
                  <p:embed/>
                </p:oleObj>
              </mc:Choice>
              <mc:Fallback>
                <p:oleObj name="Document" r:id="rId4" imgW="5283200" imgH="398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53340"/>
                        <a:ext cx="8853566" cy="6682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14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65496"/>
              </p:ext>
            </p:extLst>
          </p:nvPr>
        </p:nvGraphicFramePr>
        <p:xfrm>
          <a:off x="147789" y="64673"/>
          <a:ext cx="8870743" cy="650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5" imgW="5410200" imgH="3136900" progId="Word.Document.12">
                  <p:embed/>
                </p:oleObj>
              </mc:Choice>
              <mc:Fallback>
                <p:oleObj name="Document" r:id="rId5" imgW="5410200" imgH="313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789" y="64673"/>
                        <a:ext cx="8870743" cy="6503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51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59540"/>
              </p:ext>
            </p:extLst>
          </p:nvPr>
        </p:nvGraphicFramePr>
        <p:xfrm>
          <a:off x="589280" y="173892"/>
          <a:ext cx="8078754" cy="660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4" imgW="5283200" imgH="4318000" progId="Word.Document.12">
                  <p:embed/>
                </p:oleObj>
              </mc:Choice>
              <mc:Fallback>
                <p:oleObj name="Document" r:id="rId4" imgW="5283200" imgH="431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280" y="173892"/>
                        <a:ext cx="8078754" cy="6602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28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268</TotalTime>
  <Words>335</Words>
  <Application>Microsoft Macintosh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Euro-austerity and its implications for industrial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Colin Crouch</cp:lastModifiedBy>
  <cp:revision>53</cp:revision>
  <dcterms:created xsi:type="dcterms:W3CDTF">2010-04-12T23:12:02Z</dcterms:created>
  <dcterms:modified xsi:type="dcterms:W3CDTF">2015-05-13T08:11:43Z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