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4"/>
  </p:handoutMasterIdLst>
  <p:sldIdLst>
    <p:sldId id="256" r:id="rId2"/>
    <p:sldId id="294" r:id="rId3"/>
    <p:sldId id="279" r:id="rId4"/>
    <p:sldId id="296" r:id="rId5"/>
    <p:sldId id="278" r:id="rId6"/>
    <p:sldId id="258" r:id="rId7"/>
    <p:sldId id="280" r:id="rId8"/>
    <p:sldId id="259" r:id="rId9"/>
    <p:sldId id="261" r:id="rId10"/>
    <p:sldId id="262" r:id="rId11"/>
    <p:sldId id="263" r:id="rId12"/>
    <p:sldId id="264" r:id="rId13"/>
    <p:sldId id="288" r:id="rId14"/>
    <p:sldId id="265" r:id="rId15"/>
    <p:sldId id="266" r:id="rId16"/>
    <p:sldId id="267" r:id="rId17"/>
    <p:sldId id="268" r:id="rId18"/>
    <p:sldId id="269" r:id="rId19"/>
    <p:sldId id="270" r:id="rId20"/>
    <p:sldId id="271" r:id="rId21"/>
    <p:sldId id="272" r:id="rId22"/>
    <p:sldId id="291" r:id="rId23"/>
    <p:sldId id="285" r:id="rId24"/>
    <p:sldId id="295" r:id="rId25"/>
    <p:sldId id="292" r:id="rId26"/>
    <p:sldId id="293" r:id="rId27"/>
    <p:sldId id="289" r:id="rId28"/>
    <p:sldId id="282" r:id="rId29"/>
    <p:sldId id="281" r:id="rId30"/>
    <p:sldId id="276" r:id="rId31"/>
    <p:sldId id="277" r:id="rId32"/>
    <p:sldId id="297" r:id="rId3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6397" cy="49688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p:cNvSpPr txBox="1">
            <a:spLocks noGrp="1"/>
          </p:cNvSpPr>
          <p:nvPr>
            <p:ph type="dt" sz="quarter" idx="1"/>
          </p:nvPr>
        </p:nvSpPr>
        <p:spPr>
          <a:xfrm>
            <a:off x="3849688" y="0"/>
            <a:ext cx="2946397" cy="49688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EFAF406-4214-47C1-A0EE-3D6A7A5B6213}"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10/12/2012</a:t>
            </a:fld>
            <a:endParaRPr lang="en-GB" sz="1200" b="0" i="0" u="none" strike="noStrike" kern="1200" cap="none" spc="0" baseline="0">
              <a:solidFill>
                <a:srgbClr val="000000"/>
              </a:solidFill>
              <a:uFillTx/>
              <a:latin typeface="Calibri"/>
            </a:endParaRPr>
          </a:p>
        </p:txBody>
      </p:sp>
      <p:sp>
        <p:nvSpPr>
          <p:cNvPr id="4" name="Footer Placeholder 3"/>
          <p:cNvSpPr txBox="1">
            <a:spLocks noGrp="1"/>
          </p:cNvSpPr>
          <p:nvPr>
            <p:ph type="ftr" sz="quarter" idx="2"/>
          </p:nvPr>
        </p:nvSpPr>
        <p:spPr>
          <a:xfrm>
            <a:off x="0" y="9428158"/>
            <a:ext cx="2946397" cy="496884"/>
          </a:xfrm>
          <a:prstGeom prst="rect">
            <a:avLst/>
          </a:prstGeom>
          <a:noFill/>
          <a:ln>
            <a:noFill/>
          </a:ln>
        </p:spPr>
        <p:txBody>
          <a:bodyPr vert="horz" wrap="square" lIns="91440" tIns="45720" rIns="91440" bIns="45720"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p:cNvSpPr txBox="1">
            <a:spLocks noGrp="1"/>
          </p:cNvSpPr>
          <p:nvPr>
            <p:ph type="sldNum" sz="quarter" idx="3"/>
          </p:nvPr>
        </p:nvSpPr>
        <p:spPr>
          <a:xfrm>
            <a:off x="3849688" y="9428158"/>
            <a:ext cx="2946397" cy="496884"/>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9A39657-A68C-4D37-AA4A-493560585990}"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a:t>
            </a:fld>
            <a:endParaRPr lang="en-GB" sz="1200" b="0" i="0" u="none" strike="noStrike" kern="1200" cap="none" spc="0" baseline="0">
              <a:solidFill>
                <a:srgbClr val="000000"/>
              </a:solidFill>
              <a:uFillTx/>
              <a:latin typeface="Calibri"/>
            </a:endParaRP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rgbClr val="BFC5D1"/>
            </a:gs>
            <a:gs pos="100000">
              <a:srgbClr val="BFC5D1"/>
            </a:gs>
          </a:gsLst>
          <a:path path="circle">
            <a:fillToRect l="10000" t="-25000" r="90000" b="125000"/>
          </a:path>
        </a:gradFill>
        <a:effectLst/>
      </p:bgPr>
    </p:bg>
    <p:spTree>
      <p:nvGrpSpPr>
        <p:cNvPr id="1" name=""/>
        <p:cNvGrpSpPr/>
        <p:nvPr/>
      </p:nvGrpSpPr>
      <p:grpSpPr>
        <a:xfrm>
          <a:off x="0" y="0"/>
          <a:ext cx="0" cy="0"/>
          <a:chOff x="0" y="0"/>
          <a:chExt cx="0" cy="0"/>
        </a:xfrm>
      </p:grpSpPr>
      <p:sp>
        <p:nvSpPr>
          <p:cNvPr id="2" name="Rectangle 3"/>
          <p:cNvSpPr/>
          <p:nvPr/>
        </p:nvSpPr>
        <p:spPr>
          <a:xfrm>
            <a:off x="0" y="0"/>
            <a:ext cx="9144000" cy="5135563"/>
          </a:xfrm>
          <a:prstGeom prst="rect">
            <a:avLst/>
          </a:prstGeom>
          <a:solidFill>
            <a:srgbClr val="00000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4"/>
          <p:cNvSpPr/>
          <p:nvPr/>
        </p:nvSpPr>
        <p:spPr>
          <a:xfrm>
            <a:off x="0" y="5127626"/>
            <a:ext cx="9144000" cy="46040"/>
          </a:xfrm>
          <a:prstGeom prst="rect">
            <a:avLst/>
          </a:prstGeom>
          <a:solidFill>
            <a:srgbClr val="FFFFFF"/>
          </a:solidFill>
          <a:ln>
            <a:noFill/>
            <a:prstDash val="solid"/>
          </a:ln>
          <a:effectLst>
            <a:outerShdw dist="10158" dir="5400000" algn="tl">
              <a:srgbClr val="000000">
                <a:alpha val="60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Title 1"/>
          <p:cNvSpPr txBox="1">
            <a:spLocks noGrp="1"/>
          </p:cNvSpPr>
          <p:nvPr>
            <p:ph type="ctrTitle"/>
          </p:nvPr>
        </p:nvSpPr>
        <p:spPr>
          <a:xfrm>
            <a:off x="685800" y="3355848"/>
            <a:ext cx="8077196" cy="1673352"/>
          </a:xfrm>
        </p:spPr>
        <p:txBody>
          <a:bodyPr tIns="0" bIns="0" anchor="t"/>
          <a:lstStyle>
            <a:lvl1pPr>
              <a:defRPr sz="4700"/>
            </a:lvl1pPr>
          </a:lstStyle>
          <a:p>
            <a:pPr lvl="0"/>
            <a:r>
              <a:rPr lang="en-US"/>
              <a:t>Click to edit Master title style</a:t>
            </a:r>
          </a:p>
        </p:txBody>
      </p:sp>
      <p:sp>
        <p:nvSpPr>
          <p:cNvPr id="5" name="Subtitle 2"/>
          <p:cNvSpPr txBox="1">
            <a:spLocks noGrp="1"/>
          </p:cNvSpPr>
          <p:nvPr>
            <p:ph type="subTitle" idx="1"/>
          </p:nvPr>
        </p:nvSpPr>
        <p:spPr>
          <a:xfrm>
            <a:off x="685800" y="1828800"/>
            <a:ext cx="8077196" cy="1499616"/>
          </a:xfrm>
        </p:spPr>
        <p:txBody>
          <a:bodyPr lIns="118872" tIns="0" rIns="45720" bIns="0" anchor="b"/>
          <a:lstStyle>
            <a:lvl1pPr marL="0" indent="0">
              <a:buNone/>
              <a:defRPr sz="2000">
                <a:solidFill>
                  <a:srgbClr val="FFFFFF"/>
                </a:solidFill>
              </a:defRPr>
            </a:lvl1pPr>
          </a:lstStyle>
          <a:p>
            <a:pPr lvl="0"/>
            <a:r>
              <a:rPr lang="en-US"/>
              <a:t>Click to edit Master subtitle style</a:t>
            </a:r>
          </a:p>
        </p:txBody>
      </p:sp>
      <p:sp>
        <p:nvSpPr>
          <p:cNvPr id="6" name="Date Placeholder 3"/>
          <p:cNvSpPr txBox="1">
            <a:spLocks noGrp="1"/>
          </p:cNvSpPr>
          <p:nvPr>
            <p:ph type="dt" sz="half" idx="7"/>
          </p:nvPr>
        </p:nvSpPr>
        <p:spPr/>
        <p:txBody>
          <a:bodyPr/>
          <a:lstStyle>
            <a:lvl1pPr>
              <a:defRPr>
                <a:solidFill>
                  <a:srgbClr val="FFFFFF"/>
                </a:solidFill>
              </a:defRPr>
            </a:lvl1pPr>
          </a:lstStyle>
          <a:p>
            <a:pPr lvl="0"/>
            <a:fld id="{2B97BA38-223A-4DC6-BCE8-693E30A55090}" type="datetime1">
              <a:rPr lang="en-GB"/>
              <a:pPr lvl="0"/>
              <a:t>10/12/2012</a:t>
            </a:fld>
            <a:endParaRPr lang="en-GB"/>
          </a:p>
        </p:txBody>
      </p:sp>
      <p:sp>
        <p:nvSpPr>
          <p:cNvPr id="7" name="Footer Placeholder 4"/>
          <p:cNvSpPr txBox="1">
            <a:spLocks noGrp="1"/>
          </p:cNvSpPr>
          <p:nvPr>
            <p:ph type="ftr" sz="quarter" idx="9"/>
          </p:nvPr>
        </p:nvSpPr>
        <p:spPr/>
        <p:txBody>
          <a:bodyPr/>
          <a:lstStyle>
            <a:lvl1pPr>
              <a:defRPr>
                <a:solidFill>
                  <a:srgbClr val="FFFFFF"/>
                </a:solidFill>
              </a:defRPr>
            </a:lvl1pPr>
          </a:lstStyle>
          <a:p>
            <a:pPr lvl="0"/>
            <a:endParaRPr lang="en-GB"/>
          </a:p>
        </p:txBody>
      </p:sp>
      <p:sp>
        <p:nvSpPr>
          <p:cNvPr id="8" name="Slide Number Placeholder 5"/>
          <p:cNvSpPr txBox="1">
            <a:spLocks noGrp="1"/>
          </p:cNvSpPr>
          <p:nvPr>
            <p:ph type="sldNum" sz="quarter" idx="8"/>
          </p:nvPr>
        </p:nvSpPr>
        <p:spPr/>
        <p:txBody>
          <a:bodyPr/>
          <a:lstStyle>
            <a:lvl1pPr>
              <a:defRPr>
                <a:solidFill>
                  <a:srgbClr val="FFFFFF"/>
                </a:solidFill>
              </a:defRPr>
            </a:lvl1pPr>
          </a:lstStyle>
          <a:p>
            <a:pPr lvl="0"/>
            <a:fld id="{469EA969-1056-4353-9170-2493FF7EBC05}" type="slidenum">
              <a:rPr/>
              <a:pPr lvl="0"/>
              <a:t>‹#›</a:t>
            </a:fld>
            <a:endParaRPr lang="en-GB"/>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2088A613-4DB2-4F55-A2D5-C6F1C347B219}" type="datetime1">
              <a:rPr lang="en-GB"/>
              <a:pPr lvl="0"/>
              <a:t>10/12/2012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09FB09AB-C8D4-406F-8D60-500019506020}" type="slidenum">
              <a:rPr/>
              <a:pPr lvl="0"/>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Rectangle 3"/>
          <p:cNvSpPr/>
          <p:nvPr/>
        </p:nvSpPr>
        <p:spPr>
          <a:xfrm>
            <a:off x="6599233" y="0"/>
            <a:ext cx="46040" cy="6858000"/>
          </a:xfrm>
          <a:prstGeom prst="rect">
            <a:avLst/>
          </a:prstGeom>
          <a:solidFill>
            <a:srgbClr val="FFFFFF"/>
          </a:solidFill>
          <a:ln>
            <a:noFill/>
            <a:prstDash val="solid"/>
          </a:ln>
          <a:effectLst>
            <a:outerShdw dist="10158" dir="10800000" algn="tl">
              <a:srgbClr val="000000">
                <a:alpha val="60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4"/>
          <p:cNvSpPr/>
          <p:nvPr/>
        </p:nvSpPr>
        <p:spPr>
          <a:xfrm>
            <a:off x="6648446" y="0"/>
            <a:ext cx="2514600" cy="6858000"/>
          </a:xfrm>
          <a:prstGeom prst="rect">
            <a:avLst/>
          </a:prstGeom>
          <a:solidFill>
            <a:srgbClr val="00000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Vertical Title 1"/>
          <p:cNvSpPr txBox="1">
            <a:spLocks noGrp="1"/>
          </p:cNvSpPr>
          <p:nvPr>
            <p:ph type="title" orient="vert"/>
          </p:nvPr>
        </p:nvSpPr>
        <p:spPr>
          <a:xfrm>
            <a:off x="6781803" y="274640"/>
            <a:ext cx="1904996" cy="5851529"/>
          </a:xfrm>
        </p:spPr>
        <p:txBody>
          <a:bodyPr vert="eaVert"/>
          <a:lstStyle>
            <a:lvl1pPr>
              <a:defRPr/>
            </a:lvl1pPr>
          </a:lstStyle>
          <a:p>
            <a:pPr lvl="0"/>
            <a:r>
              <a:rPr lang="en-US"/>
              <a:t>Click to edit Master title style</a:t>
            </a:r>
          </a:p>
        </p:txBody>
      </p:sp>
      <p:sp>
        <p:nvSpPr>
          <p:cNvPr id="5" name="Vertical Text Placeholder 2"/>
          <p:cNvSpPr txBox="1">
            <a:spLocks noGrp="1"/>
          </p:cNvSpPr>
          <p:nvPr>
            <p:ph type="body" orient="vert" idx="1"/>
          </p:nvPr>
        </p:nvSpPr>
        <p:spPr>
          <a:xfrm>
            <a:off x="457200" y="304796"/>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7"/>
          </p:nvPr>
        </p:nvSpPr>
        <p:spPr/>
        <p:txBody>
          <a:bodyPr/>
          <a:lstStyle>
            <a:lvl1pPr>
              <a:defRPr/>
            </a:lvl1pPr>
          </a:lstStyle>
          <a:p>
            <a:pPr lvl="0"/>
            <a:fld id="{8C0C6C1E-2611-4A9B-A78C-A60E89007D2E}" type="datetime1">
              <a:rPr lang="en-GB"/>
              <a:pPr lvl="0"/>
              <a:t>10/12/2012</a:t>
            </a:fld>
            <a:endParaRPr lang="en-GB"/>
          </a:p>
        </p:txBody>
      </p:sp>
      <p:sp>
        <p:nvSpPr>
          <p:cNvPr id="7" name="Footer Placeholder 4"/>
          <p:cNvSpPr txBox="1">
            <a:spLocks noGrp="1"/>
          </p:cNvSpPr>
          <p:nvPr>
            <p:ph type="ftr" sz="quarter" idx="9"/>
          </p:nvPr>
        </p:nvSpPr>
        <p:spPr>
          <a:xfrm>
            <a:off x="2640009" y="6376989"/>
            <a:ext cx="3836986" cy="365129"/>
          </a:xfrm>
        </p:spPr>
        <p:txBody>
          <a:bodyPr/>
          <a:lstStyle>
            <a:lvl1pPr>
              <a:defRPr/>
            </a:lvl1pPr>
          </a:lstStyle>
          <a:p>
            <a:pPr lvl="0"/>
            <a:endParaRPr lang="en-GB"/>
          </a:p>
        </p:txBody>
      </p:sp>
      <p:sp>
        <p:nvSpPr>
          <p:cNvPr id="8" name="Slide Number Placeholder 5"/>
          <p:cNvSpPr txBox="1">
            <a:spLocks noGrp="1"/>
          </p:cNvSpPr>
          <p:nvPr>
            <p:ph type="sldNum" sz="quarter" idx="8"/>
          </p:nvPr>
        </p:nvSpPr>
        <p:spPr/>
        <p:txBody>
          <a:bodyPr/>
          <a:lstStyle>
            <a:lvl1pPr>
              <a:defRPr/>
            </a:lvl1pPr>
          </a:lstStyle>
          <a:p>
            <a:pPr lvl="0"/>
            <a:fld id="{47AE8363-38CB-4ACF-B44F-9406BB9442CA}" type="slidenum">
              <a:rPr/>
              <a:pPr lvl="0"/>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155448"/>
            <a:ext cx="8229600" cy="1252728"/>
          </a:xfrm>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A8800F7D-562F-4AA5-A2F7-6FC2407D3B1E}" type="datetime1">
              <a:rPr lang="en-GB"/>
              <a:pPr lvl="0"/>
              <a:t>10/12/2012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D25E9357-A731-41A7-A78E-8A6FA9E40C43}" type="slidenum">
              <a:rPr/>
              <a:pPr lvl="0"/>
              <a:t>‹#›</a:t>
            </a:fld>
            <a:endParaRPr lang="en-GB"/>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BFC5D1"/>
            </a:gs>
            <a:gs pos="100000">
              <a:srgbClr val="BFC5D1"/>
            </a:gs>
          </a:gsLst>
          <a:path path="circle">
            <a:fillToRect l="10000" t="-25000" r="90000" b="125000"/>
          </a:path>
        </a:gradFill>
        <a:effectLst/>
      </p:bgPr>
    </p:bg>
    <p:spTree>
      <p:nvGrpSpPr>
        <p:cNvPr id="1" name=""/>
        <p:cNvGrpSpPr/>
        <p:nvPr/>
      </p:nvGrpSpPr>
      <p:grpSpPr>
        <a:xfrm>
          <a:off x="0" y="0"/>
          <a:ext cx="0" cy="0"/>
          <a:chOff x="0" y="0"/>
          <a:chExt cx="0" cy="0"/>
        </a:xfrm>
      </p:grpSpPr>
      <p:sp>
        <p:nvSpPr>
          <p:cNvPr id="2" name="Rectangle 3"/>
          <p:cNvSpPr/>
          <p:nvPr/>
        </p:nvSpPr>
        <p:spPr>
          <a:xfrm>
            <a:off x="0" y="0"/>
            <a:ext cx="9144000" cy="2601916"/>
          </a:xfrm>
          <a:prstGeom prst="rect">
            <a:avLst/>
          </a:prstGeom>
          <a:solidFill>
            <a:srgbClr val="00000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4"/>
          <p:cNvSpPr/>
          <p:nvPr/>
        </p:nvSpPr>
        <p:spPr>
          <a:xfrm>
            <a:off x="0" y="2601916"/>
            <a:ext cx="9144000" cy="46040"/>
          </a:xfrm>
          <a:prstGeom prst="rect">
            <a:avLst/>
          </a:prstGeom>
          <a:solidFill>
            <a:srgbClr val="FFFFFF"/>
          </a:solidFill>
          <a:ln>
            <a:noFill/>
            <a:prstDash val="solid"/>
          </a:ln>
          <a:effectLst>
            <a:outerShdw dist="10158" dir="5400000" algn="tl">
              <a:srgbClr val="000000">
                <a:alpha val="60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Title 1"/>
          <p:cNvSpPr txBox="1">
            <a:spLocks noGrp="1"/>
          </p:cNvSpPr>
          <p:nvPr>
            <p:ph type="title"/>
          </p:nvPr>
        </p:nvSpPr>
        <p:spPr>
          <a:xfrm>
            <a:off x="749808" y="118872"/>
            <a:ext cx="8013188" cy="1636776"/>
          </a:xfrm>
        </p:spPr>
        <p:txBody>
          <a:bodyPr tIns="0" rIns="91440" bIns="0" anchor="b"/>
          <a:lstStyle>
            <a:lvl1pPr>
              <a:defRPr sz="4700"/>
            </a:lvl1pPr>
          </a:lstStyle>
          <a:p>
            <a:pPr lvl="0"/>
            <a:r>
              <a:rPr lang="en-US"/>
              <a:t>Click to edit Master title style</a:t>
            </a:r>
          </a:p>
        </p:txBody>
      </p:sp>
      <p:sp>
        <p:nvSpPr>
          <p:cNvPr id="5" name="Text Placeholder 2"/>
          <p:cNvSpPr txBox="1">
            <a:spLocks noGrp="1"/>
          </p:cNvSpPr>
          <p:nvPr>
            <p:ph type="body" idx="1"/>
          </p:nvPr>
        </p:nvSpPr>
        <p:spPr>
          <a:xfrm>
            <a:off x="740664" y="1828800"/>
            <a:ext cx="8022332" cy="685800"/>
          </a:xfrm>
        </p:spPr>
        <p:txBody>
          <a:bodyPr lIns="146304" tIns="0" rIns="45720" bIns="0"/>
          <a:lstStyle>
            <a:lvl1pPr marL="0" indent="0">
              <a:buNone/>
              <a:defRPr sz="2000">
                <a:solidFill>
                  <a:srgbClr val="FFFFFF"/>
                </a:solidFill>
              </a:defRPr>
            </a:lvl1pPr>
          </a:lstStyle>
          <a:p>
            <a:pPr lvl="0"/>
            <a:r>
              <a:rPr lang="en-US"/>
              <a:t>Click to edit Master text styles</a:t>
            </a:r>
          </a:p>
        </p:txBody>
      </p:sp>
      <p:sp>
        <p:nvSpPr>
          <p:cNvPr id="6" name="Date Placeholder 3"/>
          <p:cNvSpPr txBox="1">
            <a:spLocks noGrp="1"/>
          </p:cNvSpPr>
          <p:nvPr>
            <p:ph type="dt" sz="half" idx="7"/>
          </p:nvPr>
        </p:nvSpPr>
        <p:spPr/>
        <p:txBody>
          <a:bodyPr/>
          <a:lstStyle>
            <a:lvl1pPr>
              <a:defRPr>
                <a:solidFill>
                  <a:srgbClr val="FFFFFF"/>
                </a:solidFill>
              </a:defRPr>
            </a:lvl1pPr>
          </a:lstStyle>
          <a:p>
            <a:pPr lvl="0"/>
            <a:fld id="{D6C1DA75-4F43-4EBE-A177-C9D807DD44A4}" type="datetime1">
              <a:rPr lang="en-GB"/>
              <a:pPr lvl="0"/>
              <a:t>10/12/2012</a:t>
            </a:fld>
            <a:endParaRPr lang="en-GB"/>
          </a:p>
        </p:txBody>
      </p:sp>
      <p:sp>
        <p:nvSpPr>
          <p:cNvPr id="7" name="Footer Placeholder 4"/>
          <p:cNvSpPr txBox="1">
            <a:spLocks noGrp="1"/>
          </p:cNvSpPr>
          <p:nvPr>
            <p:ph type="ftr" sz="quarter" idx="9"/>
          </p:nvPr>
        </p:nvSpPr>
        <p:spPr/>
        <p:txBody>
          <a:bodyPr/>
          <a:lstStyle>
            <a:lvl1pPr>
              <a:defRPr>
                <a:solidFill>
                  <a:srgbClr val="FFFFFF"/>
                </a:solidFill>
              </a:defRPr>
            </a:lvl1pPr>
          </a:lstStyle>
          <a:p>
            <a:pPr lvl="0"/>
            <a:endParaRPr lang="en-GB"/>
          </a:p>
        </p:txBody>
      </p:sp>
      <p:sp>
        <p:nvSpPr>
          <p:cNvPr id="8" name="Slide Number Placeholder 5"/>
          <p:cNvSpPr txBox="1">
            <a:spLocks noGrp="1"/>
          </p:cNvSpPr>
          <p:nvPr>
            <p:ph type="sldNum" sz="quarter" idx="8"/>
          </p:nvPr>
        </p:nvSpPr>
        <p:spPr/>
        <p:txBody>
          <a:bodyPr/>
          <a:lstStyle>
            <a:lvl1pPr>
              <a:defRPr>
                <a:solidFill>
                  <a:srgbClr val="FFFFFF"/>
                </a:solidFill>
              </a:defRPr>
            </a:lvl1pPr>
          </a:lstStyle>
          <a:p>
            <a:pPr lvl="0"/>
            <a:fld id="{DB9279BE-D024-4083-B244-B0E9DCC270E3}" type="slidenum">
              <a:rPr/>
              <a:pPr lvl="0"/>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773936"/>
            <a:ext cx="4038603" cy="4623819"/>
          </a:xfrm>
        </p:spPr>
        <p:txBody>
          <a:bodyPr lIns="91440"/>
          <a:lstStyle>
            <a:lvl1pPr>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773936"/>
            <a:ext cx="4038603" cy="4623819"/>
          </a:xfrm>
        </p:spPr>
        <p:txBody>
          <a:bodyPr/>
          <a:lstStyle>
            <a:lvl1pPr>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fld id="{ED6ECD06-14B3-41D9-98AB-EC87A4720BB1}" type="datetime1">
              <a:rPr lang="en-GB"/>
              <a:pPr lvl="0"/>
              <a:t>10/12/2012</a:t>
            </a:fld>
            <a:endParaRPr lang="en-GB"/>
          </a:p>
        </p:txBody>
      </p:sp>
      <p:sp>
        <p:nvSpPr>
          <p:cNvPr id="6" name="Footer Placeholder 4"/>
          <p:cNvSpPr txBox="1">
            <a:spLocks noGrp="1"/>
          </p:cNvSpPr>
          <p:nvPr>
            <p:ph type="ftr" sz="quarter" idx="9"/>
          </p:nvPr>
        </p:nvSpPr>
        <p:spPr/>
        <p:txBody>
          <a:bodyPr/>
          <a:lstStyle>
            <a:lvl1pPr>
              <a:defRPr/>
            </a:lvl1pPr>
          </a:lstStyle>
          <a:p>
            <a:pPr lvl="0"/>
            <a:endParaRPr lang="en-GB"/>
          </a:p>
        </p:txBody>
      </p:sp>
      <p:sp>
        <p:nvSpPr>
          <p:cNvPr id="7" name="Slide Number Placeholder 5"/>
          <p:cNvSpPr txBox="1">
            <a:spLocks noGrp="1"/>
          </p:cNvSpPr>
          <p:nvPr>
            <p:ph type="sldNum" sz="quarter" idx="8"/>
          </p:nvPr>
        </p:nvSpPr>
        <p:spPr/>
        <p:txBody>
          <a:bodyPr/>
          <a:lstStyle>
            <a:lvl1pPr>
              <a:defRPr/>
            </a:lvl1pPr>
          </a:lstStyle>
          <a:p>
            <a:pPr lvl="0"/>
            <a:fld id="{ECC1B270-3926-461D-A0C2-F6368243303C}" type="slidenum">
              <a:rPr/>
              <a:pPr lvl="0"/>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698982"/>
            <a:ext cx="4040184" cy="715353"/>
          </a:xfrm>
        </p:spPr>
        <p:txBody>
          <a:bodyPr lIns="146304" anchor="ctr"/>
          <a:lstStyle>
            <a:lvl1pPr marL="0" indent="0">
              <a:buNone/>
              <a:defRPr sz="2300" b="1" cap="all"/>
            </a:lvl1pPr>
          </a:lstStyle>
          <a:p>
            <a:pPr lvl="0"/>
            <a:r>
              <a:rPr lang="en-US"/>
              <a:t>Click to edit Master text styles</a:t>
            </a:r>
          </a:p>
        </p:txBody>
      </p:sp>
      <p:sp>
        <p:nvSpPr>
          <p:cNvPr id="4" name="Content Placeholder 3"/>
          <p:cNvSpPr txBox="1">
            <a:spLocks noGrp="1"/>
          </p:cNvSpPr>
          <p:nvPr>
            <p:ph idx="2"/>
          </p:nvPr>
        </p:nvSpPr>
        <p:spPr>
          <a:xfrm>
            <a:off x="457200" y="2449513"/>
            <a:ext cx="4040184" cy="3951286"/>
          </a:xfrm>
        </p:spPr>
        <p:txBody>
          <a:bodyPr/>
          <a:lstStyle>
            <a:lvl1pPr>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698982"/>
            <a:ext cx="4041776" cy="715353"/>
          </a:xfrm>
        </p:spPr>
        <p:txBody>
          <a:bodyPr lIns="146304" anchor="ctr"/>
          <a:lstStyle>
            <a:lvl1pPr marL="0" indent="0">
              <a:buNone/>
              <a:defRPr sz="2300" b="1" cap="all"/>
            </a:lvl1pPr>
          </a:lstStyle>
          <a:p>
            <a:pPr lvl="0"/>
            <a:r>
              <a:rPr lang="en-US"/>
              <a:t>Click to edit Master text styles</a:t>
            </a:r>
          </a:p>
        </p:txBody>
      </p:sp>
      <p:sp>
        <p:nvSpPr>
          <p:cNvPr id="6" name="Content Placeholder 5"/>
          <p:cNvSpPr txBox="1">
            <a:spLocks noGrp="1"/>
          </p:cNvSpPr>
          <p:nvPr>
            <p:ph idx="4"/>
          </p:nvPr>
        </p:nvSpPr>
        <p:spPr>
          <a:xfrm>
            <a:off x="4645023" y="2449513"/>
            <a:ext cx="4041776" cy="3951286"/>
          </a:xfrm>
        </p:spPr>
        <p:txBody>
          <a:bodyPr/>
          <a:lstStyle>
            <a:lvl1pPr>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7"/>
          </p:nvPr>
        </p:nvSpPr>
        <p:spPr/>
        <p:txBody>
          <a:bodyPr/>
          <a:lstStyle>
            <a:lvl1pPr>
              <a:defRPr/>
            </a:lvl1pPr>
          </a:lstStyle>
          <a:p>
            <a:pPr lvl="0"/>
            <a:fld id="{9297B12F-C7E4-413F-ACB7-E723CF1C1A38}" type="datetime1">
              <a:rPr lang="en-GB"/>
              <a:pPr lvl="0"/>
              <a:t>10/12/2012</a:t>
            </a:fld>
            <a:endParaRPr lang="en-GB"/>
          </a:p>
        </p:txBody>
      </p:sp>
      <p:sp>
        <p:nvSpPr>
          <p:cNvPr id="8" name="Footer Placeholder 4"/>
          <p:cNvSpPr txBox="1">
            <a:spLocks noGrp="1"/>
          </p:cNvSpPr>
          <p:nvPr>
            <p:ph type="ftr" sz="quarter" idx="9"/>
          </p:nvPr>
        </p:nvSpPr>
        <p:spPr/>
        <p:txBody>
          <a:bodyPr/>
          <a:lstStyle>
            <a:lvl1pPr>
              <a:defRPr/>
            </a:lvl1pPr>
          </a:lstStyle>
          <a:p>
            <a:pPr lvl="0"/>
            <a:endParaRPr lang="en-GB"/>
          </a:p>
        </p:txBody>
      </p:sp>
      <p:sp>
        <p:nvSpPr>
          <p:cNvPr id="9" name="Slide Number Placeholder 5"/>
          <p:cNvSpPr txBox="1">
            <a:spLocks noGrp="1"/>
          </p:cNvSpPr>
          <p:nvPr>
            <p:ph type="sldNum" sz="quarter" idx="8"/>
          </p:nvPr>
        </p:nvSpPr>
        <p:spPr/>
        <p:txBody>
          <a:bodyPr/>
          <a:lstStyle>
            <a:lvl1pPr>
              <a:defRPr/>
            </a:lvl1pPr>
          </a:lstStyle>
          <a:p>
            <a:pPr lvl="0"/>
            <a:fld id="{A7E39BF6-6CF2-4FCB-A0D6-678E03CBE70C}" type="slidenum">
              <a:rPr/>
              <a:pPr lvl="0"/>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7"/>
          </p:nvPr>
        </p:nvSpPr>
        <p:spPr/>
        <p:txBody>
          <a:bodyPr/>
          <a:lstStyle>
            <a:lvl1pPr>
              <a:defRPr/>
            </a:lvl1pPr>
          </a:lstStyle>
          <a:p>
            <a:pPr lvl="0"/>
            <a:fld id="{D17F6E09-BFBC-4822-BBE6-738F2CB79C92}" type="datetime1">
              <a:rPr lang="en-GB"/>
              <a:pPr lvl="0"/>
              <a:t>10/12/2012</a:t>
            </a:fld>
            <a:endParaRPr lang="en-GB"/>
          </a:p>
        </p:txBody>
      </p:sp>
      <p:sp>
        <p:nvSpPr>
          <p:cNvPr id="4" name="Footer Placeholder 4"/>
          <p:cNvSpPr txBox="1">
            <a:spLocks noGrp="1"/>
          </p:cNvSpPr>
          <p:nvPr>
            <p:ph type="ftr" sz="quarter" idx="9"/>
          </p:nvPr>
        </p:nvSpPr>
        <p:spPr/>
        <p:txBody>
          <a:bodyPr/>
          <a:lstStyle>
            <a:lvl1pPr>
              <a:defRPr/>
            </a:lvl1pPr>
          </a:lstStyle>
          <a:p>
            <a:pPr lvl="0"/>
            <a:endParaRPr lang="en-GB"/>
          </a:p>
        </p:txBody>
      </p:sp>
      <p:sp>
        <p:nvSpPr>
          <p:cNvPr id="5" name="Slide Number Placeholder 5"/>
          <p:cNvSpPr txBox="1">
            <a:spLocks noGrp="1"/>
          </p:cNvSpPr>
          <p:nvPr>
            <p:ph type="sldNum" sz="quarter" idx="8"/>
          </p:nvPr>
        </p:nvSpPr>
        <p:spPr/>
        <p:txBody>
          <a:bodyPr/>
          <a:lstStyle>
            <a:lvl1pPr>
              <a:defRPr/>
            </a:lvl1pPr>
          </a:lstStyle>
          <a:p>
            <a:pPr lvl="0"/>
            <a:fld id="{083AE979-BB9F-484B-80AE-A96C8B4BFBCD}" type="slidenum">
              <a:rPr/>
              <a:pPr lvl="0"/>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4CBFB5B7-71DF-4EA1-9B6B-C6F7982D4C8C}" type="datetime1">
              <a:rPr lang="en-GB"/>
              <a:pPr lvl="0"/>
              <a:t>10/12/2012</a:t>
            </a:fld>
            <a:endParaRPr lang="en-GB"/>
          </a:p>
        </p:txBody>
      </p:sp>
      <p:sp>
        <p:nvSpPr>
          <p:cNvPr id="3" name="Footer Placeholder 2"/>
          <p:cNvSpPr txBox="1">
            <a:spLocks noGrp="1"/>
          </p:cNvSpPr>
          <p:nvPr>
            <p:ph type="ftr" sz="quarter" idx="9"/>
          </p:nvPr>
        </p:nvSpPr>
        <p:spPr/>
        <p:txBody>
          <a:bodyPr/>
          <a:lstStyle>
            <a:lvl1pPr>
              <a:defRPr/>
            </a:lvl1pPr>
          </a:lstStyle>
          <a:p>
            <a:pPr lvl="0"/>
            <a:endParaRPr lang="en-GB"/>
          </a:p>
        </p:txBody>
      </p:sp>
      <p:sp>
        <p:nvSpPr>
          <p:cNvPr id="4" name="Slide Number Placeholder 3"/>
          <p:cNvSpPr txBox="1">
            <a:spLocks noGrp="1"/>
          </p:cNvSpPr>
          <p:nvPr>
            <p:ph type="sldNum" sz="quarter" idx="8"/>
          </p:nvPr>
        </p:nvSpPr>
        <p:spPr/>
        <p:txBody>
          <a:bodyPr/>
          <a:lstStyle>
            <a:lvl1pPr>
              <a:defRPr/>
            </a:lvl1pPr>
          </a:lstStyle>
          <a:p>
            <a:pPr lvl="0"/>
            <a:fld id="{350B0BBE-C5CC-49CF-BBDE-69AF1A0710BC}" type="slidenum">
              <a:rPr/>
              <a:pPr lvl="0"/>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4"/>
          <p:cNvSpPr/>
          <p:nvPr/>
        </p:nvSpPr>
        <p:spPr>
          <a:xfrm>
            <a:off x="2855908" y="0"/>
            <a:ext cx="46040" cy="1454152"/>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5"/>
          <p:cNvSpPr/>
          <p:nvPr/>
        </p:nvSpPr>
        <p:spPr>
          <a:xfrm>
            <a:off x="2855908" y="0"/>
            <a:ext cx="46040" cy="1454152"/>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Title 1"/>
          <p:cNvSpPr txBox="1">
            <a:spLocks noGrp="1"/>
          </p:cNvSpPr>
          <p:nvPr>
            <p:ph type="title"/>
          </p:nvPr>
        </p:nvSpPr>
        <p:spPr>
          <a:xfrm>
            <a:off x="167838" y="152403"/>
            <a:ext cx="2523744" cy="978408"/>
          </a:xfrm>
        </p:spPr>
        <p:txBody>
          <a:bodyPr lIns="73152" bIns="0" anchor="b"/>
          <a:lstStyle>
            <a:lvl1pPr>
              <a:defRPr sz="2000" b="0"/>
            </a:lvl1pPr>
          </a:lstStyle>
          <a:p>
            <a:pPr lvl="0"/>
            <a:r>
              <a:rPr lang="en-US"/>
              <a:t>Click to edit Master title style</a:t>
            </a:r>
          </a:p>
        </p:txBody>
      </p:sp>
      <p:sp>
        <p:nvSpPr>
          <p:cNvPr id="5" name="Content Placeholder 2"/>
          <p:cNvSpPr txBox="1">
            <a:spLocks noGrp="1"/>
          </p:cNvSpPr>
          <p:nvPr>
            <p:ph idx="1"/>
          </p:nvPr>
        </p:nvSpPr>
        <p:spPr>
          <a:xfrm>
            <a:off x="3019376" y="1743129"/>
            <a:ext cx="5920639" cy="455888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txBox="1">
            <a:spLocks noGrp="1"/>
          </p:cNvSpPr>
          <p:nvPr>
            <p:ph type="body" idx="2"/>
          </p:nvPr>
        </p:nvSpPr>
        <p:spPr>
          <a:xfrm>
            <a:off x="167838" y="1730017"/>
            <a:ext cx="2468880" cy="4572000"/>
          </a:xfrm>
        </p:spPr>
        <p:txBody>
          <a:bodyPr/>
          <a:lstStyle>
            <a:lvl1pPr marL="0" indent="0">
              <a:buNone/>
              <a:defRPr sz="1400"/>
            </a:lvl1pPr>
          </a:lstStyle>
          <a:p>
            <a:pPr lvl="0"/>
            <a:r>
              <a:rPr lang="en-US"/>
              <a:t>Click to edit Master text styles</a:t>
            </a:r>
          </a:p>
        </p:txBody>
      </p:sp>
      <p:sp>
        <p:nvSpPr>
          <p:cNvPr id="7" name="Date Placeholder 4"/>
          <p:cNvSpPr txBox="1">
            <a:spLocks noGrp="1"/>
          </p:cNvSpPr>
          <p:nvPr>
            <p:ph type="dt" sz="half" idx="7"/>
          </p:nvPr>
        </p:nvSpPr>
        <p:spPr/>
        <p:txBody>
          <a:bodyPr/>
          <a:lstStyle>
            <a:lvl1pPr>
              <a:defRPr/>
            </a:lvl1pPr>
          </a:lstStyle>
          <a:p>
            <a:pPr lvl="0"/>
            <a:fld id="{788D7948-6C69-443A-8D35-8033A51C4593}" type="datetime1">
              <a:rPr lang="en-GB"/>
              <a:pPr lvl="0"/>
              <a:t>10/12/2012</a:t>
            </a:fld>
            <a:endParaRPr lang="en-GB"/>
          </a:p>
        </p:txBody>
      </p:sp>
      <p:sp>
        <p:nvSpPr>
          <p:cNvPr id="8" name="Footer Placeholder 5"/>
          <p:cNvSpPr txBox="1">
            <a:spLocks noGrp="1"/>
          </p:cNvSpPr>
          <p:nvPr>
            <p:ph type="ftr" sz="quarter" idx="9"/>
          </p:nvPr>
        </p:nvSpPr>
        <p:spPr/>
        <p:txBody>
          <a:bodyPr/>
          <a:lstStyle>
            <a:lvl1pPr>
              <a:defRPr/>
            </a:lvl1pPr>
          </a:lstStyle>
          <a:p>
            <a:pPr lvl="0"/>
            <a:endParaRPr lang="en-GB"/>
          </a:p>
        </p:txBody>
      </p:sp>
      <p:sp>
        <p:nvSpPr>
          <p:cNvPr id="9" name="Slide Number Placeholder 6"/>
          <p:cNvSpPr txBox="1">
            <a:spLocks noGrp="1"/>
          </p:cNvSpPr>
          <p:nvPr>
            <p:ph type="sldNum" sz="quarter" idx="8"/>
          </p:nvPr>
        </p:nvSpPr>
        <p:spPr/>
        <p:txBody>
          <a:bodyPr/>
          <a:lstStyle>
            <a:lvl1pPr>
              <a:defRPr/>
            </a:lvl1pPr>
          </a:lstStyle>
          <a:p>
            <a:pPr lvl="0"/>
            <a:fld id="{787EF9FF-BE6C-4B0D-B4FB-ABA8A846394B}" type="slidenum">
              <a:rPr/>
              <a:pPr lvl="0"/>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D6ECFF"/>
        </a:solidFill>
        <a:effectLst/>
      </p:bgPr>
    </p:bg>
    <p:spTree>
      <p:nvGrpSpPr>
        <p:cNvPr id="1" name=""/>
        <p:cNvGrpSpPr/>
        <p:nvPr/>
      </p:nvGrpSpPr>
      <p:grpSpPr>
        <a:xfrm>
          <a:off x="0" y="0"/>
          <a:ext cx="0" cy="0"/>
          <a:chOff x="0" y="0"/>
          <a:chExt cx="0" cy="0"/>
        </a:xfrm>
      </p:grpSpPr>
      <p:sp>
        <p:nvSpPr>
          <p:cNvPr id="2" name="Rectangle 4"/>
          <p:cNvSpPr/>
          <p:nvPr/>
        </p:nvSpPr>
        <p:spPr>
          <a:xfrm>
            <a:off x="2855908" y="0"/>
            <a:ext cx="46040"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5"/>
          <p:cNvSpPr/>
          <p:nvPr/>
        </p:nvSpPr>
        <p:spPr>
          <a:xfrm>
            <a:off x="2855908" y="0"/>
            <a:ext cx="46040"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Title 1"/>
          <p:cNvSpPr txBox="1">
            <a:spLocks noGrp="1"/>
          </p:cNvSpPr>
          <p:nvPr>
            <p:ph type="title"/>
          </p:nvPr>
        </p:nvSpPr>
        <p:spPr>
          <a:xfrm>
            <a:off x="164592" y="155448"/>
            <a:ext cx="2525152" cy="978408"/>
          </a:xfrm>
        </p:spPr>
        <p:txBody>
          <a:bodyPr lIns="73152" bIns="0" anchor="b"/>
          <a:lstStyle>
            <a:lvl1pPr>
              <a:defRPr sz="2000" b="0"/>
            </a:lvl1pPr>
          </a:lstStyle>
          <a:p>
            <a:pPr lvl="0"/>
            <a:r>
              <a:rPr lang="en-US"/>
              <a:t>Click to edit Master title style</a:t>
            </a:r>
          </a:p>
        </p:txBody>
      </p:sp>
      <p:sp>
        <p:nvSpPr>
          <p:cNvPr id="5" name="Picture Placeholder 2"/>
          <p:cNvSpPr txBox="1">
            <a:spLocks noGrp="1"/>
          </p:cNvSpPr>
          <p:nvPr>
            <p:ph type="pic" idx="1"/>
          </p:nvPr>
        </p:nvSpPr>
        <p:spPr>
          <a:xfrm>
            <a:off x="2903805" y="1484811"/>
            <a:ext cx="6247400" cy="5373188"/>
          </a:xfrm>
          <a:solidFill>
            <a:srgbClr val="BCD0E1"/>
          </a:solidFill>
        </p:spPr>
        <p:txBody>
          <a:bodyPr/>
          <a:lstStyle>
            <a:lvl1pPr marL="0" indent="0">
              <a:buNone/>
              <a:defRPr/>
            </a:lvl1pPr>
          </a:lstStyle>
          <a:p>
            <a:pPr lvl="0"/>
            <a:r>
              <a:rPr lang="en-US"/>
              <a:t>Click icon to add picture</a:t>
            </a:r>
          </a:p>
        </p:txBody>
      </p:sp>
      <p:sp>
        <p:nvSpPr>
          <p:cNvPr id="6" name="Text Placeholder 3"/>
          <p:cNvSpPr txBox="1">
            <a:spLocks noGrp="1"/>
          </p:cNvSpPr>
          <p:nvPr>
            <p:ph type="body" idx="2"/>
          </p:nvPr>
        </p:nvSpPr>
        <p:spPr>
          <a:xfrm>
            <a:off x="164592" y="1728216"/>
            <a:ext cx="2468880" cy="4572000"/>
          </a:xfrm>
        </p:spPr>
        <p:txBody>
          <a:bodyPr/>
          <a:lstStyle>
            <a:lvl1pPr marL="0" indent="0">
              <a:buNone/>
              <a:defRPr sz="1400"/>
            </a:lvl1pPr>
          </a:lstStyle>
          <a:p>
            <a:pPr lvl="0"/>
            <a:r>
              <a:rPr lang="en-US"/>
              <a:t>Click to edit Master text styles</a:t>
            </a:r>
          </a:p>
        </p:txBody>
      </p:sp>
      <p:sp>
        <p:nvSpPr>
          <p:cNvPr id="7" name="Date Placeholder 4"/>
          <p:cNvSpPr txBox="1">
            <a:spLocks noGrp="1"/>
          </p:cNvSpPr>
          <p:nvPr>
            <p:ph type="dt" sz="half" idx="7"/>
          </p:nvPr>
        </p:nvSpPr>
        <p:spPr>
          <a:xfrm>
            <a:off x="165104" y="1169983"/>
            <a:ext cx="2522536" cy="201616"/>
          </a:xfrm>
        </p:spPr>
        <p:txBody>
          <a:bodyPr/>
          <a:lstStyle>
            <a:lvl1pPr>
              <a:defRPr/>
            </a:lvl1pPr>
          </a:lstStyle>
          <a:p>
            <a:pPr lvl="0"/>
            <a:fld id="{E0C1AA9A-60E8-4B62-93C9-66FAB680A4AB}" type="datetime1">
              <a:rPr lang="en-GB"/>
              <a:pPr lvl="0"/>
              <a:t>10/12/2012</a:t>
            </a:fld>
            <a:endParaRPr lang="en-GB"/>
          </a:p>
        </p:txBody>
      </p:sp>
      <p:sp>
        <p:nvSpPr>
          <p:cNvPr id="8" name="Footer Placeholder 5"/>
          <p:cNvSpPr txBox="1">
            <a:spLocks noGrp="1"/>
          </p:cNvSpPr>
          <p:nvPr>
            <p:ph type="ftr" sz="quarter" idx="9"/>
          </p:nvPr>
        </p:nvSpPr>
        <p:spPr>
          <a:xfrm>
            <a:off x="3035295" y="1169983"/>
            <a:ext cx="5194304" cy="201616"/>
          </a:xfrm>
        </p:spPr>
        <p:txBody>
          <a:bodyPr/>
          <a:lstStyle>
            <a:lvl1pPr>
              <a:defRPr>
                <a:solidFill>
                  <a:srgbClr val="BCBCBC"/>
                </a:solidFill>
              </a:defRPr>
            </a:lvl1pPr>
          </a:lstStyle>
          <a:p>
            <a:pPr lvl="0"/>
            <a:endParaRPr lang="en-GB"/>
          </a:p>
        </p:txBody>
      </p:sp>
      <p:sp>
        <p:nvSpPr>
          <p:cNvPr id="9" name="Slide Number Placeholder 6"/>
          <p:cNvSpPr txBox="1">
            <a:spLocks noGrp="1"/>
          </p:cNvSpPr>
          <p:nvPr>
            <p:ph type="sldNum" sz="quarter" idx="8"/>
          </p:nvPr>
        </p:nvSpPr>
        <p:spPr>
          <a:xfrm>
            <a:off x="8339135" y="1169983"/>
            <a:ext cx="733421" cy="201616"/>
          </a:xfrm>
        </p:spPr>
        <p:txBody>
          <a:bodyPr/>
          <a:lstStyle>
            <a:lvl1pPr>
              <a:defRPr/>
            </a:lvl1pPr>
          </a:lstStyle>
          <a:p>
            <a:pPr lvl="0"/>
            <a:fld id="{2A5A0B00-C1EF-4ACC-B1F2-EEC365F9DD31}" type="slidenum">
              <a:rPr/>
              <a:pPr lvl="0"/>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p:cNvSpPr/>
          <p:nvPr/>
        </p:nvSpPr>
        <p:spPr>
          <a:xfrm>
            <a:off x="0" y="1436686"/>
            <a:ext cx="9144000" cy="44448"/>
          </a:xfrm>
          <a:prstGeom prst="rect">
            <a:avLst/>
          </a:prstGeom>
          <a:solidFill>
            <a:srgbClr val="FFFFFF"/>
          </a:solidFill>
          <a:ln>
            <a:noFill/>
            <a:prstDash val="solid"/>
          </a:ln>
          <a:effectLst>
            <a:outerShdw dist="10158" dir="5400000" algn="tl">
              <a:srgbClr val="000000">
                <a:alpha val="60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3" name="Rectangle 6"/>
          <p:cNvSpPr/>
          <p:nvPr/>
        </p:nvSpPr>
        <p:spPr>
          <a:xfrm>
            <a:off x="0" y="0"/>
            <a:ext cx="9144000" cy="1433514"/>
          </a:xfrm>
          <a:prstGeom prst="rect">
            <a:avLst/>
          </a:prstGeom>
          <a:solidFill>
            <a:srgbClr val="00000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rbel"/>
            </a:endParaRPr>
          </a:p>
        </p:txBody>
      </p:sp>
      <p:sp>
        <p:nvSpPr>
          <p:cNvPr id="4" name="Title Placeholder 1"/>
          <p:cNvSpPr txBox="1">
            <a:spLocks noGrp="1"/>
          </p:cNvSpPr>
          <p:nvPr>
            <p:ph type="title"/>
          </p:nvPr>
        </p:nvSpPr>
        <p:spPr>
          <a:xfrm>
            <a:off x="457200" y="152403"/>
            <a:ext cx="8229600" cy="1250954"/>
          </a:xfrm>
          <a:prstGeom prst="rect">
            <a:avLst/>
          </a:prstGeom>
          <a:noFill/>
          <a:ln>
            <a:noFill/>
          </a:ln>
        </p:spPr>
        <p:txBody>
          <a:bodyPr vert="horz" wrap="square" lIns="91440" tIns="45720" rIns="45720" bIns="45720" anchor="ctr" anchorCtr="0" compatLnSpc="1"/>
          <a:lstStyle/>
          <a:p>
            <a:pPr lvl="0"/>
            <a:r>
              <a:rPr lang="en-US"/>
              <a:t>Click to edit Master title style</a:t>
            </a:r>
          </a:p>
        </p:txBody>
      </p:sp>
      <p:sp>
        <p:nvSpPr>
          <p:cNvPr id="5" name="Text Placeholder 2"/>
          <p:cNvSpPr txBox="1">
            <a:spLocks noGrp="1"/>
          </p:cNvSpPr>
          <p:nvPr>
            <p:ph type="body" idx="1"/>
          </p:nvPr>
        </p:nvSpPr>
        <p:spPr>
          <a:xfrm>
            <a:off x="457200" y="1774822"/>
            <a:ext cx="8229600" cy="4625977"/>
          </a:xfrm>
          <a:prstGeom prst="rect">
            <a:avLst/>
          </a:prstGeom>
          <a:noFill/>
          <a:ln>
            <a:noFill/>
          </a:ln>
        </p:spPr>
        <p:txBody>
          <a:bodyPr vert="horz" wrap="square" lIns="54864" tIns="9144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2"/>
          </p:nvPr>
        </p:nvSpPr>
        <p:spPr>
          <a:xfrm>
            <a:off x="457200" y="6476996"/>
            <a:ext cx="2133596" cy="274640"/>
          </a:xfrm>
          <a:prstGeom prst="rect">
            <a:avLst/>
          </a:prstGeom>
          <a:noFill/>
          <a:ln>
            <a:noFill/>
          </a:ln>
        </p:spPr>
        <p:txBody>
          <a:bodyPr vert="horz" wrap="square" lIns="109728" tIns="45720" rIns="45720" bIns="0" anchor="b"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3F3F3F"/>
                </a:solidFill>
                <a:uFillTx/>
                <a:latin typeface="Corbel"/>
              </a:defRPr>
            </a:lvl1pPr>
          </a:lstStyle>
          <a:p>
            <a:pPr lvl="0"/>
            <a:fld id="{92491C91-2EA1-4B1A-93D9-A66B83658DB9}" type="datetime1">
              <a:rPr lang="en-GB"/>
              <a:pPr lvl="0"/>
              <a:t>10/12/2012</a:t>
            </a:fld>
            <a:endParaRPr lang="en-GB"/>
          </a:p>
        </p:txBody>
      </p:sp>
      <p:sp>
        <p:nvSpPr>
          <p:cNvPr id="7" name="Footer Placeholder 4"/>
          <p:cNvSpPr txBox="1">
            <a:spLocks noGrp="1"/>
          </p:cNvSpPr>
          <p:nvPr>
            <p:ph type="ftr" sz="quarter" idx="3"/>
          </p:nvPr>
        </p:nvSpPr>
        <p:spPr>
          <a:xfrm>
            <a:off x="2640009" y="6476996"/>
            <a:ext cx="5508629" cy="274640"/>
          </a:xfrm>
          <a:prstGeom prst="rect">
            <a:avLst/>
          </a:prstGeom>
          <a:noFill/>
          <a:ln>
            <a:noFill/>
          </a:ln>
        </p:spPr>
        <p:txBody>
          <a:bodyPr vert="horz" wrap="square" lIns="45720" tIns="45720" rIns="45720" bIns="0" anchor="b"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3F3F3F"/>
                </a:solidFill>
                <a:uFillTx/>
                <a:latin typeface="Corbel"/>
              </a:defRPr>
            </a:lvl1pPr>
          </a:lstStyle>
          <a:p>
            <a:pPr lvl="0"/>
            <a:endParaRPr lang="en-GB"/>
          </a:p>
        </p:txBody>
      </p:sp>
      <p:sp>
        <p:nvSpPr>
          <p:cNvPr id="8" name="Slide Number Placeholder 5"/>
          <p:cNvSpPr txBox="1">
            <a:spLocks noGrp="1"/>
          </p:cNvSpPr>
          <p:nvPr>
            <p:ph type="sldNum" sz="quarter" idx="4"/>
          </p:nvPr>
        </p:nvSpPr>
        <p:spPr>
          <a:xfrm>
            <a:off x="8204197" y="6476996"/>
            <a:ext cx="733421" cy="274640"/>
          </a:xfrm>
          <a:prstGeom prst="rect">
            <a:avLst/>
          </a:prstGeom>
          <a:noFill/>
          <a:ln>
            <a:noFill/>
          </a:ln>
        </p:spPr>
        <p:txBody>
          <a:bodyPr vert="horz" wrap="square" lIns="91440" tIns="45720" rIns="91440" bIns="0" anchor="b"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3F3F3F"/>
                </a:solidFill>
                <a:uFillTx/>
                <a:latin typeface="Corbel"/>
              </a:defRPr>
            </a:lvl1pPr>
          </a:lstStyle>
          <a:p>
            <a:pPr lvl="0"/>
            <a:fld id="{9147CD81-14F6-4E3B-AB5D-95EC43CC662F}" type="slidenum">
              <a:rPr/>
              <a:pPr lvl="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l" defTabSz="914400" rtl="0" fontAlgn="auto" hangingPunct="0">
        <a:lnSpc>
          <a:spcPct val="100000"/>
        </a:lnSpc>
        <a:spcBef>
          <a:spcPts val="0"/>
        </a:spcBef>
        <a:spcAft>
          <a:spcPts val="0"/>
        </a:spcAft>
        <a:buNone/>
        <a:tabLst/>
        <a:defRPr lang="en-US" sz="4500" b="1" i="0" u="none" strike="noStrike" kern="1200" cap="none" spc="0" baseline="0">
          <a:solidFill>
            <a:srgbClr val="7BF616"/>
          </a:solidFill>
          <a:uFillTx/>
          <a:latin typeface="Corbel"/>
        </a:defRPr>
      </a:lvl1pPr>
    </p:titleStyle>
    <p:bodyStyle>
      <a:lvl1pPr marL="438153" marR="0" lvl="0" indent="-319089" algn="l" defTabSz="914400" rtl="0" fontAlgn="auto" hangingPunct="0">
        <a:lnSpc>
          <a:spcPct val="100000"/>
        </a:lnSpc>
        <a:spcBef>
          <a:spcPts val="0"/>
        </a:spcBef>
        <a:spcAft>
          <a:spcPts val="0"/>
        </a:spcAft>
        <a:buClr>
          <a:srgbClr val="7FD13B"/>
        </a:buClr>
        <a:buSzPct val="80000"/>
        <a:buFont typeface="Wingdings 2" pitchFamily="18"/>
        <a:buChar char=""/>
        <a:tabLst/>
        <a:defRPr lang="en-US" sz="3200" b="0" i="0" u="none" strike="noStrike" kern="1200" cap="none" spc="0" baseline="0">
          <a:solidFill>
            <a:srgbClr val="000000"/>
          </a:solidFill>
          <a:uFillTx/>
          <a:latin typeface="Corbel"/>
        </a:defRPr>
      </a:lvl1pPr>
      <a:lvl2pPr marL="730248" marR="0" lvl="1" indent="-273048" algn="l" defTabSz="914400" rtl="0" fontAlgn="auto" hangingPunct="0">
        <a:lnSpc>
          <a:spcPct val="100000"/>
        </a:lnSpc>
        <a:spcBef>
          <a:spcPts val="700"/>
        </a:spcBef>
        <a:spcAft>
          <a:spcPts val="0"/>
        </a:spcAft>
        <a:buClr>
          <a:srgbClr val="EA157A"/>
        </a:buClr>
        <a:buSzPct val="90000"/>
        <a:buFont typeface="Wingdings" pitchFamily="2"/>
        <a:buChar char=""/>
        <a:tabLst/>
        <a:defRPr lang="en-US" sz="2800" b="0" i="0" u="none" strike="noStrike" kern="1200" cap="none" spc="0" baseline="0">
          <a:solidFill>
            <a:srgbClr val="000000"/>
          </a:solidFill>
          <a:uFillTx/>
          <a:latin typeface="Corbel"/>
        </a:defRPr>
      </a:lvl2pPr>
      <a:lvl3pPr marL="995360" marR="0" lvl="2" indent="-228600" algn="l" defTabSz="914400" rtl="0" fontAlgn="auto" hangingPunct="0">
        <a:lnSpc>
          <a:spcPct val="100000"/>
        </a:lnSpc>
        <a:spcBef>
          <a:spcPts val="600"/>
        </a:spcBef>
        <a:spcAft>
          <a:spcPts val="0"/>
        </a:spcAft>
        <a:buClr>
          <a:srgbClr val="FEB80A"/>
        </a:buClr>
        <a:buSzPct val="100000"/>
        <a:buFont typeface="Arial"/>
        <a:buChar char="▪"/>
        <a:tabLst/>
        <a:defRPr lang="en-US" sz="2400" b="0" i="0" u="none" strike="noStrike" kern="1200" cap="none" spc="0" baseline="0">
          <a:solidFill>
            <a:srgbClr val="000000"/>
          </a:solidFill>
          <a:uFillTx/>
          <a:latin typeface="Corbel"/>
        </a:defRPr>
      </a:lvl3pPr>
      <a:lvl4pPr marL="1216023" marR="0" lvl="3" indent="-182559" algn="l" defTabSz="914400" rtl="0" fontAlgn="auto" hangingPunct="0">
        <a:lnSpc>
          <a:spcPct val="100000"/>
        </a:lnSpc>
        <a:spcBef>
          <a:spcPts val="500"/>
        </a:spcBef>
        <a:spcAft>
          <a:spcPts val="0"/>
        </a:spcAft>
        <a:buClr>
          <a:srgbClr val="00ADDC"/>
        </a:buClr>
        <a:buSzPct val="100000"/>
        <a:buFont typeface="Arial"/>
        <a:buChar char="▪"/>
        <a:tabLst/>
        <a:defRPr lang="en-US" sz="2000" b="0" i="0" u="none" strike="noStrike" kern="1200" cap="none" spc="0" baseline="0">
          <a:solidFill>
            <a:srgbClr val="000000"/>
          </a:solidFill>
          <a:uFillTx/>
          <a:latin typeface="Corbel"/>
        </a:defRPr>
      </a:lvl4pPr>
      <a:lvl5pPr marL="1425577" marR="0" lvl="4" indent="-182559" algn="l" defTabSz="914400" rtl="0" fontAlgn="auto" hangingPunct="0">
        <a:lnSpc>
          <a:spcPct val="100000"/>
        </a:lnSpc>
        <a:spcBef>
          <a:spcPts val="500"/>
        </a:spcBef>
        <a:spcAft>
          <a:spcPts val="0"/>
        </a:spcAft>
        <a:buClr>
          <a:srgbClr val="738AC8"/>
        </a:buClr>
        <a:buSzPct val="100000"/>
        <a:buFont typeface="Wingdings 3" pitchFamily="18"/>
        <a:buChar char=""/>
        <a:tabLst/>
        <a:defRPr lang="en-US" sz="2000" b="0" i="0" u="none" strike="noStrike" kern="1200" cap="none" spc="0" baseline="0">
          <a:solidFill>
            <a:srgbClr val="000000"/>
          </a:solidFill>
          <a:uFillTx/>
          <a:latin typeface="Corbel"/>
        </a:defRPr>
      </a:lvl5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R.Cohen@surrey.ac.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a:xfrm>
            <a:off x="755577" y="1556793"/>
            <a:ext cx="7324325" cy="3888431"/>
          </a:xfrm>
        </p:spPr>
        <p:txBody>
          <a:bodyPr/>
          <a:lstStyle/>
          <a:p>
            <a:pPr lvl="0" hangingPunct="1"/>
            <a:r>
              <a:rPr lang="en-GB" dirty="0">
                <a:solidFill>
                  <a:srgbClr val="FFF1CE"/>
                </a:solidFill>
              </a:rPr>
              <a:t>Body </a:t>
            </a:r>
            <a:r>
              <a:rPr lang="en-GB" dirty="0" smtClean="0">
                <a:solidFill>
                  <a:srgbClr val="FFF1CE"/>
                </a:solidFill>
              </a:rPr>
              <a:t>work/labour </a:t>
            </a:r>
            <a:r>
              <a:rPr lang="en-GB" dirty="0">
                <a:solidFill>
                  <a:srgbClr val="FFF1CE"/>
                </a:solidFill>
              </a:rPr>
              <a:t>and </a:t>
            </a:r>
            <a:r>
              <a:rPr lang="en-GB" dirty="0" smtClean="0">
                <a:solidFill>
                  <a:srgbClr val="FFF1CE"/>
                </a:solidFill>
              </a:rPr>
              <a:t>Employment Relations</a:t>
            </a:r>
            <a:r>
              <a:rPr lang="en-GB" dirty="0">
                <a:solidFill>
                  <a:srgbClr val="835E01"/>
                </a:solidFill>
              </a:rPr>
              <a:t/>
            </a:r>
            <a:br>
              <a:rPr lang="en-GB" dirty="0">
                <a:solidFill>
                  <a:srgbClr val="835E01"/>
                </a:solidFill>
              </a:rPr>
            </a:br>
            <a:endParaRPr lang="en-GB" dirty="0">
              <a:solidFill>
                <a:srgbClr val="835E01"/>
              </a:solidFill>
            </a:endParaRPr>
          </a:p>
        </p:txBody>
      </p:sp>
      <p:sp>
        <p:nvSpPr>
          <p:cNvPr id="3" name="Subtitle 2"/>
          <p:cNvSpPr txBox="1">
            <a:spLocks noGrp="1"/>
          </p:cNvSpPr>
          <p:nvPr>
            <p:ph type="subTitle" idx="1"/>
          </p:nvPr>
        </p:nvSpPr>
        <p:spPr>
          <a:xfrm>
            <a:off x="755651" y="5105396"/>
            <a:ext cx="6624635" cy="1419944"/>
          </a:xfrm>
        </p:spPr>
        <p:txBody>
          <a:bodyPr/>
          <a:lstStyle/>
          <a:p>
            <a:pPr lvl="0" hangingPunct="1"/>
            <a:r>
              <a:rPr lang="en-GB" dirty="0">
                <a:solidFill>
                  <a:schemeClr val="accent6">
                    <a:lumMod val="50000"/>
                  </a:schemeClr>
                </a:solidFill>
              </a:rPr>
              <a:t>Rachel Lara Cohen</a:t>
            </a:r>
          </a:p>
          <a:p>
            <a:pPr lvl="0" hangingPunct="1"/>
            <a:r>
              <a:rPr lang="en-GB" dirty="0">
                <a:solidFill>
                  <a:schemeClr val="accent6">
                    <a:lumMod val="50000"/>
                  </a:schemeClr>
                </a:solidFill>
              </a:rPr>
              <a:t>Department of Sociology, University of Surrey </a:t>
            </a:r>
          </a:p>
          <a:p>
            <a:pPr lvl="0" hangingPunct="1"/>
            <a:r>
              <a:rPr lang="en-GB" dirty="0" smtClean="0">
                <a:solidFill>
                  <a:schemeClr val="accent6">
                    <a:lumMod val="50000"/>
                  </a:schemeClr>
                </a:solidFill>
              </a:rPr>
              <a:t>Presentation to Manchester Industrial Relations Society </a:t>
            </a:r>
          </a:p>
          <a:p>
            <a:pPr lvl="0" hangingPunct="1"/>
            <a:r>
              <a:rPr lang="en-GB" dirty="0" smtClean="0">
                <a:solidFill>
                  <a:schemeClr val="accent6">
                    <a:lumMod val="50000"/>
                  </a:schemeClr>
                </a:solidFill>
              </a:rPr>
              <a:t>December 6</a:t>
            </a:r>
            <a:r>
              <a:rPr lang="en-GB" baseline="30000" dirty="0" smtClean="0">
                <a:solidFill>
                  <a:schemeClr val="accent6">
                    <a:lumMod val="50000"/>
                  </a:schemeClr>
                </a:solidFill>
              </a:rPr>
              <a:t>th</a:t>
            </a:r>
            <a:r>
              <a:rPr lang="en-GB" dirty="0" smtClean="0">
                <a:solidFill>
                  <a:schemeClr val="accent6">
                    <a:lumMod val="50000"/>
                  </a:schemeClr>
                </a:solidFill>
              </a:rPr>
              <a:t> 2012</a:t>
            </a:r>
            <a:endParaRPr lang="en-GB" dirty="0">
              <a:solidFill>
                <a:schemeClr val="accent6">
                  <a:lumMod val="50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41">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dirty="0" smtClean="0"/>
              <a:t>Reorganising the body labour </a:t>
            </a:r>
            <a:r>
              <a:rPr lang="en-GB" dirty="0" err="1" smtClean="0"/>
              <a:t>labour</a:t>
            </a:r>
            <a:r>
              <a:rPr lang="en-GB" dirty="0" smtClean="0"/>
              <a:t> process – what’s possible?</a:t>
            </a:r>
            <a:endParaRPr lang="en-US" dirty="0"/>
          </a:p>
        </p:txBody>
      </p:sp>
      <p:sp>
        <p:nvSpPr>
          <p:cNvPr id="3" name="Content Placeholder 2"/>
          <p:cNvSpPr txBox="1">
            <a:spLocks noGrp="1"/>
          </p:cNvSpPr>
          <p:nvPr>
            <p:ph idx="1"/>
          </p:nvPr>
        </p:nvSpPr>
        <p:spPr/>
        <p:txBody>
          <a:bodyPr/>
          <a:lstStyle/>
          <a:p>
            <a:pPr lvl="0">
              <a:buNone/>
            </a:pPr>
            <a:endParaRPr lang="en-GB" dirty="0"/>
          </a:p>
          <a:p>
            <a:pPr marL="633414" lvl="0" indent="-514350">
              <a:buFont typeface="+mj-lt"/>
              <a:buAutoNum type="alphaUcPeriod"/>
            </a:pPr>
            <a:r>
              <a:rPr lang="en-GB" dirty="0"/>
              <a:t>Cutting costs in body labour</a:t>
            </a:r>
          </a:p>
          <a:p>
            <a:pPr marL="633414" lvl="0" indent="-514350">
              <a:buFont typeface="+mj-lt"/>
              <a:buAutoNum type="alphaUcPeriod"/>
            </a:pPr>
            <a:r>
              <a:rPr lang="en-GB" dirty="0"/>
              <a:t>Reorganising (concentrating) body labour</a:t>
            </a:r>
          </a:p>
          <a:p>
            <a:pPr marL="633414" lvl="0" indent="-514350">
              <a:buFont typeface="+mj-lt"/>
              <a:buAutoNum type="alphaUcPeriod"/>
            </a:pPr>
            <a:r>
              <a:rPr lang="en-GB" dirty="0"/>
              <a:t>Standardising bodies</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dirty="0" smtClean="0"/>
              <a:t>A. Cutting </a:t>
            </a:r>
            <a:r>
              <a:rPr lang="en-GB" dirty="0"/>
              <a:t>costs in body labour</a:t>
            </a:r>
          </a:p>
        </p:txBody>
      </p:sp>
      <p:sp>
        <p:nvSpPr>
          <p:cNvPr id="3" name="Content Placeholder 2"/>
          <p:cNvSpPr txBox="1">
            <a:spLocks noGrp="1"/>
          </p:cNvSpPr>
          <p:nvPr>
            <p:ph idx="1"/>
          </p:nvPr>
        </p:nvSpPr>
        <p:spPr>
          <a:xfrm>
            <a:off x="323528" y="1556792"/>
            <a:ext cx="8363272" cy="4852985"/>
          </a:xfrm>
        </p:spPr>
        <p:txBody>
          <a:bodyPr/>
          <a:lstStyle/>
          <a:p>
            <a:pPr marL="438912" lvl="0" indent="-320040" hangingPunct="1">
              <a:spcBef>
                <a:spcPts val="600"/>
              </a:spcBef>
              <a:buFont typeface="Wingdings 2"/>
            </a:pPr>
            <a:r>
              <a:rPr lang="en-GB" sz="2800" b="1" dirty="0" smtClean="0"/>
              <a:t>Alternative ways to cut </a:t>
            </a:r>
            <a:r>
              <a:rPr lang="en-GB" sz="2800" b="1" dirty="0"/>
              <a:t>costs </a:t>
            </a:r>
            <a:r>
              <a:rPr lang="en-GB" sz="2800" b="1" dirty="0" smtClean="0"/>
              <a:t>:</a:t>
            </a:r>
          </a:p>
          <a:p>
            <a:pPr marL="438912" lvl="0" indent="-320040" hangingPunct="1">
              <a:spcBef>
                <a:spcPts val="600"/>
              </a:spcBef>
              <a:buFont typeface="Wingdings 2"/>
            </a:pPr>
            <a:endParaRPr lang="en-GB" sz="2800" b="1" dirty="0"/>
          </a:p>
          <a:p>
            <a:pPr marL="808036" lvl="1" indent="-350836" hangingPunct="1">
              <a:spcBef>
                <a:spcPts val="600"/>
              </a:spcBef>
              <a:buFont typeface="Corbel"/>
              <a:buAutoNum type="arabicPeriod"/>
            </a:pPr>
            <a:r>
              <a:rPr lang="en-GB" dirty="0" smtClean="0"/>
              <a:t>Absolute reduction in labour, or</a:t>
            </a:r>
          </a:p>
          <a:p>
            <a:pPr marL="808036" lvl="1" indent="-350836" hangingPunct="1">
              <a:spcBef>
                <a:spcPts val="600"/>
              </a:spcBef>
              <a:buFont typeface="Corbel"/>
              <a:buAutoNum type="arabicPeriod"/>
            </a:pPr>
            <a:endParaRPr lang="en-GB" dirty="0"/>
          </a:p>
          <a:p>
            <a:pPr marL="808036" lvl="1" indent="-350836" hangingPunct="1">
              <a:spcBef>
                <a:spcPts val="600"/>
              </a:spcBef>
              <a:buFont typeface="Corbel"/>
              <a:buAutoNum type="arabicPeriod"/>
            </a:pPr>
            <a:r>
              <a:rPr lang="en-GB" dirty="0"/>
              <a:t>Division of labour </a:t>
            </a:r>
            <a:r>
              <a:rPr lang="en-GB" dirty="0">
                <a:latin typeface="Wingdings" pitchFamily="2"/>
              </a:rPr>
              <a:t></a:t>
            </a:r>
            <a:r>
              <a:rPr lang="en-GB" dirty="0"/>
              <a:t> parts of labour process assigned to lower skill/lower paid workers.</a:t>
            </a:r>
          </a:p>
          <a:p>
            <a:pPr marL="996696" lvl="2" hangingPunct="1"/>
            <a:r>
              <a:rPr lang="en-GB" sz="2000" dirty="0"/>
              <a:t>Many examples in health (c.f. Armstrong and Armstrong 2010). </a:t>
            </a:r>
            <a:br>
              <a:rPr lang="en-GB" sz="2000" dirty="0"/>
            </a:br>
            <a:r>
              <a:rPr lang="en-GB" sz="2000" dirty="0"/>
              <a:t>First nurses take on doctors tasks (Doherty 2009</a:t>
            </a:r>
            <a:r>
              <a:rPr lang="en-GB" sz="2000" dirty="0" smtClean="0"/>
              <a:t>)... then </a:t>
            </a:r>
            <a:r>
              <a:rPr lang="en-GB" sz="2000" dirty="0"/>
              <a:t>care assistants take on nurses tasks (Bach, Kessler et al. 2010</a:t>
            </a:r>
            <a:r>
              <a:rPr lang="en-GB" sz="2000" dirty="0" smtClean="0"/>
              <a:t>)... </a:t>
            </a:r>
            <a:r>
              <a:rPr lang="en-GB" sz="2000" dirty="0"/>
              <a:t>etc</a:t>
            </a:r>
            <a:r>
              <a:rPr lang="en-GB" sz="2000" dirty="0" smtClean="0"/>
              <a:t>.</a:t>
            </a:r>
            <a:endParaRPr lang="en-GB" sz="2800" dirty="0"/>
          </a:p>
          <a:p>
            <a:pPr marL="996696" lvl="2" hangingPunct="1">
              <a:buNone/>
            </a:pPr>
            <a:endParaRPr lang="en-GB" sz="20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dirty="0" smtClean="0"/>
              <a:t>A. Cutting </a:t>
            </a:r>
            <a:r>
              <a:rPr lang="en-GB" dirty="0"/>
              <a:t>costs in body labour</a:t>
            </a:r>
          </a:p>
        </p:txBody>
      </p:sp>
      <p:sp>
        <p:nvSpPr>
          <p:cNvPr id="3" name="Content Placeholder 2"/>
          <p:cNvSpPr txBox="1">
            <a:spLocks noGrp="1"/>
          </p:cNvSpPr>
          <p:nvPr>
            <p:ph idx="1"/>
          </p:nvPr>
        </p:nvSpPr>
        <p:spPr>
          <a:xfrm>
            <a:off x="457200" y="1628800"/>
            <a:ext cx="8229600" cy="4625977"/>
          </a:xfrm>
        </p:spPr>
        <p:txBody>
          <a:bodyPr/>
          <a:lstStyle/>
          <a:p>
            <a:pPr marL="438912" lvl="0" indent="-320040" hangingPunct="1">
              <a:lnSpc>
                <a:spcPct val="110000"/>
              </a:lnSpc>
              <a:spcBef>
                <a:spcPts val="600"/>
              </a:spcBef>
              <a:buFont typeface="Wingdings 2"/>
            </a:pPr>
            <a:r>
              <a:rPr lang="en-GB" sz="2800" dirty="0" smtClean="0"/>
              <a:t>Consequences of absolute reduction of labour: </a:t>
            </a:r>
          </a:p>
          <a:p>
            <a:pPr marL="731007" lvl="1" indent="-320040" hangingPunct="1">
              <a:lnSpc>
                <a:spcPct val="110000"/>
              </a:lnSpc>
              <a:spcBef>
                <a:spcPts val="600"/>
              </a:spcBef>
              <a:buFont typeface="Wingdings" pitchFamily="2" charset="2"/>
              <a:buChar char="§"/>
            </a:pPr>
            <a:r>
              <a:rPr lang="en-GB" sz="2400" dirty="0" smtClean="0"/>
              <a:t>Unpredictability </a:t>
            </a:r>
            <a:r>
              <a:rPr lang="en-GB" sz="2400" dirty="0"/>
              <a:t>of bodies means that reduction in number of workers to bodies </a:t>
            </a:r>
            <a:r>
              <a:rPr lang="en-GB" sz="2400" dirty="0">
                <a:latin typeface="Wingdings" pitchFamily="2"/>
              </a:rPr>
              <a:t></a:t>
            </a:r>
            <a:r>
              <a:rPr lang="en-GB" sz="2400" dirty="0"/>
              <a:t> likely to be unattended </a:t>
            </a:r>
            <a:r>
              <a:rPr lang="en-GB" sz="2400" dirty="0" smtClean="0"/>
              <a:t>bodies (c.f. Greener 2013).</a:t>
            </a:r>
            <a:endParaRPr lang="en-GB" sz="2400" dirty="0"/>
          </a:p>
          <a:p>
            <a:pPr marL="731007" lvl="1" indent="-320040" hangingPunct="1">
              <a:lnSpc>
                <a:spcPct val="110000"/>
              </a:lnSpc>
              <a:spcBef>
                <a:spcPts val="600"/>
              </a:spcBef>
              <a:buFont typeface="Wingdings" pitchFamily="2" charset="2"/>
              <a:buChar char="§"/>
            </a:pPr>
            <a:r>
              <a:rPr lang="en-GB" sz="2400" dirty="0"/>
              <a:t>Consequences of this vary by occupation.</a:t>
            </a:r>
          </a:p>
          <a:p>
            <a:pPr marL="731007" lvl="1" indent="-320040" hangingPunct="1">
              <a:lnSpc>
                <a:spcPct val="110000"/>
              </a:lnSpc>
              <a:spcBef>
                <a:spcPts val="600"/>
              </a:spcBef>
              <a:buFont typeface="Wingdings" pitchFamily="2" charset="2"/>
              <a:buChar char="§"/>
            </a:pPr>
            <a:r>
              <a:rPr lang="en-GB" sz="2400" dirty="0"/>
              <a:t>The ‘neediness’ of bodies and the urgency of their care are biological but also social and political questions. And, of course, economic.</a:t>
            </a:r>
          </a:p>
          <a:p>
            <a:pPr marL="438912" lvl="0" indent="-320040" hangingPunct="1">
              <a:lnSpc>
                <a:spcPct val="110000"/>
              </a:lnSpc>
              <a:spcBef>
                <a:spcPts val="600"/>
              </a:spcBef>
              <a:buFont typeface="Wingdings 2"/>
            </a:pPr>
            <a:r>
              <a:rPr lang="en-GB" sz="2800" b="1" dirty="0" smtClean="0">
                <a:solidFill>
                  <a:srgbClr val="B0105C"/>
                </a:solidFill>
              </a:rPr>
              <a:t>Tension: </a:t>
            </a:r>
            <a:r>
              <a:rPr lang="en-GB" sz="2800" b="1" i="1" dirty="0" smtClean="0">
                <a:solidFill>
                  <a:schemeClr val="tx1"/>
                </a:solidFill>
              </a:rPr>
              <a:t>balance </a:t>
            </a:r>
            <a:r>
              <a:rPr lang="en-GB" sz="2800" b="1" i="1" dirty="0">
                <a:solidFill>
                  <a:schemeClr val="tx1"/>
                </a:solidFill>
              </a:rPr>
              <a:t>between sporadically inactive labour and sporadically unattended bodies.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dirty="0" smtClean="0"/>
              <a:t>A. Cutting </a:t>
            </a:r>
            <a:r>
              <a:rPr lang="en-GB" dirty="0"/>
              <a:t>costs in body labour</a:t>
            </a:r>
          </a:p>
        </p:txBody>
      </p:sp>
      <p:sp>
        <p:nvSpPr>
          <p:cNvPr id="3" name="Content Placeholder 2"/>
          <p:cNvSpPr txBox="1">
            <a:spLocks noGrp="1"/>
          </p:cNvSpPr>
          <p:nvPr>
            <p:ph idx="1"/>
          </p:nvPr>
        </p:nvSpPr>
        <p:spPr>
          <a:xfrm>
            <a:off x="323528" y="1556792"/>
            <a:ext cx="8363272" cy="4852985"/>
          </a:xfrm>
        </p:spPr>
        <p:txBody>
          <a:bodyPr/>
          <a:lstStyle/>
          <a:p>
            <a:pPr lvl="0" hangingPunct="1">
              <a:spcBef>
                <a:spcPts val="600"/>
              </a:spcBef>
            </a:pPr>
            <a:r>
              <a:rPr lang="en-GB" dirty="0" smtClean="0"/>
              <a:t>Consequences </a:t>
            </a:r>
            <a:r>
              <a:rPr lang="en-GB" dirty="0"/>
              <a:t>of division of </a:t>
            </a:r>
            <a:r>
              <a:rPr lang="en-GB" dirty="0" smtClean="0"/>
              <a:t>labour:</a:t>
            </a:r>
          </a:p>
          <a:p>
            <a:pPr lvl="1" hangingPunct="1">
              <a:spcBef>
                <a:spcPts val="600"/>
              </a:spcBef>
            </a:pPr>
            <a:r>
              <a:rPr lang="en-GB" sz="2400" dirty="0" smtClean="0"/>
              <a:t>Institutional </a:t>
            </a:r>
            <a:r>
              <a:rPr lang="en-GB" sz="2400" dirty="0"/>
              <a:t>interactions with </a:t>
            </a:r>
            <a:r>
              <a:rPr lang="en-GB" sz="2400" i="1" dirty="0"/>
              <a:t>the body </a:t>
            </a:r>
            <a:r>
              <a:rPr lang="en-GB" sz="2400" dirty="0"/>
              <a:t>fractured into multiple </a:t>
            </a:r>
            <a:r>
              <a:rPr lang="en-GB" sz="2400" dirty="0" smtClean="0"/>
              <a:t>interactions</a:t>
            </a:r>
          </a:p>
          <a:p>
            <a:pPr lvl="1" hangingPunct="1">
              <a:spcBef>
                <a:spcPts val="600"/>
              </a:spcBef>
            </a:pPr>
            <a:r>
              <a:rPr lang="en-GB" sz="2400" dirty="0" smtClean="0"/>
              <a:t>Fractured interactions </a:t>
            </a:r>
            <a:r>
              <a:rPr lang="en-GB" sz="2400" dirty="0" smtClean="0">
                <a:latin typeface="Wingdings" pitchFamily="2"/>
              </a:rPr>
              <a:t></a:t>
            </a:r>
            <a:r>
              <a:rPr lang="en-GB" sz="2400" dirty="0" smtClean="0"/>
              <a:t> </a:t>
            </a:r>
          </a:p>
          <a:p>
            <a:pPr lvl="2" hangingPunct="1"/>
            <a:r>
              <a:rPr lang="en-GB" dirty="0" smtClean="0"/>
              <a:t>less inter-corporeal learning (more difficult to ‘know the body’ in a sensory way)</a:t>
            </a:r>
          </a:p>
          <a:p>
            <a:pPr lvl="2" hangingPunct="1"/>
            <a:r>
              <a:rPr lang="en-GB" dirty="0" smtClean="0"/>
              <a:t>increased </a:t>
            </a:r>
            <a:r>
              <a:rPr lang="en-GB" dirty="0"/>
              <a:t>reliance on notes from co-workers </a:t>
            </a:r>
            <a:r>
              <a:rPr lang="en-GB" dirty="0" smtClean="0"/>
              <a:t>and/or </a:t>
            </a:r>
            <a:r>
              <a:rPr lang="en-GB" dirty="0"/>
              <a:t>oral communication with </a:t>
            </a:r>
            <a:r>
              <a:rPr lang="en-GB" dirty="0" smtClean="0"/>
              <a:t>body-worked-upon.</a:t>
            </a:r>
          </a:p>
          <a:p>
            <a:pPr lvl="2" hangingPunct="1"/>
            <a:r>
              <a:rPr lang="en-GB" dirty="0" smtClean="0"/>
              <a:t>Increased difficulty in eliciting oral explanations – social identity of person-body lost.</a:t>
            </a:r>
            <a:endParaRPr lang="en-GB" dirty="0"/>
          </a:p>
          <a:p>
            <a:pPr lvl="1" hangingPunct="1">
              <a:spcBef>
                <a:spcPts val="600"/>
              </a:spcBef>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p:cNvSpPr txBox="1">
            <a:spLocks noGrp="1"/>
          </p:cNvSpPr>
          <p:nvPr>
            <p:ph type="title"/>
          </p:nvPr>
        </p:nvSpPr>
        <p:spPr>
          <a:xfrm>
            <a:off x="251520" y="155448"/>
            <a:ext cx="8640960" cy="1252728"/>
          </a:xfrm>
        </p:spPr>
        <p:txBody>
          <a:bodyPr/>
          <a:lstStyle/>
          <a:p>
            <a:pPr lvl="0" hangingPunct="1"/>
            <a:r>
              <a:rPr lang="en-GB" sz="3500" dirty="0" smtClean="0"/>
              <a:t>B. Reorganising </a:t>
            </a:r>
            <a:r>
              <a:rPr lang="en-GB" sz="3500" dirty="0"/>
              <a:t>(concentrating) body labour</a:t>
            </a:r>
            <a:endParaRPr lang="en-US" sz="3500" dirty="0"/>
          </a:p>
        </p:txBody>
      </p:sp>
      <p:sp>
        <p:nvSpPr>
          <p:cNvPr id="3" name="Content Placeholder 2"/>
          <p:cNvSpPr txBox="1">
            <a:spLocks noGrp="1"/>
          </p:cNvSpPr>
          <p:nvPr>
            <p:ph idx="1"/>
          </p:nvPr>
        </p:nvSpPr>
        <p:spPr>
          <a:xfrm>
            <a:off x="457200" y="1628800"/>
            <a:ext cx="8229600" cy="4625977"/>
          </a:xfrm>
        </p:spPr>
        <p:txBody>
          <a:bodyPr/>
          <a:lstStyle/>
          <a:p>
            <a:pPr lvl="0" hangingPunct="1">
              <a:spcBef>
                <a:spcPts val="600"/>
              </a:spcBef>
            </a:pPr>
            <a:r>
              <a:rPr lang="en-GB" sz="2800" dirty="0"/>
              <a:t>Physical proximity </a:t>
            </a:r>
            <a:r>
              <a:rPr lang="en-GB" sz="2800" dirty="0" smtClean="0"/>
              <a:t>requisite of body labour </a:t>
            </a:r>
            <a:r>
              <a:rPr lang="en-GB" sz="2800" dirty="0">
                <a:latin typeface="Wingdings" pitchFamily="2"/>
              </a:rPr>
              <a:t></a:t>
            </a:r>
            <a:r>
              <a:rPr lang="en-GB" sz="2800" dirty="0"/>
              <a:t> </a:t>
            </a:r>
            <a:r>
              <a:rPr lang="en-GB" sz="2800" b="1" dirty="0">
                <a:solidFill>
                  <a:schemeClr val="accent2">
                    <a:lumMod val="75000"/>
                  </a:schemeClr>
                </a:solidFill>
              </a:rPr>
              <a:t>body workers must be where bodies are</a:t>
            </a:r>
            <a:r>
              <a:rPr lang="en-GB" sz="2800" dirty="0">
                <a:solidFill>
                  <a:schemeClr val="accent2">
                    <a:lumMod val="75000"/>
                  </a:schemeClr>
                </a:solidFill>
              </a:rPr>
              <a:t> </a:t>
            </a:r>
            <a:endParaRPr lang="en-GB" sz="2800" dirty="0" smtClean="0">
              <a:solidFill>
                <a:schemeClr val="accent2">
                  <a:lumMod val="75000"/>
                </a:schemeClr>
              </a:solidFill>
            </a:endParaRPr>
          </a:p>
          <a:p>
            <a:pPr lvl="0" hangingPunct="1">
              <a:spcBef>
                <a:spcPts val="600"/>
              </a:spcBef>
            </a:pPr>
            <a:r>
              <a:rPr lang="en-GB" sz="2800" dirty="0" smtClean="0"/>
              <a:t>Body </a:t>
            </a:r>
            <a:r>
              <a:rPr lang="en-GB" sz="2800" dirty="0"/>
              <a:t>work </a:t>
            </a:r>
            <a:r>
              <a:rPr lang="en-GB" sz="2800" dirty="0" smtClean="0"/>
              <a:t>unlikely to be completely off-shored.</a:t>
            </a:r>
          </a:p>
          <a:p>
            <a:pPr lvl="0" hangingPunct="1">
              <a:spcBef>
                <a:spcPts val="600"/>
              </a:spcBef>
            </a:pPr>
            <a:r>
              <a:rPr lang="en-GB" sz="2800" dirty="0" smtClean="0"/>
              <a:t>Some, albeit limited spatial clustering/centralisation </a:t>
            </a:r>
          </a:p>
          <a:p>
            <a:pPr lvl="1" hangingPunct="1">
              <a:spcBef>
                <a:spcPts val="600"/>
              </a:spcBef>
            </a:pPr>
            <a:r>
              <a:rPr lang="en-GB" sz="1800" dirty="0" smtClean="0"/>
              <a:t>Argentina for plastic surgery, Eastern Europe for dentistry (Connell 2006), </a:t>
            </a:r>
          </a:p>
          <a:p>
            <a:pPr lvl="1" hangingPunct="1">
              <a:spcBef>
                <a:spcPts val="600"/>
              </a:spcBef>
            </a:pPr>
            <a:r>
              <a:rPr lang="en-GB" sz="1800" dirty="0" smtClean="0"/>
              <a:t>Florida for care homes (Wolkowitz 2012).</a:t>
            </a:r>
          </a:p>
          <a:p>
            <a:pPr lvl="0" hangingPunct="1">
              <a:spcBef>
                <a:spcPts val="600"/>
              </a:spcBef>
            </a:pPr>
            <a:r>
              <a:rPr lang="en-GB" sz="2800" dirty="0" smtClean="0"/>
              <a:t>More migration of workers </a:t>
            </a:r>
            <a:r>
              <a:rPr lang="en-GB" sz="2800" dirty="0" smtClean="0">
                <a:sym typeface="Wingdings" pitchFamily="2" charset="2"/>
              </a:rPr>
              <a:t> site of bodies.</a:t>
            </a:r>
          </a:p>
          <a:p>
            <a:pPr lvl="1" hangingPunct="1">
              <a:spcBef>
                <a:spcPts val="600"/>
              </a:spcBef>
            </a:pPr>
            <a:r>
              <a:rPr lang="en-GB" sz="2400" b="1" dirty="0" smtClean="0">
                <a:sym typeface="Wingdings" pitchFamily="2" charset="2"/>
              </a:rPr>
              <a:t>To country/city: </a:t>
            </a:r>
            <a:r>
              <a:rPr lang="en-GB" sz="2400" dirty="0" smtClean="0">
                <a:sym typeface="Wingdings" pitchFamily="2" charset="2"/>
              </a:rPr>
              <a:t>international/internal migration patterns</a:t>
            </a:r>
          </a:p>
          <a:p>
            <a:pPr lvl="1" hangingPunct="1">
              <a:spcBef>
                <a:spcPts val="600"/>
              </a:spcBef>
            </a:pPr>
            <a:r>
              <a:rPr lang="en-GB" sz="2400" b="1" dirty="0" smtClean="0">
                <a:sym typeface="Wingdings" pitchFamily="2" charset="2"/>
              </a:rPr>
              <a:t>To residences:</a:t>
            </a:r>
            <a:r>
              <a:rPr lang="en-GB" sz="2400" dirty="0" smtClean="0">
                <a:sym typeface="Wingdings" pitchFamily="2" charset="2"/>
              </a:rPr>
              <a:t> mobile work as everyday practice. e.g.</a:t>
            </a:r>
          </a:p>
          <a:p>
            <a:pPr lvl="2" hangingPunct="1"/>
            <a:r>
              <a:rPr lang="en-GB" sz="2000" dirty="0" smtClean="0">
                <a:sym typeface="Wingdings" pitchFamily="2" charset="2"/>
              </a:rPr>
              <a:t>Hairdressing (Cohen 2010), Care work (</a:t>
            </a:r>
            <a:r>
              <a:rPr lang="en-GB" sz="2000" dirty="0" err="1" smtClean="0">
                <a:sym typeface="Wingdings" pitchFamily="2" charset="2"/>
              </a:rPr>
              <a:t>Wibberley</a:t>
            </a:r>
            <a:r>
              <a:rPr lang="en-GB" sz="2000" dirty="0" smtClean="0">
                <a:sym typeface="Wingdings" pitchFamily="2" charset="2"/>
              </a:rPr>
              <a:t> 2013)</a:t>
            </a:r>
            <a:endParaRPr lang="en-GB" sz="2000" dirty="0" smtClean="0"/>
          </a:p>
          <a:p>
            <a:pPr lvl="0" hangingPunct="1">
              <a:spcBef>
                <a:spcPts val="600"/>
              </a:spcBef>
              <a:buNone/>
            </a:pPr>
            <a:endParaRPr lang="en-GB"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250829" y="1611335"/>
            <a:ext cx="8642351" cy="4625977"/>
          </a:xfrm>
        </p:spPr>
        <p:txBody>
          <a:bodyPr/>
          <a:lstStyle/>
          <a:p>
            <a:pPr marL="88900" indent="0" hangingPunct="1">
              <a:buNone/>
            </a:pPr>
            <a:r>
              <a:rPr lang="en-GB" sz="2000" dirty="0" smtClean="0"/>
              <a:t>Limited attempts to reorganise body labour and relieve requirement for co-presence. None comprehensive. </a:t>
            </a:r>
          </a:p>
          <a:p>
            <a:pPr marL="88900" indent="0" hangingPunct="1">
              <a:buNone/>
            </a:pPr>
            <a:endParaRPr lang="en-GB" sz="2000" dirty="0" smtClean="0"/>
          </a:p>
          <a:p>
            <a:pPr marL="88900" indent="0" hangingPunct="1">
              <a:buNone/>
            </a:pPr>
            <a:r>
              <a:rPr lang="en-GB" sz="2000" dirty="0" smtClean="0"/>
              <a:t>Examples from health/care:</a:t>
            </a:r>
            <a:endParaRPr lang="en-GB" sz="2000" dirty="0"/>
          </a:p>
          <a:p>
            <a:pPr marL="596646" lvl="0" indent="-514350" hangingPunct="1">
              <a:buFont typeface="Corbel"/>
              <a:buAutoNum type="arabicPeriod" startAt="2"/>
            </a:pPr>
            <a:endParaRPr lang="en-GB" sz="1100" b="1" dirty="0"/>
          </a:p>
          <a:p>
            <a:pPr marL="596646" lvl="0" indent="-514350" hangingPunct="1">
              <a:buFont typeface="Corbel"/>
              <a:buAutoNum type="arabicPeriod"/>
            </a:pPr>
            <a:r>
              <a:rPr lang="en-GB" sz="2000" b="1" dirty="0"/>
              <a:t>Telemedicine </a:t>
            </a:r>
            <a:r>
              <a:rPr lang="en-GB" sz="2000" dirty="0"/>
              <a:t>(</a:t>
            </a:r>
            <a:r>
              <a:rPr lang="en-GB" sz="2000" dirty="0" err="1"/>
              <a:t>Dyb</a:t>
            </a:r>
            <a:r>
              <a:rPr lang="en-GB" sz="2000" dirty="0"/>
              <a:t> and </a:t>
            </a:r>
            <a:r>
              <a:rPr lang="en-GB" sz="2000" dirty="0" err="1"/>
              <a:t>Halford</a:t>
            </a:r>
            <a:r>
              <a:rPr lang="en-GB" sz="2000" dirty="0"/>
              <a:t> 2009). Virtual links between patient and clinician, or multiple clinicians.  Object is generally sloughing off advice giving functions.</a:t>
            </a:r>
          </a:p>
          <a:p>
            <a:pPr marL="596646" lvl="0" indent="-514350" hangingPunct="1">
              <a:buFont typeface="Corbel"/>
              <a:buAutoNum type="arabicPeriod"/>
            </a:pPr>
            <a:endParaRPr lang="en-GB" sz="1050" b="1" dirty="0"/>
          </a:p>
          <a:p>
            <a:pPr marL="596646" lvl="0" indent="-514350" hangingPunct="1">
              <a:buFont typeface="Corbel"/>
              <a:buAutoNum type="arabicPeriod"/>
            </a:pPr>
            <a:r>
              <a:rPr lang="en-GB" sz="2000" b="1" dirty="0" err="1"/>
              <a:t>Telesurgery</a:t>
            </a:r>
            <a:r>
              <a:rPr lang="en-GB" sz="2000" b="1" dirty="0"/>
              <a:t> </a:t>
            </a:r>
            <a:r>
              <a:rPr lang="en-GB" sz="2000" dirty="0"/>
              <a:t>(van </a:t>
            </a:r>
            <a:r>
              <a:rPr lang="en-GB" sz="2000" dirty="0" err="1"/>
              <a:t>Wynsberghe</a:t>
            </a:r>
            <a:r>
              <a:rPr lang="en-GB" sz="2000" dirty="0"/>
              <a:t> and </a:t>
            </a:r>
            <a:r>
              <a:rPr lang="en-GB" sz="2000" dirty="0" err="1"/>
              <a:t>Gastmans</a:t>
            </a:r>
            <a:r>
              <a:rPr lang="en-GB" sz="2000" dirty="0"/>
              <a:t> 2008). Reliant on robotics and telecommunications. Little progress to date. </a:t>
            </a:r>
            <a:r>
              <a:rPr lang="en-GB" sz="2000" dirty="0" smtClean="0"/>
              <a:t>Studies suggest </a:t>
            </a:r>
            <a:r>
              <a:rPr lang="en-GB" sz="2000" dirty="0"/>
              <a:t>remote surgeons </a:t>
            </a:r>
            <a:r>
              <a:rPr lang="en-GB" sz="2000" dirty="0" smtClean="0"/>
              <a:t>more likely to objectify </a:t>
            </a:r>
            <a:r>
              <a:rPr lang="en-GB" sz="2000" dirty="0"/>
              <a:t>patients. </a:t>
            </a:r>
          </a:p>
          <a:p>
            <a:pPr marL="596646" lvl="0" indent="-514350" hangingPunct="1">
              <a:buFont typeface="Corbel"/>
              <a:buAutoNum type="arabicPeriod"/>
            </a:pPr>
            <a:endParaRPr lang="en-GB" sz="1050" b="1" dirty="0"/>
          </a:p>
          <a:p>
            <a:pPr marL="596646" lvl="0" indent="-514350" hangingPunct="1">
              <a:buFont typeface="Corbel"/>
              <a:buAutoNum type="arabicPeriod"/>
            </a:pPr>
            <a:r>
              <a:rPr lang="en-GB" sz="2000" b="1" dirty="0" err="1"/>
              <a:t>Telecare</a:t>
            </a:r>
            <a:r>
              <a:rPr lang="en-GB" sz="2000" b="1" dirty="0"/>
              <a:t> </a:t>
            </a:r>
            <a:r>
              <a:rPr lang="en-GB" sz="2000" dirty="0"/>
              <a:t>(c.f. Lopez and </a:t>
            </a:r>
            <a:r>
              <a:rPr lang="en-GB" sz="2000" dirty="0" err="1"/>
              <a:t>Domenech</a:t>
            </a:r>
            <a:r>
              <a:rPr lang="en-GB" sz="2000" dirty="0"/>
              <a:t> 2008). More labour substitution. Focus: remote monitoring. When alarm sounds, labour is dispatched from central hub. Some concentration of work without spatially concentrating bodies worked on</a:t>
            </a:r>
            <a:r>
              <a:rPr lang="en-GB" sz="2000" dirty="0" smtClean="0"/>
              <a:t>. Similarities with ‘electronic tagging’ of criminals</a:t>
            </a:r>
            <a:endParaRPr lang="en-GB" sz="2000" dirty="0"/>
          </a:p>
          <a:p>
            <a:pPr marL="596646" lvl="0" indent="-514350" hangingPunct="1">
              <a:buFont typeface="Corbel"/>
              <a:buAutoNum type="arabicPeriod"/>
            </a:pPr>
            <a:endParaRPr lang="en-GB" sz="2000" dirty="0"/>
          </a:p>
        </p:txBody>
      </p:sp>
      <p:sp>
        <p:nvSpPr>
          <p:cNvPr id="5" name="Title 1"/>
          <p:cNvSpPr txBox="1">
            <a:spLocks noGrp="1"/>
          </p:cNvSpPr>
          <p:nvPr>
            <p:ph type="title"/>
          </p:nvPr>
        </p:nvSpPr>
        <p:spPr>
          <a:xfrm>
            <a:off x="251520" y="155448"/>
            <a:ext cx="8640960" cy="1252728"/>
          </a:xfrm>
        </p:spPr>
        <p:txBody>
          <a:bodyPr/>
          <a:lstStyle/>
          <a:p>
            <a:pPr lvl="0" hangingPunct="1"/>
            <a:r>
              <a:rPr lang="en-GB" sz="3500" dirty="0" smtClean="0"/>
              <a:t>B. Reorganising </a:t>
            </a:r>
            <a:r>
              <a:rPr lang="en-GB" sz="3500" dirty="0"/>
              <a:t>(concentrating) body labour</a:t>
            </a:r>
            <a:endParaRPr lang="en-US" sz="35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250829" y="1557342"/>
            <a:ext cx="8642351" cy="4624385"/>
          </a:xfrm>
        </p:spPr>
        <p:txBody>
          <a:bodyPr/>
          <a:lstStyle/>
          <a:p>
            <a:pPr marL="596646" lvl="0" indent="-514350" hangingPunct="1">
              <a:buNone/>
            </a:pPr>
            <a:endParaRPr lang="en-GB" sz="2600" dirty="0"/>
          </a:p>
          <a:p>
            <a:pPr marL="596646" lvl="0" indent="-514350" hangingPunct="1">
              <a:buFont typeface="Wingdings" pitchFamily="2"/>
              <a:buChar char="à"/>
            </a:pPr>
            <a:r>
              <a:rPr lang="en-GB" sz="2600" dirty="0" smtClean="0">
                <a:solidFill>
                  <a:schemeClr val="tx1"/>
                </a:solidFill>
              </a:rPr>
              <a:t>To date: little </a:t>
            </a:r>
            <a:r>
              <a:rPr lang="en-GB" sz="2600" dirty="0">
                <a:solidFill>
                  <a:schemeClr val="tx1"/>
                </a:solidFill>
              </a:rPr>
              <a:t>reduction in absolute demand for body labour (although </a:t>
            </a:r>
            <a:r>
              <a:rPr lang="en-GB" sz="2600" dirty="0" smtClean="0">
                <a:solidFill>
                  <a:schemeClr val="tx1"/>
                </a:solidFill>
              </a:rPr>
              <a:t>skill </a:t>
            </a:r>
            <a:r>
              <a:rPr lang="en-GB" sz="2600" dirty="0">
                <a:solidFill>
                  <a:schemeClr val="tx1"/>
                </a:solidFill>
              </a:rPr>
              <a:t>mix </a:t>
            </a:r>
            <a:r>
              <a:rPr lang="en-GB" sz="2600" dirty="0" smtClean="0">
                <a:solidFill>
                  <a:schemeClr val="tx1"/>
                </a:solidFill>
              </a:rPr>
              <a:t>changing)</a:t>
            </a:r>
            <a:endParaRPr lang="en-GB" sz="2600" dirty="0">
              <a:solidFill>
                <a:schemeClr val="tx1"/>
              </a:solidFill>
            </a:endParaRPr>
          </a:p>
          <a:p>
            <a:pPr marL="596646" lvl="0" indent="-514350" hangingPunct="1">
              <a:buFont typeface="Wingdings" pitchFamily="2"/>
              <a:buChar char="à"/>
            </a:pPr>
            <a:endParaRPr lang="en-GB" sz="2600" dirty="0">
              <a:solidFill>
                <a:schemeClr val="tx1"/>
              </a:solidFill>
            </a:endParaRPr>
          </a:p>
          <a:p>
            <a:pPr marL="596646" lvl="0" indent="-514350" hangingPunct="1">
              <a:buFont typeface="Wingdings" pitchFamily="2"/>
              <a:buChar char="à"/>
            </a:pPr>
            <a:r>
              <a:rPr lang="en-GB" sz="2600" dirty="0">
                <a:solidFill>
                  <a:schemeClr val="tx1"/>
                </a:solidFill>
              </a:rPr>
              <a:t>Risk of mental/manual division </a:t>
            </a:r>
            <a:r>
              <a:rPr lang="en-GB" sz="2000" dirty="0">
                <a:solidFill>
                  <a:schemeClr val="tx1"/>
                </a:solidFill>
                <a:latin typeface="Wingdings" pitchFamily="2"/>
              </a:rPr>
              <a:t></a:t>
            </a:r>
            <a:r>
              <a:rPr lang="en-GB" sz="2000" dirty="0">
                <a:solidFill>
                  <a:schemeClr val="tx1"/>
                </a:solidFill>
              </a:rPr>
              <a:t> </a:t>
            </a:r>
            <a:r>
              <a:rPr lang="en-GB" sz="2600" dirty="0">
                <a:solidFill>
                  <a:schemeClr val="tx1"/>
                </a:solidFill>
              </a:rPr>
              <a:t>proximate body labourer denuded of decision-making capacity</a:t>
            </a:r>
          </a:p>
          <a:p>
            <a:pPr marL="596646" lvl="0" indent="-514350" hangingPunct="1">
              <a:buFont typeface="Wingdings" pitchFamily="2"/>
              <a:buChar char="à"/>
            </a:pPr>
            <a:endParaRPr lang="en-GB" sz="2600" dirty="0">
              <a:solidFill>
                <a:schemeClr val="tx1"/>
              </a:solidFill>
            </a:endParaRPr>
          </a:p>
          <a:p>
            <a:pPr marL="596646" lvl="0" indent="-514350" hangingPunct="1">
              <a:buFont typeface="Wingdings" pitchFamily="2"/>
              <a:buChar char="à"/>
            </a:pPr>
            <a:r>
              <a:rPr lang="en-GB" sz="2600" dirty="0">
                <a:solidFill>
                  <a:schemeClr val="tx1"/>
                </a:solidFill>
              </a:rPr>
              <a:t>This may exacerbate existing stigma associated with body work (c.f. </a:t>
            </a:r>
            <a:r>
              <a:rPr lang="en-GB" sz="2600" dirty="0" err="1">
                <a:solidFill>
                  <a:schemeClr val="tx1"/>
                </a:solidFill>
              </a:rPr>
              <a:t>Isaksen</a:t>
            </a:r>
            <a:r>
              <a:rPr lang="en-GB" sz="2600" dirty="0">
                <a:solidFill>
                  <a:schemeClr val="tx1"/>
                </a:solidFill>
              </a:rPr>
              <a:t> 2002) </a:t>
            </a:r>
            <a:r>
              <a:rPr lang="en-GB" sz="2000" dirty="0">
                <a:solidFill>
                  <a:schemeClr val="tx1"/>
                </a:solidFill>
                <a:latin typeface="Wingdings" pitchFamily="2"/>
              </a:rPr>
              <a:t></a:t>
            </a:r>
            <a:r>
              <a:rPr lang="en-GB" sz="2000" dirty="0">
                <a:solidFill>
                  <a:schemeClr val="tx1"/>
                </a:solidFill>
              </a:rPr>
              <a:t> </a:t>
            </a:r>
            <a:r>
              <a:rPr lang="en-GB" sz="2600" dirty="0">
                <a:solidFill>
                  <a:schemeClr val="tx1"/>
                </a:solidFill>
              </a:rPr>
              <a:t>decreasing pay rates</a:t>
            </a:r>
          </a:p>
        </p:txBody>
      </p:sp>
      <p:sp>
        <p:nvSpPr>
          <p:cNvPr id="5" name="Title 1"/>
          <p:cNvSpPr txBox="1">
            <a:spLocks noGrp="1"/>
          </p:cNvSpPr>
          <p:nvPr>
            <p:ph type="title"/>
          </p:nvPr>
        </p:nvSpPr>
        <p:spPr>
          <a:xfrm>
            <a:off x="251520" y="155448"/>
            <a:ext cx="8640960" cy="1252728"/>
          </a:xfrm>
        </p:spPr>
        <p:txBody>
          <a:bodyPr/>
          <a:lstStyle/>
          <a:p>
            <a:pPr lvl="0" hangingPunct="1"/>
            <a:r>
              <a:rPr lang="en-GB" sz="3500" dirty="0" smtClean="0"/>
              <a:t>B. Reorganising </a:t>
            </a:r>
            <a:r>
              <a:rPr lang="en-GB" sz="3500" dirty="0"/>
              <a:t>(concentrating) body labour</a:t>
            </a:r>
            <a:endParaRPr lang="en-US" sz="35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itle 1"/>
          <p:cNvSpPr txBox="1">
            <a:spLocks noGrp="1"/>
          </p:cNvSpPr>
          <p:nvPr>
            <p:ph type="title"/>
          </p:nvPr>
        </p:nvSpPr>
        <p:spPr>
          <a:xfrm>
            <a:off x="467541" y="274640"/>
            <a:ext cx="8533610" cy="1143000"/>
          </a:xfrm>
        </p:spPr>
        <p:txBody>
          <a:bodyPr/>
          <a:lstStyle/>
          <a:p>
            <a:pPr lvl="0" hangingPunct="1"/>
            <a:r>
              <a:rPr lang="en-GB" sz="4000" dirty="0" smtClean="0"/>
              <a:t>C. Standardising </a:t>
            </a:r>
            <a:r>
              <a:rPr lang="en-GB" sz="4000" dirty="0"/>
              <a:t>bodies</a:t>
            </a:r>
            <a:endParaRPr lang="en-US" sz="4000" dirty="0"/>
          </a:p>
        </p:txBody>
      </p:sp>
      <p:sp>
        <p:nvSpPr>
          <p:cNvPr id="3" name="Content Placeholder 2"/>
          <p:cNvSpPr txBox="1">
            <a:spLocks noGrp="1"/>
          </p:cNvSpPr>
          <p:nvPr>
            <p:ph idx="1"/>
          </p:nvPr>
        </p:nvSpPr>
        <p:spPr>
          <a:xfrm>
            <a:off x="250829" y="1473475"/>
            <a:ext cx="8683627" cy="5195885"/>
          </a:xfrm>
        </p:spPr>
        <p:txBody>
          <a:bodyPr/>
          <a:lstStyle/>
          <a:p>
            <a:pPr marL="438912" lvl="0" indent="-320040" hangingPunct="1">
              <a:lnSpc>
                <a:spcPct val="114000"/>
              </a:lnSpc>
              <a:spcBef>
                <a:spcPts val="1200"/>
              </a:spcBef>
              <a:buFont typeface="Wingdings 2"/>
            </a:pPr>
            <a:r>
              <a:rPr lang="en-GB" sz="2400" dirty="0"/>
              <a:t>Standardisation produces predictable and measurable materials of production.</a:t>
            </a:r>
          </a:p>
          <a:p>
            <a:pPr marL="438912" lvl="0" indent="-320040" hangingPunct="1">
              <a:lnSpc>
                <a:spcPct val="114000"/>
              </a:lnSpc>
              <a:spcBef>
                <a:spcPts val="1200"/>
              </a:spcBef>
              <a:buFont typeface="Wingdings 2"/>
            </a:pPr>
            <a:r>
              <a:rPr lang="en-GB" sz="2400" dirty="0"/>
              <a:t>Bodies are not standard. They vary physically and biologically, but also in terms of their communicative abilities, emotional triggers, social and political power...</a:t>
            </a:r>
          </a:p>
          <a:p>
            <a:pPr marL="438912" lvl="0" indent="-320040" hangingPunct="1">
              <a:lnSpc>
                <a:spcPct val="114000"/>
              </a:lnSpc>
              <a:spcBef>
                <a:spcPts val="1200"/>
              </a:spcBef>
              <a:buFont typeface="Wingdings 2"/>
            </a:pPr>
            <a:r>
              <a:rPr lang="en-GB" sz="2400" dirty="0"/>
              <a:t>Standardising bodies involves one or more of the </a:t>
            </a:r>
            <a:r>
              <a:rPr lang="en-GB" sz="2400" dirty="0" smtClean="0"/>
              <a:t>following:</a:t>
            </a:r>
            <a:endParaRPr lang="en-GB" sz="2400" dirty="0"/>
          </a:p>
          <a:p>
            <a:pPr marL="1082677" lvl="0" indent="-366710" hangingPunct="1">
              <a:lnSpc>
                <a:spcPct val="114000"/>
              </a:lnSpc>
              <a:spcBef>
                <a:spcPts val="1200"/>
              </a:spcBef>
              <a:buFont typeface="Corbel"/>
              <a:buAutoNum type="arabicPeriod"/>
            </a:pPr>
            <a:r>
              <a:rPr lang="en-GB" sz="2400" dirty="0"/>
              <a:t>Mechanisation</a:t>
            </a:r>
          </a:p>
          <a:p>
            <a:pPr marL="1082677" lvl="0" indent="-366710" hangingPunct="1">
              <a:lnSpc>
                <a:spcPct val="114000"/>
              </a:lnSpc>
              <a:spcBef>
                <a:spcPts val="1200"/>
              </a:spcBef>
              <a:buFont typeface="Corbel"/>
              <a:buAutoNum type="arabicPeriod"/>
            </a:pPr>
            <a:r>
              <a:rPr lang="en-GB" sz="2400" dirty="0"/>
              <a:t>Standardising up</a:t>
            </a:r>
          </a:p>
          <a:p>
            <a:pPr marL="1082677" lvl="0" indent="-366710" hangingPunct="1">
              <a:lnSpc>
                <a:spcPct val="114000"/>
              </a:lnSpc>
              <a:spcBef>
                <a:spcPts val="1200"/>
              </a:spcBef>
              <a:buFont typeface="Corbel"/>
              <a:buAutoNum type="arabicPeriod"/>
            </a:pPr>
            <a:r>
              <a:rPr lang="en-GB" sz="2400" dirty="0"/>
              <a:t>Standardisation by transformation</a:t>
            </a:r>
          </a:p>
          <a:p>
            <a:pPr marL="1082677" lvl="0" indent="-366710" hangingPunct="1">
              <a:lnSpc>
                <a:spcPct val="114000"/>
              </a:lnSpc>
              <a:spcBef>
                <a:spcPts val="1200"/>
              </a:spcBef>
              <a:buFont typeface="Corbel"/>
              <a:buAutoNum type="arabicPeriod"/>
            </a:pPr>
            <a:r>
              <a:rPr lang="en-GB" sz="2400" dirty="0"/>
              <a:t>Standardisation by </a:t>
            </a:r>
            <a:r>
              <a:rPr lang="en-GB" sz="2400" dirty="0" smtClean="0"/>
              <a:t>selection</a:t>
            </a:r>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pic>
        <p:nvPicPr>
          <p:cNvPr id="2" name="Picture 2"/>
          <p:cNvPicPr>
            <a:picLocks noChangeAspect="1"/>
          </p:cNvPicPr>
          <p:nvPr/>
        </p:nvPicPr>
        <p:blipFill>
          <a:blip r:embed="rId2" cstate="print"/>
          <a:srcRect/>
          <a:stretch>
            <a:fillRect/>
          </a:stretch>
        </p:blipFill>
        <p:spPr>
          <a:xfrm>
            <a:off x="4786317" y="2786067"/>
            <a:ext cx="4632322" cy="4000500"/>
          </a:xfrm>
          <a:prstGeom prst="rect">
            <a:avLst/>
          </a:prstGeom>
          <a:noFill/>
          <a:ln>
            <a:noFill/>
          </a:ln>
        </p:spPr>
      </p:pic>
      <p:sp>
        <p:nvSpPr>
          <p:cNvPr id="3" name="Content Placeholder 2"/>
          <p:cNvSpPr txBox="1">
            <a:spLocks noGrp="1"/>
          </p:cNvSpPr>
          <p:nvPr>
            <p:ph idx="1"/>
          </p:nvPr>
        </p:nvSpPr>
        <p:spPr>
          <a:xfrm>
            <a:off x="395285" y="1844673"/>
            <a:ext cx="6264270" cy="4752978"/>
          </a:xfrm>
        </p:spPr>
        <p:txBody>
          <a:bodyPr/>
          <a:lstStyle/>
          <a:p>
            <a:pPr marL="438912" lvl="0" indent="-320040" hangingPunct="1">
              <a:buNone/>
            </a:pPr>
            <a:r>
              <a:rPr lang="en-GB" sz="2400" b="1" dirty="0"/>
              <a:t>1. Full Mechanisation</a:t>
            </a:r>
            <a:endParaRPr lang="en-GB" sz="2400" dirty="0"/>
          </a:p>
          <a:p>
            <a:pPr marL="596646" lvl="0" indent="-514350" hangingPunct="1">
              <a:buNone/>
            </a:pPr>
            <a:r>
              <a:rPr lang="en-GB" sz="2400" b="1" dirty="0"/>
              <a:t>	</a:t>
            </a:r>
            <a:r>
              <a:rPr lang="en-GB" sz="2400" dirty="0"/>
              <a:t>Quite rare. </a:t>
            </a:r>
            <a:r>
              <a:rPr lang="en-GB" sz="2400" dirty="0" smtClean="0"/>
              <a:t/>
            </a:r>
            <a:br>
              <a:rPr lang="en-GB" sz="2400" dirty="0" smtClean="0"/>
            </a:br>
            <a:r>
              <a:rPr lang="en-GB" sz="2400" dirty="0" smtClean="0">
                <a:solidFill>
                  <a:schemeClr val="accent3">
                    <a:lumMod val="75000"/>
                  </a:schemeClr>
                </a:solidFill>
              </a:rPr>
              <a:t>Example</a:t>
            </a:r>
            <a:r>
              <a:rPr lang="en-GB" sz="2400" dirty="0">
                <a:solidFill>
                  <a:schemeClr val="accent3">
                    <a:lumMod val="75000"/>
                  </a:schemeClr>
                </a:solidFill>
              </a:rPr>
              <a:t>: Automated massage chairs. Note problems with </a:t>
            </a:r>
            <a:r>
              <a:rPr lang="en-GB" sz="2400" dirty="0" smtClean="0">
                <a:solidFill>
                  <a:schemeClr val="accent3">
                    <a:lumMod val="75000"/>
                  </a:schemeClr>
                </a:solidFill>
              </a:rPr>
              <a:t>standardizing </a:t>
            </a:r>
            <a:r>
              <a:rPr lang="en-GB" sz="2400" dirty="0">
                <a:solidFill>
                  <a:schemeClr val="accent3">
                    <a:lumMod val="75000"/>
                  </a:schemeClr>
                </a:solidFill>
              </a:rPr>
              <a:t>to bodies.</a:t>
            </a:r>
          </a:p>
          <a:p>
            <a:pPr marL="596646" lvl="0" indent="-514350" hangingPunct="1">
              <a:buNone/>
            </a:pPr>
            <a:endParaRPr lang="en-GB" sz="2400" dirty="0"/>
          </a:p>
          <a:p>
            <a:pPr marL="596646" lvl="0" indent="-514350" hangingPunct="1">
              <a:buNone/>
            </a:pPr>
            <a:r>
              <a:rPr lang="en-GB" sz="2400" b="1" dirty="0"/>
              <a:t>2. Standardising up:</a:t>
            </a:r>
            <a:endParaRPr lang="en-GB" sz="2400" dirty="0"/>
          </a:p>
          <a:p>
            <a:pPr marL="596646" lvl="0" indent="-514350" hangingPunct="1">
              <a:buNone/>
            </a:pPr>
            <a:r>
              <a:rPr lang="en-GB" sz="2400" dirty="0"/>
              <a:t>	Allowing all bodies </a:t>
            </a:r>
            <a:br>
              <a:rPr lang="en-GB" sz="2400" dirty="0"/>
            </a:br>
            <a:r>
              <a:rPr lang="en-GB" sz="2400" dirty="0"/>
              <a:t>times/resources required </a:t>
            </a:r>
            <a:br>
              <a:rPr lang="en-GB" sz="2400" dirty="0"/>
            </a:br>
            <a:r>
              <a:rPr lang="en-GB" sz="2400" dirty="0"/>
              <a:t>by the most demanding </a:t>
            </a:r>
            <a:br>
              <a:rPr lang="en-GB" sz="2400" dirty="0"/>
            </a:br>
            <a:r>
              <a:rPr lang="en-GB" sz="2400" dirty="0"/>
              <a:t>of bodies – expensive.</a:t>
            </a:r>
            <a:br>
              <a:rPr lang="en-GB" sz="2400" dirty="0"/>
            </a:br>
            <a:r>
              <a:rPr lang="en-GB" sz="2400" dirty="0">
                <a:solidFill>
                  <a:schemeClr val="accent3">
                    <a:lumMod val="75000"/>
                  </a:schemeClr>
                </a:solidFill>
              </a:rPr>
              <a:t>Example: exclusive body-</a:t>
            </a:r>
            <a:br>
              <a:rPr lang="en-GB" sz="2400" dirty="0">
                <a:solidFill>
                  <a:schemeClr val="accent3">
                    <a:lumMod val="75000"/>
                  </a:schemeClr>
                </a:solidFill>
              </a:rPr>
            </a:br>
            <a:r>
              <a:rPr lang="en-GB" sz="2400" dirty="0">
                <a:solidFill>
                  <a:schemeClr val="accent3">
                    <a:lumMod val="75000"/>
                  </a:schemeClr>
                </a:solidFill>
              </a:rPr>
              <a:t>pampering services</a:t>
            </a:r>
          </a:p>
        </p:txBody>
      </p:sp>
      <p:sp>
        <p:nvSpPr>
          <p:cNvPr id="4" name="Title 1"/>
          <p:cNvSpPr txBox="1"/>
          <p:nvPr/>
        </p:nvSpPr>
        <p:spPr>
          <a:xfrm>
            <a:off x="395532" y="260649"/>
            <a:ext cx="8533610" cy="1143000"/>
          </a:xfrm>
          <a:prstGeom prst="rect">
            <a:avLst/>
          </a:prstGeom>
          <a:noFill/>
          <a:ln>
            <a:noFill/>
          </a:ln>
        </p:spPr>
        <p:txBody>
          <a:bodyPr vert="horz" wrap="square" lIns="91440" tIns="45720" rIns="4572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000" b="1" i="0" u="none" strike="noStrike" kern="1200" cap="none" spc="0" baseline="0" dirty="0" smtClean="0">
                <a:solidFill>
                  <a:srgbClr val="7BF616"/>
                </a:solidFill>
                <a:uFillTx/>
                <a:latin typeface="Corbel" pitchFamily="34" charset="0"/>
                <a:cs typeface="Arial"/>
              </a:rPr>
              <a:t>C. Standardising </a:t>
            </a:r>
            <a:r>
              <a:rPr lang="en-GB" sz="4000" b="1" i="0" u="none" strike="noStrike" kern="1200" cap="none" spc="0" baseline="0" dirty="0">
                <a:solidFill>
                  <a:srgbClr val="7BF616"/>
                </a:solidFill>
                <a:uFillTx/>
                <a:latin typeface="Corbel" pitchFamily="34" charset="0"/>
                <a:cs typeface="Arial"/>
              </a:rPr>
              <a:t>bodies</a:t>
            </a:r>
            <a:endParaRPr lang="en-US" sz="4000" b="1" i="0" u="none" strike="noStrike" kern="1200" cap="none" spc="0" baseline="0" dirty="0">
              <a:solidFill>
                <a:srgbClr val="7BF616"/>
              </a:solidFill>
              <a:uFillTx/>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itle 1"/>
          <p:cNvSpPr txBox="1">
            <a:spLocks noGrp="1"/>
          </p:cNvSpPr>
          <p:nvPr>
            <p:ph type="title"/>
          </p:nvPr>
        </p:nvSpPr>
        <p:spPr>
          <a:xfrm>
            <a:off x="395532" y="260649"/>
            <a:ext cx="8640961" cy="1252728"/>
          </a:xfrm>
        </p:spPr>
        <p:txBody>
          <a:bodyPr/>
          <a:lstStyle/>
          <a:p>
            <a:pPr lvl="0" hangingPunct="1"/>
            <a:r>
              <a:rPr lang="en-GB" sz="4000" dirty="0" smtClean="0"/>
              <a:t>C. Standardising </a:t>
            </a:r>
            <a:r>
              <a:rPr lang="en-GB" sz="4000" dirty="0"/>
              <a:t>bodies</a:t>
            </a:r>
          </a:p>
        </p:txBody>
      </p:sp>
      <p:sp>
        <p:nvSpPr>
          <p:cNvPr id="3" name="Content Placeholder 2"/>
          <p:cNvSpPr txBox="1">
            <a:spLocks noGrp="1"/>
          </p:cNvSpPr>
          <p:nvPr>
            <p:ph idx="1"/>
          </p:nvPr>
        </p:nvSpPr>
        <p:spPr>
          <a:xfrm>
            <a:off x="250829" y="1557342"/>
            <a:ext cx="8497884" cy="4895853"/>
          </a:xfrm>
        </p:spPr>
        <p:txBody>
          <a:bodyPr/>
          <a:lstStyle/>
          <a:p>
            <a:pPr marL="633222" lvl="0" indent="-514350" hangingPunct="1">
              <a:buNone/>
            </a:pPr>
            <a:r>
              <a:rPr lang="en-GB" sz="2800" b="1" dirty="0"/>
              <a:t>3. Standardisation by transformation:</a:t>
            </a:r>
          </a:p>
          <a:p>
            <a:pPr marL="92070" lvl="0" indent="25402" hangingPunct="1">
              <a:buNone/>
            </a:pPr>
            <a:r>
              <a:rPr lang="en-GB" sz="2400" dirty="0"/>
              <a:t>Transforming the body-worked-upon so that it is predictable. </a:t>
            </a:r>
            <a:r>
              <a:rPr lang="en-GB" sz="2400" dirty="0" smtClean="0">
                <a:solidFill>
                  <a:schemeClr val="accent3">
                    <a:lumMod val="75000"/>
                  </a:schemeClr>
                </a:solidFill>
              </a:rPr>
              <a:t>Examples</a:t>
            </a:r>
            <a:r>
              <a:rPr lang="en-GB" sz="2400" dirty="0">
                <a:solidFill>
                  <a:schemeClr val="accent3">
                    <a:lumMod val="75000"/>
                  </a:schemeClr>
                </a:solidFill>
              </a:rPr>
              <a:t>:</a:t>
            </a:r>
          </a:p>
          <a:p>
            <a:pPr marL="439734" lvl="1" hangingPunct="1">
              <a:spcBef>
                <a:spcPts val="600"/>
              </a:spcBef>
              <a:buFont typeface="Wingdings"/>
            </a:pPr>
            <a:r>
              <a:rPr lang="en-GB" sz="2400" dirty="0">
                <a:solidFill>
                  <a:schemeClr val="accent3">
                    <a:lumMod val="75000"/>
                  </a:schemeClr>
                </a:solidFill>
              </a:rPr>
              <a:t>Residential care home residents required to be fitted with artificial feeding tubes </a:t>
            </a:r>
            <a:r>
              <a:rPr lang="en-GB" sz="2400" dirty="0">
                <a:solidFill>
                  <a:schemeClr val="tx1"/>
                </a:solidFill>
              </a:rPr>
              <a:t>(UK Report </a:t>
            </a:r>
            <a:r>
              <a:rPr lang="en-GB" sz="2400" dirty="0" smtClean="0">
                <a:solidFill>
                  <a:schemeClr val="tx1"/>
                </a:solidFill>
              </a:rPr>
              <a:t>2010; </a:t>
            </a:r>
            <a:r>
              <a:rPr lang="en-GB" sz="2400" dirty="0" err="1" smtClean="0">
                <a:solidFill>
                  <a:schemeClr val="tx1"/>
                </a:solidFill>
              </a:rPr>
              <a:t>Rodeschini</a:t>
            </a:r>
            <a:r>
              <a:rPr lang="en-GB" sz="2400" dirty="0" smtClean="0">
                <a:solidFill>
                  <a:schemeClr val="tx1"/>
                </a:solidFill>
              </a:rPr>
              <a:t> 2013)</a:t>
            </a:r>
            <a:endParaRPr lang="en-GB" sz="2400" dirty="0">
              <a:solidFill>
                <a:schemeClr val="tx1"/>
              </a:solidFill>
            </a:endParaRPr>
          </a:p>
          <a:p>
            <a:pPr marL="720720" lvl="2" hangingPunct="1">
              <a:spcBef>
                <a:spcPts val="500"/>
              </a:spcBef>
            </a:pPr>
            <a:r>
              <a:rPr lang="en-GB" sz="2000" dirty="0"/>
              <a:t>Palliative support and daily help both unnecessary.</a:t>
            </a:r>
          </a:p>
          <a:p>
            <a:pPr marL="439734" lvl="1" hangingPunct="1">
              <a:spcBef>
                <a:spcPts val="600"/>
              </a:spcBef>
              <a:buFont typeface="Wingdings"/>
            </a:pPr>
            <a:r>
              <a:rPr lang="en-GB" sz="2400" dirty="0">
                <a:solidFill>
                  <a:schemeClr val="accent3">
                    <a:lumMod val="75000"/>
                  </a:schemeClr>
                </a:solidFill>
              </a:rPr>
              <a:t>Caesarean birth rates.</a:t>
            </a:r>
          </a:p>
          <a:p>
            <a:pPr marL="720720" lvl="2" hangingPunct="1">
              <a:spcBef>
                <a:spcPts val="500"/>
              </a:spcBef>
            </a:pPr>
            <a:r>
              <a:rPr lang="en-GB" sz="2000" dirty="0"/>
              <a:t>WHO estimates caesareans medically ‘appropriate’ in 5-15% of births.</a:t>
            </a:r>
          </a:p>
          <a:p>
            <a:pPr marL="720720" lvl="2" hangingPunct="1">
              <a:spcBef>
                <a:spcPts val="500"/>
              </a:spcBef>
            </a:pPr>
            <a:r>
              <a:rPr lang="en-GB" sz="2000" dirty="0"/>
              <a:t>8 Country study in Latin American found consistently higher rates in Private hospitals. (</a:t>
            </a:r>
            <a:r>
              <a:rPr lang="en-GB" sz="2000" dirty="0" err="1"/>
              <a:t>Villar</a:t>
            </a:r>
            <a:r>
              <a:rPr lang="en-GB" sz="2000" dirty="0"/>
              <a:t>, </a:t>
            </a:r>
            <a:r>
              <a:rPr lang="en-GB" sz="2000" dirty="0" err="1"/>
              <a:t>Valladares</a:t>
            </a:r>
            <a:r>
              <a:rPr lang="en-GB" sz="2000" dirty="0"/>
              <a:t> et al 2006). In Brazil rates in private hospitals up to 90% (note – similarly higher in private hospitals in US)</a:t>
            </a:r>
          </a:p>
          <a:p>
            <a:pPr marL="720720" lvl="2" hangingPunct="1">
              <a:spcBef>
                <a:spcPts val="500"/>
              </a:spcBef>
            </a:pPr>
            <a:r>
              <a:rPr lang="en-GB" sz="2000" dirty="0"/>
              <a:t>2008 comparative study found that a private clinic had temporal clustering of births (less on weekend, less in middle of the night) and most often had own-doctor carrying out the procedure.</a:t>
            </a:r>
          </a:p>
          <a:p>
            <a:pPr marL="438912" lvl="0" indent="-320040" hangingPunct="1">
              <a:buFont typeface="Wingdings 2"/>
            </a:pPr>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a:xfrm>
            <a:off x="457200" y="1556792"/>
            <a:ext cx="8229600" cy="4625977"/>
          </a:xfrm>
        </p:spPr>
        <p:txBody>
          <a:bodyPr/>
          <a:lstStyle/>
          <a:p>
            <a:r>
              <a:rPr lang="en-GB" sz="2800" dirty="0" smtClean="0"/>
              <a:t>Conceptualising body work/labour</a:t>
            </a:r>
          </a:p>
          <a:p>
            <a:r>
              <a:rPr lang="en-GB" sz="2800" dirty="0" smtClean="0"/>
              <a:t>Organising body labour in capitalism</a:t>
            </a:r>
          </a:p>
          <a:p>
            <a:pPr lvl="1"/>
            <a:r>
              <a:rPr lang="en-GB" sz="2400" dirty="0" smtClean="0"/>
              <a:t>Constraints on capitalist organisation</a:t>
            </a:r>
          </a:p>
          <a:p>
            <a:pPr lvl="1"/>
            <a:r>
              <a:rPr lang="en-GB" sz="2400" dirty="0" smtClean="0"/>
              <a:t>Possible ‘resolutions’ and their implications</a:t>
            </a:r>
          </a:p>
          <a:p>
            <a:pPr lvl="2"/>
            <a:r>
              <a:rPr lang="en-GB" sz="2000" dirty="0" smtClean="0"/>
              <a:t>Cutting labour costs</a:t>
            </a:r>
          </a:p>
          <a:p>
            <a:pPr lvl="2"/>
            <a:r>
              <a:rPr lang="en-GB" sz="2000" dirty="0" smtClean="0"/>
              <a:t>Concentrating body labour</a:t>
            </a:r>
          </a:p>
          <a:p>
            <a:pPr lvl="2"/>
            <a:r>
              <a:rPr lang="en-GB" sz="2000" dirty="0" smtClean="0"/>
              <a:t>Standardising bodies</a:t>
            </a:r>
          </a:p>
          <a:p>
            <a:pPr lvl="1"/>
            <a:r>
              <a:rPr lang="en-GB" sz="2400" dirty="0" smtClean="0"/>
              <a:t>Managing the unmanageable</a:t>
            </a:r>
          </a:p>
          <a:p>
            <a:pPr lvl="2"/>
            <a:r>
              <a:rPr lang="en-GB" sz="2000" dirty="0" smtClean="0"/>
              <a:t>Employment Relations</a:t>
            </a:r>
          </a:p>
          <a:p>
            <a:pPr lvl="2"/>
            <a:r>
              <a:rPr lang="en-GB" sz="2000" dirty="0" smtClean="0"/>
              <a:t>Regulation</a:t>
            </a:r>
          </a:p>
          <a:p>
            <a:pPr lvl="2"/>
            <a:r>
              <a:rPr lang="en-GB" sz="2000" dirty="0" smtClean="0"/>
              <a:t>Social/cultural understandings</a:t>
            </a:r>
          </a:p>
          <a:p>
            <a:r>
              <a:rPr lang="en-GB" sz="2800" dirty="0" smtClean="0"/>
              <a:t>Conclusions</a:t>
            </a:r>
          </a:p>
          <a:p>
            <a:pPr>
              <a:buNone/>
            </a:pPr>
            <a:endParaRPr lang="en-GB" sz="28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sz="2800" dirty="0">
                <a:solidFill>
                  <a:srgbClr val="FFFFFF"/>
                </a:solidFill>
              </a:rPr>
              <a:t>Everyday micro-processes of standardisation by transformation...</a:t>
            </a:r>
          </a:p>
        </p:txBody>
      </p:sp>
      <p:sp>
        <p:nvSpPr>
          <p:cNvPr id="3" name="Content Placeholder 2"/>
          <p:cNvSpPr txBox="1">
            <a:spLocks noGrp="1"/>
          </p:cNvSpPr>
          <p:nvPr>
            <p:ph idx="1"/>
          </p:nvPr>
        </p:nvSpPr>
        <p:spPr>
          <a:xfrm>
            <a:off x="385767" y="2420938"/>
            <a:ext cx="8362946" cy="3311527"/>
          </a:xfrm>
          <a:gradFill>
            <a:gsLst>
              <a:gs pos="0">
                <a:srgbClr val="BCFF95"/>
              </a:gs>
              <a:gs pos="100000">
                <a:srgbClr val="CFFFB5"/>
              </a:gs>
            </a:gsLst>
            <a:lin ang="16200000"/>
          </a:gradFill>
          <a:ln w="6345">
            <a:solidFill>
              <a:srgbClr val="7CD036"/>
            </a:solidFill>
            <a:prstDash val="solid"/>
            <a:miter/>
          </a:ln>
          <a:effectLst>
            <a:outerShdw dist="24999" dir="5400000" algn="tl">
              <a:srgbClr val="000000">
                <a:alpha val="38000"/>
              </a:srgbClr>
            </a:outerShdw>
          </a:effectLst>
        </p:spPr>
        <p:txBody>
          <a:bodyPr/>
          <a:lstStyle/>
          <a:p>
            <a:pPr marL="0" lvl="0" indent="0" hangingPunct="1">
              <a:lnSpc>
                <a:spcPct val="90000"/>
              </a:lnSpc>
              <a:buNone/>
            </a:pPr>
            <a:r>
              <a:rPr lang="en-GB"/>
              <a:t>...the worked-on-body ...is frequently anaesthetised, supine, or naked, or rendered immobile by gown or facial mud pack, making it difficult for the patient, customer or client to just get up and leave.’</a:t>
            </a:r>
          </a:p>
          <a:p>
            <a:pPr marL="0" lvl="0" indent="0" algn="r" hangingPunct="1">
              <a:lnSpc>
                <a:spcPct val="90000"/>
              </a:lnSpc>
              <a:buNone/>
            </a:pPr>
            <a:r>
              <a:rPr lang="en-GB"/>
              <a:t/>
            </a:r>
            <a:br>
              <a:rPr lang="en-GB"/>
            </a:br>
            <a:r>
              <a:rPr lang="en-GB"/>
              <a:t>(Wolkowitz, 2006: 163-4)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50829" y="1447796"/>
            <a:ext cx="8683627" cy="5410203"/>
          </a:xfrm>
        </p:spPr>
        <p:txBody>
          <a:bodyPr/>
          <a:lstStyle/>
          <a:p>
            <a:pPr marL="438912" lvl="0" indent="-320040" hangingPunct="1">
              <a:lnSpc>
                <a:spcPct val="120000"/>
              </a:lnSpc>
              <a:buNone/>
            </a:pPr>
            <a:r>
              <a:rPr lang="en-GB" b="1" dirty="0"/>
              <a:t>4. </a:t>
            </a:r>
            <a:r>
              <a:rPr lang="en-GB" b="1" dirty="0" smtClean="0"/>
              <a:t>Standardisation </a:t>
            </a:r>
            <a:r>
              <a:rPr lang="en-GB" b="1" dirty="0"/>
              <a:t>by selection</a:t>
            </a:r>
          </a:p>
          <a:p>
            <a:pPr marL="438912" lvl="0" indent="-320040" hangingPunct="1">
              <a:lnSpc>
                <a:spcPct val="120000"/>
              </a:lnSpc>
              <a:buFont typeface="Wingdings 2"/>
            </a:pPr>
            <a:r>
              <a:rPr lang="en-GB" sz="2000" dirty="0"/>
              <a:t>Focusing on specific bodies</a:t>
            </a:r>
          </a:p>
          <a:p>
            <a:pPr marL="731520" lvl="1" indent="-274320" hangingPunct="1">
              <a:lnSpc>
                <a:spcPct val="120000"/>
              </a:lnSpc>
              <a:spcBef>
                <a:spcPts val="400"/>
              </a:spcBef>
              <a:buFont typeface="Wingdings"/>
            </a:pPr>
            <a:r>
              <a:rPr lang="en-GB" sz="1800" dirty="0"/>
              <a:t>Young, old, female...</a:t>
            </a:r>
          </a:p>
          <a:p>
            <a:pPr marL="438912" lvl="0" indent="-320040" hangingPunct="1">
              <a:lnSpc>
                <a:spcPct val="120000"/>
              </a:lnSpc>
              <a:buFont typeface="Wingdings 2"/>
            </a:pPr>
            <a:r>
              <a:rPr lang="en-GB" sz="2000" dirty="0"/>
              <a:t>Focusing on specific body parts</a:t>
            </a:r>
          </a:p>
          <a:p>
            <a:pPr marL="731520" lvl="1" indent="-274320" hangingPunct="1">
              <a:lnSpc>
                <a:spcPct val="120000"/>
              </a:lnSpc>
              <a:spcBef>
                <a:spcPts val="400"/>
              </a:spcBef>
              <a:buFont typeface="Wingdings"/>
            </a:pPr>
            <a:r>
              <a:rPr lang="en-GB" sz="1800" dirty="0"/>
              <a:t>Hair, eyes, legs...</a:t>
            </a:r>
          </a:p>
          <a:p>
            <a:pPr marL="438912" lvl="0" indent="-320040" hangingPunct="1">
              <a:lnSpc>
                <a:spcPct val="120000"/>
              </a:lnSpc>
              <a:buFont typeface="Wingdings 2"/>
            </a:pPr>
            <a:r>
              <a:rPr lang="en-GB" sz="2000" dirty="0"/>
              <a:t>Focusing on specific procedures on specific parts</a:t>
            </a:r>
          </a:p>
          <a:p>
            <a:pPr marL="731520" lvl="1" indent="-274320" hangingPunct="1">
              <a:lnSpc>
                <a:spcPct val="120000"/>
              </a:lnSpc>
              <a:spcBef>
                <a:spcPts val="400"/>
              </a:spcBef>
              <a:buFont typeface="Wingdings"/>
            </a:pPr>
            <a:r>
              <a:rPr lang="en-GB" sz="1800" dirty="0"/>
              <a:t>Cataracts, manicures...</a:t>
            </a:r>
          </a:p>
          <a:p>
            <a:pPr marL="731520" lvl="1" indent="-274320" hangingPunct="1">
              <a:lnSpc>
                <a:spcPct val="120000"/>
              </a:lnSpc>
              <a:spcBef>
                <a:spcPts val="400"/>
              </a:spcBef>
              <a:buNone/>
            </a:pPr>
            <a:endParaRPr lang="en-GB" sz="1800" dirty="0"/>
          </a:p>
          <a:p>
            <a:pPr marL="438912" lvl="0" indent="-320040" hangingPunct="1">
              <a:lnSpc>
                <a:spcPct val="120000"/>
              </a:lnSpc>
              <a:buFont typeface="Wingdings" pitchFamily="2"/>
              <a:buChar char="à"/>
            </a:pPr>
            <a:r>
              <a:rPr lang="en-GB" sz="2000" b="1" dirty="0">
                <a:solidFill>
                  <a:schemeClr val="tx1"/>
                </a:solidFill>
              </a:rPr>
              <a:t>Treats the body as its parts, not </a:t>
            </a:r>
            <a:r>
              <a:rPr lang="en-GB" sz="2000" b="1" dirty="0" smtClean="0">
                <a:solidFill>
                  <a:schemeClr val="tx1"/>
                </a:solidFill>
              </a:rPr>
              <a:t>a </a:t>
            </a:r>
            <a:r>
              <a:rPr lang="en-GB" sz="2000" b="1" dirty="0">
                <a:solidFill>
                  <a:schemeClr val="tx1"/>
                </a:solidFill>
              </a:rPr>
              <a:t>whole, nor </a:t>
            </a:r>
            <a:r>
              <a:rPr lang="en-GB" sz="2000" b="1" dirty="0" smtClean="0">
                <a:solidFill>
                  <a:schemeClr val="tx1"/>
                </a:solidFill>
              </a:rPr>
              <a:t>social </a:t>
            </a:r>
            <a:r>
              <a:rPr lang="en-GB" sz="2000" b="1" dirty="0">
                <a:solidFill>
                  <a:schemeClr val="tx1"/>
                </a:solidFill>
              </a:rPr>
              <a:t>entity.</a:t>
            </a:r>
          </a:p>
          <a:p>
            <a:pPr marL="438912" lvl="0" indent="-320040" hangingPunct="1">
              <a:lnSpc>
                <a:spcPct val="120000"/>
              </a:lnSpc>
              <a:buFont typeface="Wingdings" pitchFamily="2"/>
              <a:buChar char="à"/>
            </a:pPr>
            <a:r>
              <a:rPr lang="en-GB" sz="2000" b="1" dirty="0" smtClean="0">
                <a:solidFill>
                  <a:schemeClr val="tx1"/>
                </a:solidFill>
              </a:rPr>
              <a:t>Incurs ‘risk’ to the body: ignores </a:t>
            </a:r>
            <a:r>
              <a:rPr lang="en-GB" sz="2000" b="1" dirty="0">
                <a:solidFill>
                  <a:schemeClr val="tx1"/>
                </a:solidFill>
              </a:rPr>
              <a:t>symptoms outside the range of those normal for a procedure/group.</a:t>
            </a:r>
          </a:p>
          <a:p>
            <a:pPr marL="438912" lvl="0" indent="-320040" hangingPunct="1">
              <a:lnSpc>
                <a:spcPct val="120000"/>
              </a:lnSpc>
              <a:buFont typeface="Wingdings" pitchFamily="2"/>
              <a:buChar char="à"/>
            </a:pPr>
            <a:r>
              <a:rPr lang="en-GB" sz="2000" b="1" dirty="0">
                <a:solidFill>
                  <a:schemeClr val="tx1"/>
                </a:solidFill>
              </a:rPr>
              <a:t>Increasingly medical workers are being required to do this selection with an emphasis on selecting out undeserving (medically or morally) bodies.</a:t>
            </a:r>
          </a:p>
          <a:p>
            <a:pPr marL="731520" lvl="1" indent="-274320" hangingPunct="1">
              <a:lnSpc>
                <a:spcPct val="120000"/>
              </a:lnSpc>
              <a:spcBef>
                <a:spcPts val="600"/>
              </a:spcBef>
              <a:buFont typeface="Wingdings"/>
            </a:pPr>
            <a:endParaRPr lang="en-US" sz="2400" dirty="0"/>
          </a:p>
        </p:txBody>
      </p:sp>
      <p:sp>
        <p:nvSpPr>
          <p:cNvPr id="3" name="Title 1"/>
          <p:cNvSpPr txBox="1">
            <a:spLocks noGrp="1"/>
          </p:cNvSpPr>
          <p:nvPr>
            <p:ph type="title"/>
          </p:nvPr>
        </p:nvSpPr>
        <p:spPr>
          <a:xfrm>
            <a:off x="395532" y="232056"/>
            <a:ext cx="8640961" cy="1252728"/>
          </a:xfrm>
        </p:spPr>
        <p:txBody>
          <a:bodyPr/>
          <a:lstStyle/>
          <a:p>
            <a:pPr lvl="0" hangingPunct="1"/>
            <a:r>
              <a:rPr lang="en-GB" sz="4000" dirty="0" smtClean="0"/>
              <a:t>C. Standardising </a:t>
            </a:r>
            <a:r>
              <a:rPr lang="en-GB" sz="4000" dirty="0"/>
              <a:t>bodies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Organisation and re-organisation </a:t>
            </a:r>
            <a:br>
              <a:rPr lang="en-GB" sz="4000" dirty="0" smtClean="0"/>
            </a:br>
            <a:r>
              <a:rPr lang="en-GB" sz="4000" dirty="0" smtClean="0"/>
              <a:t>of the body work labour process</a:t>
            </a:r>
            <a:endParaRPr lang="en-GB" sz="4000" dirty="0"/>
          </a:p>
        </p:txBody>
      </p:sp>
      <p:sp>
        <p:nvSpPr>
          <p:cNvPr id="3" name="Content Placeholder 2"/>
          <p:cNvSpPr>
            <a:spLocks noGrp="1"/>
          </p:cNvSpPr>
          <p:nvPr>
            <p:ph idx="1"/>
          </p:nvPr>
        </p:nvSpPr>
        <p:spPr/>
        <p:txBody>
          <a:bodyPr/>
          <a:lstStyle/>
          <a:p>
            <a:pPr marL="633414" lvl="0" indent="-514350">
              <a:buFont typeface="+mj-lt"/>
              <a:buAutoNum type="alphaUcPeriod"/>
            </a:pPr>
            <a:r>
              <a:rPr lang="en-GB" sz="2800" dirty="0" smtClean="0">
                <a:solidFill>
                  <a:schemeClr val="accent2">
                    <a:lumMod val="75000"/>
                  </a:schemeClr>
                </a:solidFill>
              </a:rPr>
              <a:t>Cutting costs in body labour</a:t>
            </a:r>
          </a:p>
          <a:p>
            <a:pPr marL="633414" lvl="0" indent="-514350">
              <a:buFont typeface="+mj-lt"/>
              <a:buAutoNum type="alphaUcPeriod"/>
            </a:pPr>
            <a:r>
              <a:rPr lang="en-GB" sz="2800" dirty="0" smtClean="0">
                <a:solidFill>
                  <a:schemeClr val="accent2">
                    <a:lumMod val="75000"/>
                  </a:schemeClr>
                </a:solidFill>
              </a:rPr>
              <a:t>Reorganising (concentrating) body labour</a:t>
            </a:r>
          </a:p>
          <a:p>
            <a:pPr marL="633414" lvl="0" indent="-514350">
              <a:buFont typeface="+mj-lt"/>
              <a:buAutoNum type="alphaUcPeriod"/>
            </a:pPr>
            <a:r>
              <a:rPr lang="en-GB" sz="2800" dirty="0" smtClean="0">
                <a:solidFill>
                  <a:schemeClr val="accent2">
                    <a:lumMod val="75000"/>
                  </a:schemeClr>
                </a:solidFill>
              </a:rPr>
              <a:t>Standardising bodies</a:t>
            </a:r>
            <a:endParaRPr lang="en-US" sz="2800" dirty="0" smtClean="0">
              <a:solidFill>
                <a:schemeClr val="accent2">
                  <a:lumMod val="75000"/>
                </a:schemeClr>
              </a:solidFill>
            </a:endParaRPr>
          </a:p>
          <a:p>
            <a:endParaRPr lang="en-GB" sz="2800" dirty="0" smtClean="0"/>
          </a:p>
          <a:p>
            <a:r>
              <a:rPr lang="en-GB" sz="2800" dirty="0" smtClean="0"/>
              <a:t>None of these straightforward. </a:t>
            </a:r>
          </a:p>
          <a:p>
            <a:r>
              <a:rPr lang="en-GB" sz="2800" dirty="0" smtClean="0"/>
              <a:t>Constraints on profitability systematic.</a:t>
            </a:r>
          </a:p>
          <a:p>
            <a:endParaRPr lang="en-GB" sz="2800" dirty="0" smtClean="0"/>
          </a:p>
          <a:p>
            <a:r>
              <a:rPr lang="en-GB" sz="2800" dirty="0" smtClean="0"/>
              <a:t>Therefore employment in body work dependent on specific employment structures and strategic engagement with cultural/social identities</a:t>
            </a:r>
          </a:p>
          <a:p>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Structures of employment</a:t>
            </a:r>
            <a:endParaRPr lang="en-US" dirty="0"/>
          </a:p>
        </p:txBody>
      </p:sp>
      <p:sp>
        <p:nvSpPr>
          <p:cNvPr id="7" name="Content Placeholder 6"/>
          <p:cNvSpPr>
            <a:spLocks noGrp="1"/>
          </p:cNvSpPr>
          <p:nvPr>
            <p:ph idx="1"/>
          </p:nvPr>
        </p:nvSpPr>
        <p:spPr>
          <a:xfrm>
            <a:off x="457200" y="1628800"/>
            <a:ext cx="8229600" cy="4752527"/>
          </a:xfrm>
          <a:solidFill>
            <a:schemeClr val="accent6">
              <a:lumMod val="75000"/>
            </a:schemeClr>
          </a:solidFill>
        </p:spPr>
        <p:style>
          <a:lnRef idx="3">
            <a:schemeClr val="lt1"/>
          </a:lnRef>
          <a:fillRef idx="1">
            <a:schemeClr val="accent6"/>
          </a:fillRef>
          <a:effectRef idx="1">
            <a:schemeClr val="accent6"/>
          </a:effectRef>
          <a:fontRef idx="minor">
            <a:schemeClr val="lt1"/>
          </a:fontRef>
        </p:style>
        <p:txBody>
          <a:bodyPr>
            <a:normAutofit fontScale="70000" lnSpcReduction="20000"/>
          </a:bodyPr>
          <a:lstStyle/>
          <a:p>
            <a:pPr>
              <a:lnSpc>
                <a:spcPct val="120000"/>
              </a:lnSpc>
            </a:pPr>
            <a:endParaRPr lang="en-GB" b="1" dirty="0" smtClean="0"/>
          </a:p>
          <a:p>
            <a:pPr>
              <a:lnSpc>
                <a:spcPct val="120000"/>
              </a:lnSpc>
            </a:pPr>
            <a:r>
              <a:rPr lang="en-GB" b="1" dirty="0" smtClean="0"/>
              <a:t>Public Sector Provision</a:t>
            </a:r>
          </a:p>
          <a:p>
            <a:pPr lvl="1">
              <a:lnSpc>
                <a:spcPct val="120000"/>
              </a:lnSpc>
            </a:pPr>
            <a:r>
              <a:rPr lang="en-GB" dirty="0" smtClean="0"/>
              <a:t>In 2010 51% of Body Work workers were employed in the public sector. In comparison, 23% of workers not involved in body work were employed in public sector. Does not include sub-contractors.</a:t>
            </a:r>
          </a:p>
          <a:p>
            <a:pPr lvl="2">
              <a:lnSpc>
                <a:spcPct val="120000"/>
              </a:lnSpc>
            </a:pPr>
            <a:endParaRPr lang="en-GB" dirty="0" smtClean="0"/>
          </a:p>
          <a:p>
            <a:pPr>
              <a:lnSpc>
                <a:spcPct val="120000"/>
              </a:lnSpc>
            </a:pPr>
            <a:r>
              <a:rPr lang="en-GB" b="1" dirty="0" smtClean="0"/>
              <a:t>Self-employment</a:t>
            </a:r>
          </a:p>
          <a:p>
            <a:pPr lvl="1">
              <a:lnSpc>
                <a:spcPct val="120000"/>
              </a:lnSpc>
            </a:pPr>
            <a:r>
              <a:rPr lang="en-GB" dirty="0" smtClean="0"/>
              <a:t>Looking at private sector workers, 26% of those doing body work in 2010 were self-employed. Only 18% of non-body workers were self-employed. </a:t>
            </a:r>
          </a:p>
          <a:p>
            <a:pPr lvl="1">
              <a:lnSpc>
                <a:spcPct val="120000"/>
              </a:lnSpc>
            </a:pPr>
            <a:endParaRPr lang="en-GB" dirty="0" smtClean="0"/>
          </a:p>
          <a:p>
            <a:pPr lvl="1" algn="r">
              <a:lnSpc>
                <a:spcPct val="120000"/>
              </a:lnSpc>
              <a:buNone/>
            </a:pPr>
            <a:r>
              <a:rPr lang="en-GB" dirty="0" smtClean="0"/>
              <a:t>Data from 2010 LFS</a:t>
            </a:r>
          </a:p>
          <a:p>
            <a:pPr>
              <a:lnSpc>
                <a:spcPct val="120000"/>
              </a:lnSpc>
            </a:pPr>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Structures of employment</a:t>
            </a:r>
            <a:endParaRPr lang="en-GB" dirty="0"/>
          </a:p>
        </p:txBody>
      </p:sp>
      <p:sp>
        <p:nvSpPr>
          <p:cNvPr id="3" name="Content Placeholder 2"/>
          <p:cNvSpPr>
            <a:spLocks noGrp="1"/>
          </p:cNvSpPr>
          <p:nvPr>
            <p:ph idx="1"/>
          </p:nvPr>
        </p:nvSpPr>
        <p:spPr/>
        <p:txBody>
          <a:bodyPr/>
          <a:lstStyle/>
          <a:p>
            <a:r>
              <a:rPr lang="en-GB" sz="2800" dirty="0" smtClean="0"/>
              <a:t>Incomplete capitalisation of body work. Often not directly subsumed to capital accumulation</a:t>
            </a:r>
          </a:p>
          <a:p>
            <a:pPr lvl="1"/>
            <a:r>
              <a:rPr lang="en-GB" sz="2000" dirty="0" smtClean="0"/>
              <a:t>Public provision (healthcare; policing) </a:t>
            </a:r>
          </a:p>
          <a:p>
            <a:pPr lvl="1"/>
            <a:r>
              <a:rPr lang="en-GB" sz="2000" dirty="0" smtClean="0"/>
              <a:t>State employer/funder of last resort </a:t>
            </a:r>
            <a:r>
              <a:rPr lang="en-GB" sz="2000" dirty="0" smtClean="0">
                <a:sym typeface="Wingdings" pitchFamily="2" charset="2"/>
              </a:rPr>
              <a:t> protected </a:t>
            </a:r>
            <a:r>
              <a:rPr lang="en-GB" sz="2000" dirty="0" smtClean="0"/>
              <a:t>contractual relations (social care; security)</a:t>
            </a:r>
          </a:p>
          <a:p>
            <a:pPr lvl="1"/>
            <a:r>
              <a:rPr lang="en-GB" sz="2000" dirty="0" smtClean="0"/>
              <a:t>Franchises, rather than chain stores (health; beauty)</a:t>
            </a:r>
          </a:p>
          <a:p>
            <a:pPr lvl="1"/>
            <a:r>
              <a:rPr lang="en-GB" sz="2000" dirty="0" smtClean="0"/>
              <a:t>Own-account self-employment (therapy; beauty; sex-work; child-care)</a:t>
            </a:r>
          </a:p>
          <a:p>
            <a:pPr lvl="1"/>
            <a:r>
              <a:rPr lang="en-GB" sz="2000" dirty="0" smtClean="0"/>
              <a:t>Informal economy (child-care; sex work; </a:t>
            </a:r>
            <a:r>
              <a:rPr lang="en-GB" sz="2000" dirty="0" err="1" smtClean="0"/>
              <a:t>theraputic</a:t>
            </a:r>
            <a:r>
              <a:rPr lang="en-GB" sz="2000" dirty="0" smtClean="0"/>
              <a:t> body work)</a:t>
            </a:r>
          </a:p>
          <a:p>
            <a:pPr lvl="1"/>
            <a:r>
              <a:rPr lang="en-GB" sz="2000" dirty="0" smtClean="0"/>
              <a:t>Personalised reward systems, which also transfer risk to individual workers (tips/commission)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Grp="1"/>
          </p:cNvSpPr>
          <p:nvPr>
            <p:ph type="title"/>
          </p:nvPr>
        </p:nvSpPr>
        <p:spPr>
          <a:xfrm>
            <a:off x="323523" y="274640"/>
            <a:ext cx="8280916" cy="1143000"/>
          </a:xfrm>
        </p:spPr>
        <p:txBody>
          <a:bodyPr/>
          <a:lstStyle/>
          <a:p>
            <a:pPr lvl="0" hangingPunct="1"/>
            <a:r>
              <a:rPr lang="en-GB" sz="2400"/>
              <a:t>Note: </a:t>
            </a:r>
            <a:r>
              <a:rPr lang="en-GB" sz="2400">
                <a:solidFill>
                  <a:srgbClr val="FFFFFF"/>
                </a:solidFill>
              </a:rPr>
              <a:t>how employment relations transform relations of power between body-worked-upon and body worker</a:t>
            </a:r>
          </a:p>
        </p:txBody>
      </p:sp>
      <p:grpSp>
        <p:nvGrpSpPr>
          <p:cNvPr id="3" name="Group 10"/>
          <p:cNvGrpSpPr/>
          <p:nvPr/>
        </p:nvGrpSpPr>
        <p:grpSpPr>
          <a:xfrm>
            <a:off x="250829" y="1844673"/>
            <a:ext cx="4105271" cy="4616448"/>
            <a:chOff x="250829" y="1844673"/>
            <a:chExt cx="4105271" cy="4616448"/>
          </a:xfrm>
        </p:grpSpPr>
        <p:sp>
          <p:nvSpPr>
            <p:cNvPr id="4" name="Rectangle 8"/>
            <p:cNvSpPr/>
            <p:nvPr/>
          </p:nvSpPr>
          <p:spPr>
            <a:xfrm>
              <a:off x="265605" y="1844673"/>
              <a:ext cx="2235808" cy="374666"/>
            </a:xfrm>
            <a:prstGeom prst="rect">
              <a:avLst/>
            </a:prstGeom>
            <a:solidFill>
              <a:srgbClr val="FF0000"/>
            </a:solidFill>
            <a:ln w="9528">
              <a:solidFill>
                <a:srgbClr val="FF0000"/>
              </a:solidFill>
              <a:prstDash val="solid"/>
              <a:miter/>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rbel" pitchFamily="34"/>
                <a:cs typeface="Arial"/>
              </a:endParaRPr>
            </a:p>
          </p:txBody>
        </p:sp>
        <p:sp>
          <p:nvSpPr>
            <p:cNvPr id="5" name="Text Box 4"/>
            <p:cNvSpPr txBox="1"/>
            <p:nvPr/>
          </p:nvSpPr>
          <p:spPr>
            <a:xfrm>
              <a:off x="250829" y="1844673"/>
              <a:ext cx="4105271" cy="4616448"/>
            </a:xfrm>
            <a:prstGeom prst="rect">
              <a:avLst/>
            </a:prstGeom>
            <a:noFill/>
            <a:ln w="38103">
              <a:solidFill>
                <a:srgbClr val="FF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FFFFFF"/>
                  </a:solidFill>
                  <a:uFillTx/>
                  <a:latin typeface="Corbel" pitchFamily="34"/>
                  <a:cs typeface="Arial"/>
                </a:rPr>
                <a:t>Example 1:</a:t>
              </a:r>
              <a:endParaRPr lang="en-US" sz="2100" b="0" i="0" u="none" strike="noStrike" kern="1200" cap="none" spc="0" baseline="0" dirty="0">
                <a:solidFill>
                  <a:srgbClr val="FFFFFF"/>
                </a:solidFill>
                <a:uFillTx/>
                <a:latin typeface="Corbel" pitchFamily="34"/>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Body</a:t>
              </a:r>
              <a:r>
                <a:rPr lang="en-US" sz="2100" b="0" i="0" u="none" strike="noStrike" kern="1200" cap="none" spc="0" baseline="0" dirty="0">
                  <a:solidFill>
                    <a:srgbClr val="000000"/>
                  </a:solidFill>
                  <a:uFillTx/>
                  <a:latin typeface="Corbel" pitchFamily="34"/>
                  <a:cs typeface="Arial"/>
                </a:rPr>
                <a:t> = person in a residential home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Body Worker</a:t>
              </a:r>
              <a:r>
                <a:rPr lang="en-US" sz="2100" b="0" i="0" u="none" strike="noStrike" kern="1200" cap="none" spc="0" baseline="0" dirty="0">
                  <a:solidFill>
                    <a:srgbClr val="000000"/>
                  </a:solidFill>
                  <a:uFillTx/>
                  <a:latin typeface="Corbel" pitchFamily="34"/>
                  <a:cs typeface="Arial"/>
                </a:rPr>
                <a:t> = care assistant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Employer</a:t>
              </a:r>
              <a:r>
                <a:rPr lang="en-US" sz="2100" b="0" i="0" u="none" strike="noStrike" kern="1200" cap="none" spc="0" baseline="0" dirty="0">
                  <a:solidFill>
                    <a:srgbClr val="000000"/>
                  </a:solidFill>
                  <a:uFillTx/>
                  <a:latin typeface="Corbel" pitchFamily="34"/>
                  <a:cs typeface="Arial"/>
                </a:rPr>
                <a:t> = owner of the home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Contractor </a:t>
              </a:r>
              <a:r>
                <a:rPr lang="en-US" sz="2100" b="0" i="0" u="none" strike="noStrike" kern="1200" cap="none" spc="0" baseline="0" dirty="0">
                  <a:solidFill>
                    <a:srgbClr val="000000"/>
                  </a:solidFill>
                  <a:uFillTx/>
                  <a:latin typeface="Corbel" pitchFamily="34"/>
                  <a:cs typeface="Arial"/>
                </a:rPr>
                <a:t>= local government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Customer (selecting service) </a:t>
              </a:r>
              <a:r>
                <a:rPr lang="en-US" sz="2100" b="0" i="0" u="none" strike="noStrike" kern="1200" cap="none" spc="0" baseline="0" dirty="0">
                  <a:solidFill>
                    <a:srgbClr val="000000"/>
                  </a:solidFill>
                  <a:uFillTx/>
                  <a:latin typeface="Corbel" pitchFamily="34"/>
                  <a:cs typeface="Arial"/>
                </a:rPr>
                <a:t>= family</a:t>
              </a: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en-US" sz="2100" b="1" i="0" u="none" strike="noStrike" kern="1200" cap="none" spc="0" baseline="0" dirty="0">
                  <a:solidFill>
                    <a:srgbClr val="FF0000"/>
                  </a:solidFill>
                  <a:uFillTx/>
                  <a:latin typeface="Corbel" pitchFamily="34"/>
                  <a:cs typeface="Arial"/>
                </a:rPr>
                <a:t>This body’s economic relationship </a:t>
              </a:r>
              <a:r>
                <a:rPr lang="en-US" sz="2100" b="1" i="0" u="none" strike="noStrike" kern="1200" cap="none" spc="0" baseline="0" dirty="0" smtClean="0">
                  <a:solidFill>
                    <a:srgbClr val="FF0000"/>
                  </a:solidFill>
                  <a:uFillTx/>
                  <a:latin typeface="Corbel" pitchFamily="34"/>
                  <a:cs typeface="Arial"/>
                </a:rPr>
                <a:t>with </a:t>
              </a:r>
              <a:r>
                <a:rPr lang="en-US" sz="2100" b="1" i="0" u="none" strike="noStrike" kern="1200" cap="none" spc="0" baseline="0" dirty="0">
                  <a:solidFill>
                    <a:srgbClr val="FF0000"/>
                  </a:solidFill>
                  <a:uFillTx/>
                  <a:latin typeface="Corbel" pitchFamily="34"/>
                  <a:cs typeface="Arial"/>
                </a:rPr>
                <a:t>the worker is mediated by three other actors, including the state.  </a:t>
              </a: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en-US" sz="2100" b="1" i="0" u="none" strike="noStrike" kern="1200" cap="none" spc="0" baseline="0" dirty="0">
                  <a:solidFill>
                    <a:srgbClr val="FF0000"/>
                  </a:solidFill>
                  <a:uFillTx/>
                  <a:latin typeface="Corbel" pitchFamily="34"/>
                  <a:cs typeface="Arial"/>
                </a:rPr>
                <a:t>All have interests in the </a:t>
              </a:r>
              <a:r>
                <a:rPr lang="en-US" sz="2100" b="1" i="0" u="none" strike="noStrike" kern="1200" cap="none" spc="0" baseline="0" dirty="0" err="1">
                  <a:solidFill>
                    <a:srgbClr val="FF0000"/>
                  </a:solidFill>
                  <a:uFillTx/>
                  <a:latin typeface="Corbel" pitchFamily="34"/>
                  <a:cs typeface="Arial"/>
                </a:rPr>
                <a:t>organisation</a:t>
              </a:r>
              <a:r>
                <a:rPr lang="en-US" sz="2100" b="1" i="0" u="none" strike="noStrike" kern="1200" cap="none" spc="0" baseline="0" dirty="0">
                  <a:solidFill>
                    <a:srgbClr val="FF0000"/>
                  </a:solidFill>
                  <a:uFillTx/>
                  <a:latin typeface="Corbel" pitchFamily="34"/>
                  <a:cs typeface="Arial"/>
                </a:rPr>
                <a:t> of the work.</a:t>
              </a:r>
            </a:p>
          </p:txBody>
        </p:sp>
      </p:grpSp>
      <p:grpSp>
        <p:nvGrpSpPr>
          <p:cNvPr id="6" name="Group 10"/>
          <p:cNvGrpSpPr/>
          <p:nvPr/>
        </p:nvGrpSpPr>
        <p:grpSpPr>
          <a:xfrm>
            <a:off x="4572000" y="4292595"/>
            <a:ext cx="4464045" cy="2376498"/>
            <a:chOff x="4572000" y="4292595"/>
            <a:chExt cx="4464045" cy="2376498"/>
          </a:xfrm>
        </p:grpSpPr>
        <p:sp>
          <p:nvSpPr>
            <p:cNvPr id="7" name="Rectangle 7"/>
            <p:cNvSpPr/>
            <p:nvPr/>
          </p:nvSpPr>
          <p:spPr>
            <a:xfrm>
              <a:off x="4572000" y="4292595"/>
              <a:ext cx="2687202" cy="360392"/>
            </a:xfrm>
            <a:prstGeom prst="rect">
              <a:avLst/>
            </a:prstGeom>
            <a:solidFill>
              <a:srgbClr val="FF0000"/>
            </a:solidFill>
            <a:ln w="9528">
              <a:solidFill>
                <a:srgbClr val="FF0000"/>
              </a:solidFill>
              <a:prstDash val="solid"/>
              <a:miter/>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rbel" pitchFamily="34"/>
                <a:cs typeface="Arial"/>
              </a:endParaRPr>
            </a:p>
          </p:txBody>
        </p:sp>
        <p:sp>
          <p:nvSpPr>
            <p:cNvPr id="8" name="Text Box 5"/>
            <p:cNvSpPr txBox="1"/>
            <p:nvPr/>
          </p:nvSpPr>
          <p:spPr>
            <a:xfrm>
              <a:off x="4572000" y="4314376"/>
              <a:ext cx="4464045" cy="2354717"/>
            </a:xfrm>
            <a:prstGeom prst="rect">
              <a:avLst/>
            </a:prstGeom>
            <a:noFill/>
            <a:ln w="28575">
              <a:solidFill>
                <a:srgbClr val="FF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FFFFFF"/>
                  </a:solidFill>
                  <a:uFillTx/>
                  <a:latin typeface="Corbel" pitchFamily="34"/>
                  <a:cs typeface="Arial"/>
                </a:rPr>
                <a:t>Example 3:</a:t>
              </a:r>
              <a:endParaRPr lang="en-US" sz="2100" b="0" i="0" u="none" strike="noStrike" kern="1200" cap="none" spc="0" baseline="0" dirty="0">
                <a:solidFill>
                  <a:srgbClr val="FFFFFF"/>
                </a:solidFill>
                <a:uFillTx/>
                <a:latin typeface="Corbel" pitchFamily="34"/>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Body</a:t>
              </a:r>
              <a:r>
                <a:rPr lang="en-US" sz="2100" b="0" i="0" u="none" strike="noStrike" kern="1200" cap="none" spc="0" baseline="0" dirty="0">
                  <a:solidFill>
                    <a:srgbClr val="000000"/>
                  </a:solidFill>
                  <a:uFillTx/>
                  <a:latin typeface="Corbel" pitchFamily="34"/>
                  <a:cs typeface="Arial"/>
                </a:rPr>
                <a:t> = </a:t>
              </a:r>
              <a:r>
                <a:rPr lang="en-US" sz="2100" b="1" i="0" u="none" strike="noStrike" kern="1200" cap="none" spc="0" baseline="0" dirty="0">
                  <a:solidFill>
                    <a:srgbClr val="000000"/>
                  </a:solidFill>
                  <a:uFillTx/>
                  <a:latin typeface="Corbel" pitchFamily="34"/>
                  <a:cs typeface="Arial"/>
                </a:rPr>
                <a:t>customer</a:t>
              </a:r>
              <a:r>
                <a:rPr lang="en-US" sz="2100" b="0" i="0" u="none" strike="noStrike" kern="1200" cap="none" spc="0" baseline="0" dirty="0">
                  <a:solidFill>
                    <a:srgbClr val="000000"/>
                  </a:solidFill>
                  <a:uFillTx/>
                  <a:latin typeface="Corbel" pitchFamily="34"/>
                  <a:cs typeface="Arial"/>
                </a:rPr>
                <a:t> = </a:t>
              </a:r>
              <a:r>
                <a:rPr lang="en-US" sz="2100" b="1" i="0" u="none" strike="noStrike" kern="1200" cap="none" spc="0" baseline="0" dirty="0">
                  <a:solidFill>
                    <a:srgbClr val="000000"/>
                  </a:solidFill>
                  <a:uFillTx/>
                  <a:latin typeface="Corbel" pitchFamily="34"/>
                  <a:cs typeface="Arial"/>
                </a:rPr>
                <a:t>employer </a:t>
              </a:r>
              <a:r>
                <a:rPr lang="en-US" sz="2100" b="0" i="0" u="none" strike="noStrike" kern="1200" cap="none" spc="0" baseline="0" dirty="0">
                  <a:solidFill>
                    <a:srgbClr val="000000"/>
                  </a:solidFill>
                  <a:uFillTx/>
                  <a:latin typeface="Corbel" pitchFamily="34"/>
                  <a:cs typeface="Arial"/>
                </a:rPr>
                <a:t>= disabled person employing home-care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pitchFamily="34"/>
                  <a:cs typeface="Arial"/>
                </a:rPr>
                <a:t>Body Worker</a:t>
              </a:r>
              <a:r>
                <a:rPr lang="en-US" sz="2100" b="0" i="0" u="none" strike="noStrike" kern="1200" cap="none" spc="0" baseline="0" dirty="0">
                  <a:solidFill>
                    <a:srgbClr val="000000"/>
                  </a:solidFill>
                  <a:uFillTx/>
                  <a:latin typeface="Corbel" pitchFamily="34"/>
                  <a:cs typeface="Arial"/>
                </a:rPr>
                <a:t> = directly employed </a:t>
              </a:r>
              <a:r>
                <a:rPr lang="en-US" sz="2100" b="0" i="0" u="none" strike="noStrike" kern="1200" cap="none" spc="0" baseline="0" dirty="0" err="1">
                  <a:solidFill>
                    <a:srgbClr val="000000"/>
                  </a:solidFill>
                  <a:uFillTx/>
                  <a:latin typeface="Corbel" pitchFamily="34"/>
                  <a:cs typeface="Arial"/>
                </a:rPr>
                <a:t>carer</a:t>
              </a:r>
              <a:endParaRPr lang="en-US" sz="2100" b="0" i="0" u="none" strike="noStrike" kern="1200" cap="none" spc="0" baseline="0" dirty="0">
                <a:solidFill>
                  <a:srgbClr val="000000"/>
                </a:solidFill>
                <a:uFillTx/>
                <a:latin typeface="Corbel" pitchFamily="34"/>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0" i="0" u="none" strike="noStrike" kern="1200" cap="none" spc="0" baseline="0" dirty="0">
                  <a:solidFill>
                    <a:srgbClr val="FF0000"/>
                  </a:solidFill>
                  <a:uFillTx/>
                  <a:latin typeface="Wingdings" pitchFamily="2"/>
                  <a:cs typeface="Arial"/>
                </a:rPr>
                <a:t></a:t>
              </a:r>
              <a:r>
                <a:rPr lang="en-US" sz="2100" b="0" i="0" u="none" strike="noStrike" kern="1200" cap="none" spc="0" baseline="0" dirty="0">
                  <a:solidFill>
                    <a:srgbClr val="FF0000"/>
                  </a:solidFill>
                  <a:uFillTx/>
                  <a:latin typeface="Corbel" pitchFamily="34"/>
                  <a:cs typeface="Arial"/>
                </a:rPr>
                <a:t> </a:t>
              </a:r>
              <a:r>
                <a:rPr lang="en-US" sz="2100" b="1" i="0" u="none" strike="noStrike" kern="1200" cap="none" spc="0" baseline="0" dirty="0">
                  <a:solidFill>
                    <a:srgbClr val="FF0000"/>
                  </a:solidFill>
                  <a:uFillTx/>
                  <a:latin typeface="Corbel" pitchFamily="34"/>
                  <a:cs typeface="Arial"/>
                </a:rPr>
                <a:t>This body is in direct economic relationship to the body worker</a:t>
              </a:r>
              <a:endParaRPr lang="en-GB" sz="2100" b="1" i="0" u="none" strike="noStrike" kern="1200" cap="none" spc="0" baseline="0" dirty="0">
                <a:solidFill>
                  <a:srgbClr val="FF0000"/>
                </a:solidFill>
                <a:uFillTx/>
                <a:latin typeface="Corbel" pitchFamily="34"/>
                <a:cs typeface="Arial"/>
              </a:endParaRPr>
            </a:p>
          </p:txBody>
        </p:sp>
      </p:grpSp>
      <p:grpSp>
        <p:nvGrpSpPr>
          <p:cNvPr id="9" name="Group 13"/>
          <p:cNvGrpSpPr/>
          <p:nvPr/>
        </p:nvGrpSpPr>
        <p:grpSpPr>
          <a:xfrm>
            <a:off x="4032247" y="1700217"/>
            <a:ext cx="4284658" cy="2462213"/>
            <a:chOff x="4032247" y="1700217"/>
            <a:chExt cx="4284658" cy="2462213"/>
          </a:xfrm>
        </p:grpSpPr>
        <p:sp>
          <p:nvSpPr>
            <p:cNvPr id="10" name="Text Box 5"/>
            <p:cNvSpPr txBox="1"/>
            <p:nvPr/>
          </p:nvSpPr>
          <p:spPr>
            <a:xfrm>
              <a:off x="4032247" y="1700217"/>
              <a:ext cx="4284658" cy="2462213"/>
            </a:xfrm>
            <a:prstGeom prst="rect">
              <a:avLst/>
            </a:prstGeom>
            <a:solidFill>
              <a:srgbClr val="FFFFFF"/>
            </a:solidFill>
            <a:ln w="28575">
              <a:solidFill>
                <a:srgbClr val="FF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3F6D19"/>
                </a:solidFill>
                <a:uFillTx/>
                <a:latin typeface="Corbe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a:rPr>
                <a:t>Body</a:t>
              </a:r>
              <a:r>
                <a:rPr lang="en-US" sz="2100" b="0" i="0" u="none" strike="noStrike" kern="1200" cap="none" spc="0" baseline="0" dirty="0">
                  <a:solidFill>
                    <a:srgbClr val="000000"/>
                  </a:solidFill>
                  <a:uFillTx/>
                  <a:latin typeface="Corbel"/>
                </a:rPr>
                <a:t> = </a:t>
              </a:r>
              <a:r>
                <a:rPr lang="en-US" sz="2100" b="1" i="0" u="none" strike="noStrike" kern="1200" cap="none" spc="0" baseline="0" dirty="0">
                  <a:solidFill>
                    <a:srgbClr val="000000"/>
                  </a:solidFill>
                  <a:uFillTx/>
                  <a:latin typeface="Corbel"/>
                </a:rPr>
                <a:t>customer</a:t>
              </a:r>
              <a:r>
                <a:rPr lang="en-US" sz="2100" b="0" i="0" u="none" strike="noStrike" kern="1200" cap="none" spc="0" baseline="0" dirty="0">
                  <a:solidFill>
                    <a:srgbClr val="000000"/>
                  </a:solidFill>
                  <a:uFillTx/>
                  <a:latin typeface="Corbel"/>
                </a:rPr>
                <a:t> = body wanting </a:t>
              </a:r>
              <a:r>
                <a:rPr lang="en-US" sz="2100" b="0" i="0" u="none" strike="noStrike" kern="1200" cap="none" spc="0" baseline="0" dirty="0" smtClean="0">
                  <a:solidFill>
                    <a:srgbClr val="000000"/>
                  </a:solidFill>
                  <a:uFillTx/>
                  <a:latin typeface="Corbel"/>
                </a:rPr>
                <a:t>haircut</a:t>
              </a:r>
              <a:endParaRPr lang="en-US" sz="2100" b="0" i="0" u="none" strike="noStrike" kern="1200" cap="none" spc="0" baseline="0" dirty="0">
                <a:solidFill>
                  <a:srgbClr val="000000"/>
                </a:solidFill>
                <a:uFillTx/>
                <a:latin typeface="Corbe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dirty="0">
                  <a:solidFill>
                    <a:srgbClr val="000000"/>
                  </a:solidFill>
                  <a:uFillTx/>
                  <a:latin typeface="Corbel"/>
                </a:rPr>
                <a:t>Body Worker</a:t>
              </a:r>
              <a:r>
                <a:rPr lang="en-US" sz="2100" b="0" i="0" u="none" strike="noStrike" kern="1200" cap="none" spc="0" baseline="0" dirty="0">
                  <a:solidFill>
                    <a:srgbClr val="000000"/>
                  </a:solidFill>
                  <a:uFillTx/>
                  <a:latin typeface="Corbel"/>
                </a:rPr>
                <a:t> = </a:t>
              </a:r>
              <a:r>
                <a:rPr lang="en-US" sz="2100" b="1" i="0" u="none" strike="noStrike" kern="1200" cap="none" spc="0" baseline="0" dirty="0">
                  <a:solidFill>
                    <a:srgbClr val="000000"/>
                  </a:solidFill>
                  <a:uFillTx/>
                  <a:latin typeface="Corbel"/>
                </a:rPr>
                <a:t>employer</a:t>
              </a:r>
              <a:r>
                <a:rPr lang="en-US" sz="2100" b="0" i="0" u="none" strike="noStrike" kern="1200" cap="none" spc="0" baseline="0" dirty="0">
                  <a:solidFill>
                    <a:srgbClr val="000000"/>
                  </a:solidFill>
                  <a:uFillTx/>
                  <a:latin typeface="Corbel"/>
                </a:rPr>
                <a:t> (i.e. self-employed) = </a:t>
              </a:r>
              <a:r>
                <a:rPr lang="en-US" sz="2100" b="0" i="0" u="none" strike="noStrike" kern="1200" cap="none" spc="0" baseline="0" dirty="0" smtClean="0">
                  <a:solidFill>
                    <a:srgbClr val="000000"/>
                  </a:solidFill>
                  <a:uFillTx/>
                  <a:latin typeface="Corbel"/>
                </a:rPr>
                <a:t>hairdresser</a:t>
              </a:r>
              <a:endParaRPr lang="en-US" sz="2100" b="0" i="0" u="none" strike="noStrike" kern="1200" cap="none" spc="0" baseline="0" dirty="0">
                <a:solidFill>
                  <a:srgbClr val="000000"/>
                </a:solidFill>
                <a:uFillTx/>
                <a:latin typeface="Corbe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100" b="0" i="0" u="none" strike="noStrike" kern="1200" cap="none" spc="0" baseline="0" dirty="0">
                  <a:solidFill>
                    <a:srgbClr val="FF0000"/>
                  </a:solidFill>
                  <a:uFillTx/>
                  <a:latin typeface="Wingdings" pitchFamily="2"/>
                </a:rPr>
                <a:t></a:t>
              </a:r>
              <a:r>
                <a:rPr lang="en-US" sz="2100" b="0" i="0" u="none" strike="noStrike" kern="1200" cap="none" spc="0" baseline="0" dirty="0">
                  <a:solidFill>
                    <a:srgbClr val="FF0000"/>
                  </a:solidFill>
                  <a:uFillTx/>
                  <a:latin typeface="Corbel"/>
                </a:rPr>
                <a:t> </a:t>
              </a:r>
              <a:r>
                <a:rPr lang="en-US" sz="2100" b="1" i="0" u="none" strike="noStrike" kern="1200" cap="none" spc="0" baseline="0" dirty="0">
                  <a:solidFill>
                    <a:srgbClr val="FF0000"/>
                  </a:solidFill>
                  <a:uFillTx/>
                  <a:latin typeface="Corbel"/>
                </a:rPr>
                <a:t>This body is in direct economic relationship to the body worker</a:t>
              </a:r>
              <a:endParaRPr lang="en-GB" sz="2100" b="1" i="0" u="none" strike="noStrike" kern="1200" cap="none" spc="0" baseline="0" dirty="0">
                <a:solidFill>
                  <a:srgbClr val="FF0000"/>
                </a:solidFill>
                <a:uFillTx/>
                <a:latin typeface="Corbel"/>
              </a:endParaRPr>
            </a:p>
          </p:txBody>
        </p:sp>
        <p:sp>
          <p:nvSpPr>
            <p:cNvPr id="11" name="TextBox 12"/>
            <p:cNvSpPr txBox="1"/>
            <p:nvPr/>
          </p:nvSpPr>
          <p:spPr>
            <a:xfrm>
              <a:off x="4032247" y="1700217"/>
              <a:ext cx="2016553" cy="383179"/>
            </a:xfrm>
            <a:prstGeom prst="rect">
              <a:avLst/>
            </a:prstGeom>
            <a:solidFill>
              <a:srgbClr val="FF0000"/>
            </a:solidFill>
            <a:ln>
              <a:noFill/>
            </a:ln>
          </p:spPr>
          <p:txBody>
            <a:bodyPr vert="horz" wrap="square" lIns="91440" tIns="45720" rIns="91440" bIns="45720" anchor="t" anchorCtr="0" compatLnSpc="1">
              <a:sp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2100" b="1" i="0" u="none" strike="noStrike" kern="1200" cap="none" spc="0" baseline="0">
                  <a:solidFill>
                    <a:srgbClr val="FFFFFF"/>
                  </a:solidFill>
                  <a:uFillTx/>
                  <a:latin typeface="Corbel" pitchFamily="34"/>
                  <a:cs typeface="Arial"/>
                </a:rPr>
                <a:t>Example 2:</a:t>
              </a:r>
              <a:endParaRPr lang="en-GB" sz="2100" b="0" i="0" u="none" strike="noStrike" kern="1200" cap="none" spc="0" baseline="0">
                <a:solidFill>
                  <a:srgbClr val="FFFFFF"/>
                </a:solidFill>
                <a:uFillTx/>
                <a:latin typeface="Corbel" pitchFamily="34"/>
                <a:cs typeface="Aria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205680" y="155448"/>
            <a:ext cx="8686800" cy="1252728"/>
          </a:xfrm>
        </p:spPr>
        <p:txBody>
          <a:bodyPr/>
          <a:lstStyle/>
          <a:p>
            <a:pPr lvl="0" hangingPunct="1"/>
            <a:r>
              <a:rPr lang="en-GB" sz="3600" dirty="0" smtClean="0">
                <a:solidFill>
                  <a:srgbClr val="FFFFFF"/>
                </a:solidFill>
              </a:rPr>
              <a:t>Social and cultural location of body labour</a:t>
            </a:r>
            <a:endParaRPr lang="en-GB" sz="3600" dirty="0">
              <a:solidFill>
                <a:srgbClr val="FFFFFF"/>
              </a:solidFill>
            </a:endParaRPr>
          </a:p>
        </p:txBody>
      </p:sp>
      <p:sp>
        <p:nvSpPr>
          <p:cNvPr id="3" name="Content Placeholder 2"/>
          <p:cNvSpPr txBox="1">
            <a:spLocks noGrp="1"/>
          </p:cNvSpPr>
          <p:nvPr>
            <p:ph idx="1"/>
          </p:nvPr>
        </p:nvSpPr>
        <p:spPr>
          <a:xfrm>
            <a:off x="250829" y="1630507"/>
            <a:ext cx="8569327" cy="4822829"/>
          </a:xfrm>
        </p:spPr>
        <p:txBody>
          <a:bodyPr/>
          <a:lstStyle/>
          <a:p>
            <a:pPr marL="441326" lvl="0" indent="-323853" hangingPunct="1">
              <a:lnSpc>
                <a:spcPct val="90000"/>
              </a:lnSpc>
              <a:buFont typeface="Corbel"/>
              <a:buAutoNum type="arabicPeriod"/>
            </a:pPr>
            <a:r>
              <a:rPr lang="en-GB" sz="2400" b="1" dirty="0" smtClean="0">
                <a:solidFill>
                  <a:srgbClr val="3F6D19"/>
                </a:solidFill>
              </a:rPr>
              <a:t>Reliance on stigmatised workers</a:t>
            </a:r>
          </a:p>
          <a:p>
            <a:pPr marL="896934" lvl="1" hangingPunct="1">
              <a:lnSpc>
                <a:spcPct val="90000"/>
              </a:lnSpc>
              <a:spcBef>
                <a:spcPts val="400"/>
              </a:spcBef>
              <a:buFont typeface="Wingdings"/>
            </a:pPr>
            <a:r>
              <a:rPr lang="en-GB" sz="2400" b="1" dirty="0" smtClean="0"/>
              <a:t>Socially marginalised work. </a:t>
            </a:r>
            <a:r>
              <a:rPr lang="en-GB" sz="2400" dirty="0" smtClean="0"/>
              <a:t>And marginalised workers</a:t>
            </a:r>
          </a:p>
          <a:p>
            <a:pPr marL="896934" lvl="1" hangingPunct="1">
              <a:lnSpc>
                <a:spcPct val="90000"/>
              </a:lnSpc>
              <a:spcBef>
                <a:spcPts val="400"/>
              </a:spcBef>
              <a:buFont typeface="Wingdings"/>
            </a:pPr>
            <a:r>
              <a:rPr lang="en-GB" sz="2400" dirty="0" smtClean="0"/>
              <a:t>Female workers; Immigrant workers – </a:t>
            </a:r>
            <a:r>
              <a:rPr lang="en-GB" sz="2400" dirty="0" err="1" smtClean="0"/>
              <a:t>tho</a:t>
            </a:r>
            <a:r>
              <a:rPr lang="en-GB" sz="2400" dirty="0" smtClean="0"/>
              <a:t> note ethnic hierarchy (varies with stigma/status of body-worked-upon)</a:t>
            </a:r>
          </a:p>
          <a:p>
            <a:pPr marL="896934" lvl="1" hangingPunct="1">
              <a:lnSpc>
                <a:spcPct val="90000"/>
              </a:lnSpc>
              <a:spcBef>
                <a:spcPts val="400"/>
              </a:spcBef>
              <a:buNone/>
            </a:pPr>
            <a:endParaRPr lang="en-GB" sz="1400" dirty="0" smtClean="0"/>
          </a:p>
          <a:p>
            <a:pPr marL="441326" lvl="0" indent="-323853" hangingPunct="1">
              <a:lnSpc>
                <a:spcPct val="90000"/>
              </a:lnSpc>
              <a:buFont typeface="Corbel"/>
              <a:buAutoNum type="arabicPeriod"/>
            </a:pPr>
            <a:r>
              <a:rPr lang="en-GB" sz="2400" b="1" dirty="0" smtClean="0">
                <a:solidFill>
                  <a:srgbClr val="3F6D19"/>
                </a:solidFill>
              </a:rPr>
              <a:t>Evocation of workers’ social identities/morality</a:t>
            </a:r>
          </a:p>
          <a:p>
            <a:pPr marL="896934" lvl="1" hangingPunct="1">
              <a:lnSpc>
                <a:spcPct val="90000"/>
              </a:lnSpc>
              <a:spcBef>
                <a:spcPts val="400"/>
              </a:spcBef>
              <a:buFont typeface="Wingdings"/>
            </a:pPr>
            <a:r>
              <a:rPr lang="en-GB" sz="2400" dirty="0" smtClean="0"/>
              <a:t>Discourse of </a:t>
            </a:r>
            <a:r>
              <a:rPr lang="en-GB" sz="2400" i="1" dirty="0" smtClean="0"/>
              <a:t>professionalism </a:t>
            </a:r>
            <a:r>
              <a:rPr lang="en-GB" sz="2400" dirty="0" smtClean="0"/>
              <a:t>intercut with discourses of </a:t>
            </a:r>
            <a:r>
              <a:rPr lang="en-GB" sz="2400" i="1" dirty="0" smtClean="0"/>
              <a:t>risk management  </a:t>
            </a:r>
            <a:r>
              <a:rPr lang="en-GB" sz="2400" dirty="0" smtClean="0"/>
              <a:t>and </a:t>
            </a:r>
            <a:r>
              <a:rPr lang="en-GB" sz="2400" i="1" dirty="0" smtClean="0"/>
              <a:t>humanity  </a:t>
            </a:r>
            <a:r>
              <a:rPr lang="en-GB" sz="2400" dirty="0" smtClean="0"/>
              <a:t>(often highly gendered)</a:t>
            </a:r>
          </a:p>
          <a:p>
            <a:pPr marL="896934" lvl="1" hangingPunct="1">
              <a:lnSpc>
                <a:spcPct val="90000"/>
              </a:lnSpc>
              <a:spcBef>
                <a:spcPts val="400"/>
              </a:spcBef>
              <a:buFont typeface="Wingdings"/>
            </a:pPr>
            <a:r>
              <a:rPr lang="en-GB" sz="2400" dirty="0" smtClean="0"/>
              <a:t>Facilitated by </a:t>
            </a:r>
            <a:r>
              <a:rPr lang="en-GB" sz="2400" b="1" dirty="0" smtClean="0"/>
              <a:t>regulatory </a:t>
            </a:r>
            <a:r>
              <a:rPr lang="en-GB" sz="2400" dirty="0" smtClean="0"/>
              <a:t>framework</a:t>
            </a:r>
          </a:p>
          <a:p>
            <a:pPr marL="896934" lvl="1" hangingPunct="1">
              <a:lnSpc>
                <a:spcPct val="90000"/>
              </a:lnSpc>
              <a:spcBef>
                <a:spcPts val="400"/>
              </a:spcBef>
              <a:buFont typeface="Wingdings"/>
            </a:pPr>
            <a:endParaRPr lang="en-GB" sz="800" dirty="0" smtClean="0"/>
          </a:p>
          <a:p>
            <a:pPr marL="441325" indent="-323850" hangingPunct="1">
              <a:lnSpc>
                <a:spcPct val="110000"/>
              </a:lnSpc>
              <a:buFont typeface="+mj-lt"/>
              <a:buAutoNum type="arabicPeriod"/>
              <a:defRPr/>
            </a:pPr>
            <a:r>
              <a:rPr lang="en-GB" sz="2400" b="1" dirty="0" smtClean="0">
                <a:solidFill>
                  <a:schemeClr val="accent1">
                    <a:lumMod val="50000"/>
                  </a:schemeClr>
                </a:solidFill>
              </a:rPr>
              <a:t>From body labour to body work</a:t>
            </a:r>
          </a:p>
          <a:p>
            <a:pPr marL="896938" lvl="1" hangingPunct="1">
              <a:lnSpc>
                <a:spcPct val="110000"/>
              </a:lnSpc>
              <a:buFont typeface="Wingdings"/>
              <a:buChar char=""/>
              <a:defRPr/>
            </a:pPr>
            <a:r>
              <a:rPr lang="en-GB" sz="2000" b="1" dirty="0" smtClean="0"/>
              <a:t>Carer’s allowance: </a:t>
            </a:r>
            <a:r>
              <a:rPr lang="en-GB" sz="2000" dirty="0" smtClean="0"/>
              <a:t>£53.90 per week. ‘you must look after someone at least 35 hours per week.’ [max value: </a:t>
            </a:r>
            <a:r>
              <a:rPr lang="en-GB" sz="2000" dirty="0" smtClean="0">
                <a:sym typeface="Wingdings" pitchFamily="2" charset="2"/>
              </a:rPr>
              <a:t>£1.54 per hour]</a:t>
            </a:r>
          </a:p>
          <a:p>
            <a:pPr marL="896938" lvl="1" hangingPunct="1">
              <a:lnSpc>
                <a:spcPct val="110000"/>
              </a:lnSpc>
              <a:buFont typeface="Wingdings"/>
              <a:buChar char=""/>
              <a:defRPr/>
            </a:pPr>
            <a:r>
              <a:rPr lang="en-GB" sz="2000" b="1" dirty="0" smtClean="0">
                <a:sym typeface="Wingdings" pitchFamily="2" charset="2"/>
              </a:rPr>
              <a:t>‘Big Society’</a:t>
            </a:r>
            <a:r>
              <a:rPr lang="en-GB" sz="2000" dirty="0" smtClean="0">
                <a:sym typeface="Wingdings" pitchFamily="2" charset="2"/>
              </a:rPr>
              <a:t>: voluntary groups to take over care tasks of public services</a:t>
            </a:r>
            <a:endParaRPr lang="en-GB" sz="1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Regulation of body labour</a:t>
            </a:r>
            <a:endParaRPr lang="en-GB" dirty="0"/>
          </a:p>
        </p:txBody>
      </p:sp>
      <p:sp>
        <p:nvSpPr>
          <p:cNvPr id="3" name="Content Placeholder 2"/>
          <p:cNvSpPr>
            <a:spLocks noGrp="1"/>
          </p:cNvSpPr>
          <p:nvPr>
            <p:ph idx="1"/>
          </p:nvPr>
        </p:nvSpPr>
        <p:spPr>
          <a:xfrm>
            <a:off x="457200" y="1484784"/>
            <a:ext cx="8075240" cy="5229200"/>
          </a:xfrm>
        </p:spPr>
        <p:txBody>
          <a:bodyPr/>
          <a:lstStyle/>
          <a:p>
            <a:pPr>
              <a:spcBef>
                <a:spcPts val="600"/>
              </a:spcBef>
            </a:pPr>
            <a:r>
              <a:rPr lang="en-GB" sz="2200" dirty="0" smtClean="0"/>
              <a:t>Body workers occupy a position of physical power </a:t>
            </a:r>
            <a:r>
              <a:rPr lang="en-GB" sz="2200" dirty="0" err="1" smtClean="0"/>
              <a:t>vis</a:t>
            </a:r>
            <a:r>
              <a:rPr lang="en-GB" sz="2200" dirty="0" smtClean="0"/>
              <a:t>-a-</a:t>
            </a:r>
            <a:r>
              <a:rPr lang="en-GB" sz="2200" dirty="0" err="1" smtClean="0"/>
              <a:t>vis</a:t>
            </a:r>
            <a:r>
              <a:rPr lang="en-GB" sz="2200" dirty="0" smtClean="0"/>
              <a:t> the body-worked-upon (however fleeting). The extent of power varies with relative social status, occupation, employment relations as well as physical control over the body</a:t>
            </a:r>
          </a:p>
          <a:p>
            <a:pPr>
              <a:spcBef>
                <a:spcPts val="600"/>
              </a:spcBef>
            </a:pPr>
            <a:r>
              <a:rPr lang="en-GB" sz="2200" dirty="0" smtClean="0"/>
              <a:t>Formal regulatory frameworks construct the body-worked-upon as in need of protection and workers as powerful actors (c.f. Kang 2010). </a:t>
            </a:r>
          </a:p>
          <a:p>
            <a:pPr>
              <a:spcBef>
                <a:spcPts val="600"/>
              </a:spcBef>
            </a:pPr>
            <a:r>
              <a:rPr lang="en-GB" sz="2200" dirty="0" smtClean="0"/>
              <a:t>Constant regulation of sexuality; clarification </a:t>
            </a:r>
            <a:br>
              <a:rPr lang="en-GB" sz="2200" dirty="0" smtClean="0"/>
            </a:br>
            <a:r>
              <a:rPr lang="en-GB" sz="2200" dirty="0" smtClean="0"/>
              <a:t>of meaning of touch. </a:t>
            </a:r>
          </a:p>
          <a:p>
            <a:pPr lvl="1">
              <a:spcBef>
                <a:spcPts val="600"/>
              </a:spcBef>
            </a:pPr>
            <a:r>
              <a:rPr lang="en-GB" sz="2000" dirty="0" smtClean="0"/>
              <a:t>licensing/certification </a:t>
            </a:r>
          </a:p>
          <a:p>
            <a:pPr lvl="1">
              <a:spcBef>
                <a:spcPts val="600"/>
              </a:spcBef>
            </a:pPr>
            <a:r>
              <a:rPr lang="en-GB" sz="2000" dirty="0" smtClean="0"/>
              <a:t>standardisation (gowns, gloves, rules, </a:t>
            </a:r>
            <a:br>
              <a:rPr lang="en-GB" sz="2000" dirty="0" smtClean="0"/>
            </a:br>
            <a:r>
              <a:rPr lang="en-GB" sz="2000" dirty="0" smtClean="0"/>
              <a:t>written codes) </a:t>
            </a:r>
          </a:p>
          <a:p>
            <a:pPr lvl="1">
              <a:spcBef>
                <a:spcPts val="600"/>
              </a:spcBef>
            </a:pPr>
            <a:r>
              <a:rPr lang="en-GB" sz="2000" dirty="0" smtClean="0"/>
              <a:t>verbal cues and jokes </a:t>
            </a:r>
            <a:endParaRPr lang="en-GB" sz="2000" dirty="0"/>
          </a:p>
        </p:txBody>
      </p:sp>
      <p:pic>
        <p:nvPicPr>
          <p:cNvPr id="1026" name="Picture 2" descr="http://img.slate.com/media/1/123125/2073765/2240459/2273154/101129_FW_patDownTN.jpg"/>
          <p:cNvPicPr>
            <a:picLocks noChangeAspect="1" noChangeArrowheads="1"/>
          </p:cNvPicPr>
          <p:nvPr/>
        </p:nvPicPr>
        <p:blipFill>
          <a:blip r:embed="rId2" cstate="print"/>
          <a:srcRect/>
          <a:stretch>
            <a:fillRect/>
          </a:stretch>
        </p:blipFill>
        <p:spPr bwMode="auto">
          <a:xfrm>
            <a:off x="6336704" y="3743354"/>
            <a:ext cx="2699792" cy="321403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checkerboard(across)">
                                      <p:cBhvr>
                                        <p:cTn id="23"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construction of body labour as ‘care’</a:t>
            </a:r>
            <a:endParaRPr lang="en-GB" dirty="0"/>
          </a:p>
        </p:txBody>
      </p:sp>
      <p:sp>
        <p:nvSpPr>
          <p:cNvPr id="3" name="Content Placeholder 2"/>
          <p:cNvSpPr>
            <a:spLocks noGrp="1"/>
          </p:cNvSpPr>
          <p:nvPr>
            <p:ph idx="1"/>
          </p:nvPr>
        </p:nvSpPr>
        <p:spPr>
          <a:xfrm>
            <a:off x="179512" y="1755351"/>
            <a:ext cx="8712968" cy="4625977"/>
          </a:xfrm>
        </p:spPr>
        <p:txBody>
          <a:bodyPr/>
          <a:lstStyle/>
          <a:p>
            <a:r>
              <a:rPr lang="en-GB" sz="2400" dirty="0" smtClean="0"/>
              <a:t>Body work in health and social services construed as ‘care work’. </a:t>
            </a:r>
          </a:p>
          <a:p>
            <a:pPr lvl="1"/>
            <a:r>
              <a:rPr lang="en-GB" sz="2000" dirty="0" smtClean="0"/>
              <a:t>Slippage between ‘caring about’ and ‘caring for’ </a:t>
            </a:r>
          </a:p>
          <a:p>
            <a:pPr lvl="1"/>
            <a:r>
              <a:rPr lang="en-GB" sz="2000" dirty="0" smtClean="0"/>
              <a:t>Care as an absolute term: </a:t>
            </a:r>
            <a:r>
              <a:rPr lang="en-GB" sz="2000" b="1" i="1" dirty="0" smtClean="0">
                <a:solidFill>
                  <a:schemeClr val="accent2">
                    <a:lumMod val="75000"/>
                  </a:schemeClr>
                </a:solidFill>
              </a:rPr>
              <a:t>I care</a:t>
            </a:r>
            <a:r>
              <a:rPr lang="en-GB" sz="2000" b="1" dirty="0" smtClean="0"/>
              <a:t> </a:t>
            </a:r>
            <a:r>
              <a:rPr lang="en-GB" sz="2000" b="1" i="1" dirty="0" smtClean="0">
                <a:solidFill>
                  <a:schemeClr val="accent6">
                    <a:lumMod val="75000"/>
                  </a:schemeClr>
                </a:solidFill>
              </a:rPr>
              <a:t>you don’t care</a:t>
            </a:r>
            <a:r>
              <a:rPr lang="en-GB" sz="2000" b="1" dirty="0" smtClean="0"/>
              <a:t> </a:t>
            </a:r>
            <a:r>
              <a:rPr lang="en-GB" sz="2000" b="1" i="1" dirty="0" smtClean="0">
                <a:solidFill>
                  <a:schemeClr val="bg2">
                    <a:lumMod val="50000"/>
                  </a:schemeClr>
                </a:solidFill>
              </a:rPr>
              <a:t>he is caring </a:t>
            </a:r>
            <a:r>
              <a:rPr lang="en-GB" sz="2000" b="1" i="1" dirty="0" smtClean="0">
                <a:solidFill>
                  <a:schemeClr val="accent3">
                    <a:lumMod val="75000"/>
                  </a:schemeClr>
                </a:solidFill>
              </a:rPr>
              <a:t>she is uncaring</a:t>
            </a:r>
            <a:endParaRPr lang="en-GB" sz="2000" i="1" dirty="0" smtClean="0"/>
          </a:p>
          <a:p>
            <a:pPr lvl="1"/>
            <a:endParaRPr lang="en-GB" sz="1000" i="1" dirty="0" smtClean="0"/>
          </a:p>
          <a:p>
            <a:pPr marL="438153" lvl="1" indent="-319089">
              <a:spcBef>
                <a:spcPts val="0"/>
              </a:spcBef>
              <a:buClr>
                <a:srgbClr val="7FD13B"/>
              </a:buClr>
              <a:buSzPct val="80000"/>
              <a:buFont typeface="Wingdings 2" pitchFamily="18"/>
              <a:buChar char=""/>
            </a:pPr>
            <a:r>
              <a:rPr lang="en-GB" sz="2400" dirty="0" smtClean="0">
                <a:solidFill>
                  <a:schemeClr val="tx1"/>
                </a:solidFill>
              </a:rPr>
              <a:t>Managers draw on legal and professional regulatory framework </a:t>
            </a:r>
            <a:r>
              <a:rPr lang="en-GB" sz="2400" dirty="0" smtClean="0">
                <a:solidFill>
                  <a:schemeClr val="tx1"/>
                </a:solidFill>
                <a:sym typeface="Wingdings" pitchFamily="2" charset="2"/>
              </a:rPr>
              <a:t> </a:t>
            </a:r>
            <a:r>
              <a:rPr lang="en-GB" sz="2400" dirty="0" smtClean="0">
                <a:solidFill>
                  <a:schemeClr val="tx1"/>
                </a:solidFill>
              </a:rPr>
              <a:t>discourse of legal </a:t>
            </a:r>
            <a:r>
              <a:rPr lang="en-GB" sz="2400" i="1" dirty="0" smtClean="0">
                <a:solidFill>
                  <a:schemeClr val="tx1"/>
                </a:solidFill>
              </a:rPr>
              <a:t>responsibility </a:t>
            </a:r>
            <a:r>
              <a:rPr lang="en-GB" sz="2400" dirty="0" smtClean="0">
                <a:solidFill>
                  <a:schemeClr val="tx1"/>
                </a:solidFill>
              </a:rPr>
              <a:t>(semi-hidden threat of prosecution). </a:t>
            </a:r>
          </a:p>
          <a:p>
            <a:pPr marL="438153" lvl="1" indent="-319089">
              <a:spcBef>
                <a:spcPts val="0"/>
              </a:spcBef>
              <a:buClr>
                <a:srgbClr val="7FD13B"/>
              </a:buClr>
              <a:buSzPct val="80000"/>
              <a:buFont typeface="Wingdings 2" pitchFamily="18"/>
              <a:buChar char=""/>
            </a:pPr>
            <a:endParaRPr lang="en-GB" sz="1050" dirty="0" smtClean="0">
              <a:solidFill>
                <a:schemeClr val="tx1"/>
              </a:solidFill>
            </a:endParaRPr>
          </a:p>
          <a:p>
            <a:r>
              <a:rPr lang="en-GB" sz="2400" dirty="0" smtClean="0"/>
              <a:t>‘Care standards’ regularly (inevitably) breached: </a:t>
            </a:r>
          </a:p>
          <a:p>
            <a:pPr lvl="1"/>
            <a:r>
              <a:rPr lang="en-GB" sz="2000" dirty="0" smtClean="0"/>
              <a:t>Breaches relate to body labour (feeding, toileting, turning, bathing bodies). </a:t>
            </a:r>
          </a:p>
          <a:p>
            <a:pPr lvl="1"/>
            <a:r>
              <a:rPr lang="en-GB" sz="2000" dirty="0" smtClean="0"/>
              <a:t>Yet, workers chastised for being ‘uncaring’ (absolute/moral). See </a:t>
            </a:r>
            <a:r>
              <a:rPr lang="en-GB" sz="2000" dirty="0" smtClean="0">
                <a:sym typeface="Wingdings" pitchFamily="2" charset="2"/>
              </a:rPr>
              <a:t>RCN report this week on ‘Restoring compassion to nursing care.’</a:t>
            </a:r>
            <a:endParaRPr lang="en-GB" sz="2000" dirty="0" smtClean="0"/>
          </a:p>
          <a:p>
            <a:pPr lvl="1"/>
            <a:r>
              <a:rPr lang="en-GB" sz="2000" dirty="0" smtClean="0">
                <a:sym typeface="Wingdings" pitchFamily="2" charset="2"/>
              </a:rPr>
              <a:t>Facilitates </a:t>
            </a:r>
            <a:r>
              <a:rPr lang="en-GB" sz="2000" b="1" dirty="0" smtClean="0">
                <a:sym typeface="Wingdings" pitchFamily="2" charset="2"/>
              </a:rPr>
              <a:t>individualisation of responsibility</a:t>
            </a:r>
            <a:r>
              <a:rPr lang="en-GB" sz="2000" dirty="0" smtClean="0">
                <a:sym typeface="Wingdings" pitchFamily="2" charset="2"/>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Social and cultural marginalisation</a:t>
            </a:r>
            <a:br>
              <a:rPr lang="en-GB" dirty="0" smtClean="0"/>
            </a:br>
            <a:r>
              <a:rPr lang="en-GB" dirty="0" smtClean="0"/>
              <a:t>of Body labour Interactions</a:t>
            </a:r>
            <a:endParaRPr lang="en-GB" dirty="0"/>
          </a:p>
        </p:txBody>
      </p:sp>
      <p:sp>
        <p:nvSpPr>
          <p:cNvPr id="3" name="Content Placeholder 2"/>
          <p:cNvSpPr>
            <a:spLocks noGrp="1"/>
          </p:cNvSpPr>
          <p:nvPr>
            <p:ph idx="1"/>
          </p:nvPr>
        </p:nvSpPr>
        <p:spPr>
          <a:xfrm>
            <a:off x="457200" y="1484784"/>
            <a:ext cx="8229600" cy="4853136"/>
          </a:xfrm>
        </p:spPr>
        <p:txBody>
          <a:bodyPr>
            <a:noAutofit/>
          </a:bodyPr>
          <a:lstStyle/>
          <a:p>
            <a:pPr>
              <a:lnSpc>
                <a:spcPct val="120000"/>
              </a:lnSpc>
              <a:buNone/>
            </a:pPr>
            <a:r>
              <a:rPr lang="en-GB" sz="2400" b="1" dirty="0" smtClean="0"/>
              <a:t>Body work marginalised, because…</a:t>
            </a:r>
          </a:p>
          <a:p>
            <a:pPr>
              <a:lnSpc>
                <a:spcPct val="120000"/>
              </a:lnSpc>
            </a:pPr>
            <a:r>
              <a:rPr lang="en-GB" sz="2000" b="1" dirty="0" smtClean="0">
                <a:solidFill>
                  <a:schemeClr val="accent2">
                    <a:lumMod val="75000"/>
                  </a:schemeClr>
                </a:solidFill>
              </a:rPr>
              <a:t>The actual activity of body labour is ‘invisible’</a:t>
            </a:r>
          </a:p>
          <a:p>
            <a:pPr lvl="1">
              <a:lnSpc>
                <a:spcPct val="120000"/>
              </a:lnSpc>
            </a:pPr>
            <a:r>
              <a:rPr lang="en-GB" sz="1800" dirty="0" smtClean="0"/>
              <a:t>The spaces in which it’s performed are ‘private’</a:t>
            </a:r>
          </a:p>
          <a:p>
            <a:pPr lvl="1">
              <a:lnSpc>
                <a:spcPct val="120000"/>
              </a:lnSpc>
            </a:pPr>
            <a:r>
              <a:rPr lang="en-GB" sz="1800" dirty="0" smtClean="0"/>
              <a:t>Focus on emotional (‘caring about’) rather than physical (‘caring for’), without tangible product. </a:t>
            </a:r>
            <a:r>
              <a:rPr lang="en-GB" sz="1800" dirty="0" smtClean="0">
                <a:sym typeface="Wingdings" pitchFamily="2" charset="2"/>
              </a:rPr>
              <a:t> </a:t>
            </a:r>
            <a:r>
              <a:rPr lang="en-GB" sz="1800" dirty="0" smtClean="0"/>
              <a:t>‘feminine’ and natural work</a:t>
            </a:r>
          </a:p>
          <a:p>
            <a:pPr>
              <a:lnSpc>
                <a:spcPct val="120000"/>
              </a:lnSpc>
            </a:pPr>
            <a:r>
              <a:rPr lang="en-GB" sz="2000" b="1" dirty="0" smtClean="0">
                <a:solidFill>
                  <a:schemeClr val="accent2">
                    <a:lumMod val="75000"/>
                  </a:schemeClr>
                </a:solidFill>
              </a:rPr>
              <a:t>Body labour is stigmatising</a:t>
            </a:r>
          </a:p>
          <a:p>
            <a:pPr lvl="1">
              <a:lnSpc>
                <a:spcPct val="120000"/>
              </a:lnSpc>
            </a:pPr>
            <a:r>
              <a:rPr lang="en-GB" sz="1800" dirty="0" smtClean="0"/>
              <a:t>‘Dirty work’  </a:t>
            </a:r>
            <a:r>
              <a:rPr lang="en-GB" sz="1800" dirty="0" smtClean="0">
                <a:sym typeface="Wingdings" pitchFamily="2" charset="2"/>
              </a:rPr>
              <a:t> bodily dirt/leaky bodies</a:t>
            </a:r>
            <a:endParaRPr lang="en-GB" sz="1800" dirty="0" smtClean="0"/>
          </a:p>
          <a:p>
            <a:pPr lvl="1">
              <a:lnSpc>
                <a:spcPct val="120000"/>
              </a:lnSpc>
            </a:pPr>
            <a:r>
              <a:rPr lang="en-GB" sz="1800" dirty="0" smtClean="0">
                <a:sym typeface="Wingdings" pitchFamily="2" charset="2"/>
              </a:rPr>
              <a:t>Gendered (c.f. </a:t>
            </a:r>
            <a:r>
              <a:rPr lang="en-GB" sz="1800" dirty="0" err="1" smtClean="0">
                <a:sym typeface="Wingdings" pitchFamily="2" charset="2"/>
              </a:rPr>
              <a:t>Widding</a:t>
            </a:r>
            <a:r>
              <a:rPr lang="en-GB" sz="1800" dirty="0" smtClean="0">
                <a:sym typeface="Wingdings" pitchFamily="2" charset="2"/>
              </a:rPr>
              <a:t> </a:t>
            </a:r>
            <a:r>
              <a:rPr lang="en-GB" sz="1800" dirty="0" err="1" smtClean="0">
                <a:sym typeface="Wingdings" pitchFamily="2" charset="2"/>
              </a:rPr>
              <a:t>Isaksen</a:t>
            </a:r>
            <a:r>
              <a:rPr lang="en-GB" sz="1800" dirty="0" smtClean="0">
                <a:sym typeface="Wingdings" pitchFamily="2" charset="2"/>
              </a:rPr>
              <a:t>) and </a:t>
            </a:r>
            <a:r>
              <a:rPr lang="en-GB" sz="1800" dirty="0" err="1" smtClean="0">
                <a:sym typeface="Wingdings" pitchFamily="2" charset="2"/>
              </a:rPr>
              <a:t>racialised</a:t>
            </a:r>
            <a:r>
              <a:rPr lang="en-GB" sz="1800" dirty="0" smtClean="0">
                <a:sym typeface="Wingdings" pitchFamily="2" charset="2"/>
              </a:rPr>
              <a:t> (c.f. Anderson; McDowell)</a:t>
            </a:r>
            <a:endParaRPr lang="en-GB" sz="1800" dirty="0" smtClean="0"/>
          </a:p>
          <a:p>
            <a:pPr>
              <a:lnSpc>
                <a:spcPct val="120000"/>
              </a:lnSpc>
            </a:pPr>
            <a:r>
              <a:rPr lang="en-GB" sz="2000" b="1" dirty="0" smtClean="0">
                <a:solidFill>
                  <a:schemeClr val="accent2">
                    <a:lumMod val="75000"/>
                  </a:schemeClr>
                </a:solidFill>
              </a:rPr>
              <a:t>Body labour does not fit popular rhetoric </a:t>
            </a:r>
          </a:p>
          <a:p>
            <a:pPr lvl="1">
              <a:lnSpc>
                <a:spcPct val="120000"/>
              </a:lnSpc>
            </a:pPr>
            <a:r>
              <a:rPr lang="en-GB" sz="1800" dirty="0" smtClean="0"/>
              <a:t>Challenges understandings of a post-modern, high-tech or virtual economy</a:t>
            </a:r>
          </a:p>
          <a:p>
            <a:pPr>
              <a:lnSpc>
                <a:spcPct val="120000"/>
              </a:lnSpc>
            </a:pPr>
            <a:r>
              <a:rPr lang="en-GB" sz="2000" b="1" dirty="0" smtClean="0">
                <a:solidFill>
                  <a:schemeClr val="accent2">
                    <a:lumMod val="75000"/>
                  </a:schemeClr>
                </a:solidFill>
              </a:rPr>
              <a:t>Body labour risks sexualisation</a:t>
            </a:r>
          </a:p>
          <a:p>
            <a:pPr lvl="1">
              <a:lnSpc>
                <a:spcPct val="120000"/>
              </a:lnSpc>
            </a:pPr>
            <a:r>
              <a:rPr lang="en-GB" sz="1800" dirty="0" smtClean="0"/>
              <a:t>Touch constructed by assumptions of gender, intimacy and sexuality</a:t>
            </a:r>
          </a:p>
        </p:txBody>
      </p:sp>
    </p:spTree>
    <p:extLst>
      <p:ext uri="{BB962C8B-B14F-4D97-AF65-F5344CB8AC3E}">
        <p14:creationId xmlns:mc="http://schemas.openxmlformats.org/markup-compatibility/2006" xmlns:mv="urn:schemas-microsoft-com:mac:vml" xmlns:p14="http://schemas.microsoft.com/office/powerpoint/2010/main" xmlns="" val="225858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032"/>
            <a:ext cx="8229600" cy="762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628800"/>
            <a:ext cx="8229600" cy="5112568"/>
          </a:xfrm>
        </p:spPr>
        <p:txBody>
          <a:bodyPr>
            <a:normAutofit/>
          </a:bodyPr>
          <a:lstStyle/>
          <a:p>
            <a:pPr>
              <a:lnSpc>
                <a:spcPct val="110000"/>
              </a:lnSpc>
            </a:pPr>
            <a:r>
              <a:rPr lang="en-US" sz="2400" dirty="0" smtClean="0"/>
              <a:t>Paid body work refers to </a:t>
            </a:r>
          </a:p>
          <a:p>
            <a:pPr>
              <a:lnSpc>
                <a:spcPct val="110000"/>
              </a:lnSpc>
              <a:buNone/>
            </a:pPr>
            <a:r>
              <a:rPr lang="en-US" sz="2400" b="1" i="1" dirty="0" smtClean="0"/>
              <a:t>	‘work that focuses directly on the bodies of others: assessing, diagnosing, handling, and manipulating bodies, that thus become the object of the worker’s </a:t>
            </a:r>
            <a:r>
              <a:rPr lang="en-US" sz="2400" b="1" i="1" dirty="0" err="1" smtClean="0"/>
              <a:t>labour</a:t>
            </a:r>
            <a:r>
              <a:rPr lang="en-US" sz="2400" b="1" i="1" dirty="0" smtClean="0"/>
              <a:t>’ </a:t>
            </a:r>
            <a:br>
              <a:rPr lang="en-US" sz="2400" b="1" i="1" dirty="0" smtClean="0"/>
            </a:br>
            <a:r>
              <a:rPr lang="en-US" sz="2000" dirty="0" smtClean="0"/>
              <a:t>(</a:t>
            </a:r>
            <a:r>
              <a:rPr lang="en-US" sz="2000" dirty="0" err="1" smtClean="0"/>
              <a:t>Twigg</a:t>
            </a:r>
            <a:r>
              <a:rPr lang="en-US" sz="2000" dirty="0" smtClean="0"/>
              <a:t>, </a:t>
            </a:r>
            <a:r>
              <a:rPr lang="en-US" sz="2000" dirty="0" err="1" smtClean="0"/>
              <a:t>Wolkowitz</a:t>
            </a:r>
            <a:r>
              <a:rPr lang="en-US" sz="2000" dirty="0" smtClean="0"/>
              <a:t>, Cohen and Nettleton 2011, p.1). </a:t>
            </a:r>
            <a:endParaRPr lang="en-US" sz="2400" dirty="0" smtClean="0"/>
          </a:p>
          <a:p>
            <a:pPr>
              <a:lnSpc>
                <a:spcPct val="110000"/>
              </a:lnSpc>
              <a:buNone/>
            </a:pPr>
            <a:endParaRPr lang="en-US" sz="2400" dirty="0" smtClean="0"/>
          </a:p>
          <a:p>
            <a:pPr>
              <a:lnSpc>
                <a:spcPct val="110000"/>
              </a:lnSpc>
            </a:pPr>
            <a:r>
              <a:rPr lang="en-US" sz="2400" b="1" dirty="0" smtClean="0"/>
              <a:t>Occupations include </a:t>
            </a:r>
            <a:r>
              <a:rPr lang="en-US" sz="2400" dirty="0" smtClean="0"/>
              <a:t>workers involved in:</a:t>
            </a:r>
          </a:p>
          <a:p>
            <a:pPr lvl="1">
              <a:lnSpc>
                <a:spcPct val="110000"/>
              </a:lnSpc>
            </a:pPr>
            <a:r>
              <a:rPr lang="en-US" sz="2000" dirty="0" smtClean="0"/>
              <a:t>care (doctors, nurses, paramedics, care workers)</a:t>
            </a:r>
          </a:p>
          <a:p>
            <a:pPr lvl="1">
              <a:lnSpc>
                <a:spcPct val="110000"/>
              </a:lnSpc>
            </a:pPr>
            <a:r>
              <a:rPr lang="en-US" sz="2000" dirty="0" smtClean="0"/>
              <a:t>aesthetic services (beauticians, hairdressers)</a:t>
            </a:r>
          </a:p>
          <a:p>
            <a:pPr lvl="1">
              <a:lnSpc>
                <a:spcPct val="110000"/>
              </a:lnSpc>
            </a:pPr>
            <a:r>
              <a:rPr lang="en-US" sz="2000" dirty="0" smtClean="0"/>
              <a:t>providing bodily pleasures (sex workers, massage) </a:t>
            </a:r>
          </a:p>
          <a:p>
            <a:pPr lvl="1">
              <a:lnSpc>
                <a:spcPct val="110000"/>
              </a:lnSpc>
            </a:pPr>
            <a:r>
              <a:rPr lang="en-US" sz="2000" dirty="0" smtClean="0"/>
              <a:t>controlling bodies (bouncers, airport security personnel).</a:t>
            </a: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a:t>Conclusions</a:t>
            </a:r>
          </a:p>
        </p:txBody>
      </p:sp>
      <p:sp>
        <p:nvSpPr>
          <p:cNvPr id="3" name="Content Placeholder 2"/>
          <p:cNvSpPr txBox="1">
            <a:spLocks noGrp="1"/>
          </p:cNvSpPr>
          <p:nvPr>
            <p:ph idx="1"/>
          </p:nvPr>
        </p:nvSpPr>
        <p:spPr>
          <a:xfrm>
            <a:off x="323528" y="1631083"/>
            <a:ext cx="8640960" cy="4750245"/>
          </a:xfrm>
        </p:spPr>
        <p:txBody>
          <a:bodyPr/>
          <a:lstStyle/>
          <a:p>
            <a:pPr lvl="0" hangingPunct="1">
              <a:spcBef>
                <a:spcPts val="600"/>
              </a:spcBef>
            </a:pPr>
            <a:r>
              <a:rPr lang="en-GB" sz="2200" dirty="0" smtClean="0"/>
              <a:t>The materiality and </a:t>
            </a:r>
            <a:r>
              <a:rPr lang="en-GB" sz="2200" dirty="0" err="1"/>
              <a:t>spatio</a:t>
            </a:r>
            <a:r>
              <a:rPr lang="en-GB" sz="2200" dirty="0"/>
              <a:t>-temporal location of bodies matters</a:t>
            </a:r>
            <a:r>
              <a:rPr lang="en-GB" sz="2200" dirty="0" smtClean="0"/>
              <a:t>.</a:t>
            </a:r>
          </a:p>
          <a:p>
            <a:pPr lvl="0" hangingPunct="1">
              <a:spcBef>
                <a:spcPts val="600"/>
              </a:spcBef>
            </a:pPr>
            <a:r>
              <a:rPr lang="en-GB" sz="2200" dirty="0" smtClean="0"/>
              <a:t>Where work takes the body as its material of production some experiences are similar, notwithstanding v different contexts</a:t>
            </a:r>
            <a:endParaRPr lang="en-GB" sz="2200" dirty="0"/>
          </a:p>
          <a:p>
            <a:pPr hangingPunct="1">
              <a:spcBef>
                <a:spcPts val="600"/>
              </a:spcBef>
            </a:pPr>
            <a:r>
              <a:rPr lang="en-GB" sz="2200" dirty="0" smtClean="0"/>
              <a:t>Body labour is difficult to rationalise/relocate </a:t>
            </a:r>
            <a:r>
              <a:rPr lang="en-GB" sz="2200" dirty="0" smtClean="0">
                <a:sym typeface="Wingdings" pitchFamily="2" charset="2"/>
              </a:rPr>
              <a:t> work </a:t>
            </a:r>
            <a:r>
              <a:rPr lang="en-GB" sz="2200" dirty="0" smtClean="0"/>
              <a:t>likely to persist. </a:t>
            </a:r>
          </a:p>
          <a:p>
            <a:pPr lvl="0" hangingPunct="1">
              <a:spcBef>
                <a:spcPts val="600"/>
              </a:spcBef>
            </a:pPr>
            <a:r>
              <a:rPr lang="en-GB" sz="2200" dirty="0" smtClean="0"/>
              <a:t>Bodily </a:t>
            </a:r>
            <a:r>
              <a:rPr lang="en-GB" sz="2200" dirty="0"/>
              <a:t>need is </a:t>
            </a:r>
            <a:r>
              <a:rPr lang="en-GB" sz="2200" dirty="0" smtClean="0"/>
              <a:t>unpredictable and poorly articulated.</a:t>
            </a:r>
          </a:p>
          <a:p>
            <a:pPr lvl="0" hangingPunct="1">
              <a:spcBef>
                <a:spcPts val="600"/>
              </a:spcBef>
            </a:pPr>
            <a:r>
              <a:rPr lang="en-GB" sz="2200" dirty="0" smtClean="0"/>
              <a:t>Attempts to increase the ‘efficiency’ of body labour involve:</a:t>
            </a:r>
          </a:p>
          <a:p>
            <a:pPr lvl="1" hangingPunct="1">
              <a:spcBef>
                <a:spcPts val="600"/>
              </a:spcBef>
            </a:pPr>
            <a:r>
              <a:rPr lang="en-GB" sz="2200" dirty="0" smtClean="0"/>
              <a:t>Dividing up the labour process (increasing the number of people working on any one body)</a:t>
            </a:r>
          </a:p>
          <a:p>
            <a:pPr lvl="1" hangingPunct="1">
              <a:spcBef>
                <a:spcPts val="600"/>
              </a:spcBef>
            </a:pPr>
            <a:r>
              <a:rPr lang="en-GB" sz="2200" dirty="0" smtClean="0"/>
              <a:t>Standardisation, often involving transformation and/or selection</a:t>
            </a:r>
          </a:p>
          <a:p>
            <a:pPr lvl="1" hangingPunct="1">
              <a:spcBef>
                <a:spcPts val="600"/>
              </a:spcBef>
            </a:pPr>
            <a:r>
              <a:rPr lang="en-GB" sz="2200" dirty="0" smtClean="0"/>
              <a:t>Refusing the claims of some bodies to ‘need’ body labour or forced recalibration of the temporality of need.</a:t>
            </a:r>
            <a:endParaRPr lang="en-GB" sz="22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a:t>Conclusions</a:t>
            </a:r>
          </a:p>
        </p:txBody>
      </p:sp>
      <p:sp>
        <p:nvSpPr>
          <p:cNvPr id="3" name="Content Placeholder 2"/>
          <p:cNvSpPr txBox="1">
            <a:spLocks noGrp="1"/>
          </p:cNvSpPr>
          <p:nvPr>
            <p:ph idx="1"/>
          </p:nvPr>
        </p:nvSpPr>
        <p:spPr>
          <a:xfrm>
            <a:off x="250829" y="1774822"/>
            <a:ext cx="8642351" cy="4894261"/>
          </a:xfrm>
        </p:spPr>
        <p:txBody>
          <a:bodyPr/>
          <a:lstStyle/>
          <a:p>
            <a:pPr marL="438912" lvl="0" indent="-320040" hangingPunct="1">
              <a:lnSpc>
                <a:spcPct val="110000"/>
              </a:lnSpc>
              <a:spcBef>
                <a:spcPts val="1200"/>
              </a:spcBef>
              <a:buFont typeface="Wingdings 2"/>
            </a:pPr>
            <a:r>
              <a:rPr lang="en-GB" sz="2000" dirty="0" smtClean="0"/>
              <a:t>These transformations connected to splintering </a:t>
            </a:r>
            <a:r>
              <a:rPr lang="en-GB" sz="2000" dirty="0"/>
              <a:t>of relationships between workers and bodies worked </a:t>
            </a:r>
            <a:r>
              <a:rPr lang="en-GB" sz="2000" dirty="0" smtClean="0"/>
              <a:t>upon </a:t>
            </a:r>
            <a:r>
              <a:rPr lang="en-GB" sz="2000" dirty="0" smtClean="0">
                <a:sym typeface="Wingdings" pitchFamily="2" charset="2"/>
              </a:rPr>
              <a:t> </a:t>
            </a:r>
            <a:r>
              <a:rPr lang="en-GB" sz="2000" dirty="0" smtClean="0"/>
              <a:t>more </a:t>
            </a:r>
            <a:r>
              <a:rPr lang="en-GB" sz="2000" dirty="0"/>
              <a:t>difficult social relations </a:t>
            </a:r>
            <a:r>
              <a:rPr lang="en-GB" sz="2000" dirty="0" smtClean="0"/>
              <a:t>/ </a:t>
            </a:r>
            <a:r>
              <a:rPr lang="en-GB" sz="2000" dirty="0"/>
              <a:t>problems from insufficient communication between different </a:t>
            </a:r>
            <a:r>
              <a:rPr lang="en-GB" sz="2000" dirty="0" smtClean="0"/>
              <a:t>workers.</a:t>
            </a:r>
          </a:p>
          <a:p>
            <a:pPr marL="438912" lvl="0" indent="-320040" hangingPunct="1">
              <a:lnSpc>
                <a:spcPct val="110000"/>
              </a:lnSpc>
              <a:spcBef>
                <a:spcPts val="1200"/>
              </a:spcBef>
              <a:buFont typeface="Wingdings 2"/>
            </a:pPr>
            <a:r>
              <a:rPr lang="en-GB" sz="2000" dirty="0" smtClean="0"/>
              <a:t>Marginality and stigma </a:t>
            </a:r>
            <a:r>
              <a:rPr lang="en-GB" sz="2000" dirty="0" smtClean="0">
                <a:sym typeface="Wingdings" pitchFamily="2" charset="2"/>
              </a:rPr>
              <a:t> </a:t>
            </a:r>
          </a:p>
          <a:p>
            <a:pPr marL="731007" lvl="1" indent="-320040" hangingPunct="1">
              <a:lnSpc>
                <a:spcPct val="110000"/>
              </a:lnSpc>
              <a:spcBef>
                <a:spcPts val="1200"/>
              </a:spcBef>
              <a:buFont typeface="Wingdings 2"/>
            </a:pPr>
            <a:r>
              <a:rPr lang="en-GB" sz="1600" dirty="0" smtClean="0">
                <a:sym typeface="Wingdings" pitchFamily="2" charset="2"/>
              </a:rPr>
              <a:t>Invisibility of body labour</a:t>
            </a:r>
          </a:p>
          <a:p>
            <a:pPr marL="731007" lvl="1" indent="-320040" hangingPunct="1">
              <a:lnSpc>
                <a:spcPct val="110000"/>
              </a:lnSpc>
              <a:spcBef>
                <a:spcPts val="1200"/>
              </a:spcBef>
              <a:buFont typeface="Wingdings 2"/>
            </a:pPr>
            <a:r>
              <a:rPr lang="en-GB" sz="1600" dirty="0" smtClean="0"/>
              <a:t>low </a:t>
            </a:r>
            <a:r>
              <a:rPr lang="en-GB" sz="1600" dirty="0"/>
              <a:t>pay for those most intimately associated with work on </a:t>
            </a:r>
            <a:r>
              <a:rPr lang="en-GB" sz="1600" dirty="0" smtClean="0"/>
              <a:t>bodies </a:t>
            </a:r>
            <a:r>
              <a:rPr lang="en-GB" sz="1600" dirty="0" smtClean="0">
                <a:sym typeface="Wingdings" pitchFamily="2" charset="2"/>
              </a:rPr>
              <a:t> dependence on marginal workers </a:t>
            </a:r>
            <a:r>
              <a:rPr lang="en-GB" sz="1600" dirty="0" smtClean="0"/>
              <a:t> likely to exacerbate relationship / </a:t>
            </a:r>
            <a:r>
              <a:rPr lang="en-GB" sz="1600" dirty="0"/>
              <a:t>communication </a:t>
            </a:r>
            <a:r>
              <a:rPr lang="en-GB" sz="1600" dirty="0" smtClean="0"/>
              <a:t>problems</a:t>
            </a:r>
          </a:p>
          <a:p>
            <a:pPr marL="731007" lvl="1" indent="-320040" hangingPunct="1">
              <a:lnSpc>
                <a:spcPct val="110000"/>
              </a:lnSpc>
              <a:spcBef>
                <a:spcPts val="1200"/>
              </a:spcBef>
              <a:buFont typeface="Wingdings 2"/>
            </a:pPr>
            <a:r>
              <a:rPr lang="en-GB" sz="1600" dirty="0" smtClean="0"/>
              <a:t>Regulation largely aimed at protecting body-worked-upon (ignoring workers)</a:t>
            </a:r>
          </a:p>
          <a:p>
            <a:pPr marL="438912" indent="-320040" hangingPunct="1">
              <a:lnSpc>
                <a:spcPct val="110000"/>
              </a:lnSpc>
              <a:spcBef>
                <a:spcPts val="1200"/>
              </a:spcBef>
              <a:buFont typeface="Wingdings 2"/>
              <a:buChar char=""/>
            </a:pPr>
            <a:r>
              <a:rPr lang="en-GB" sz="2000" dirty="0" smtClean="0"/>
              <a:t>Politically important to conceptualise health/social care work as body work/labour </a:t>
            </a:r>
            <a:r>
              <a:rPr lang="en-GB" sz="2000" dirty="0" smtClean="0">
                <a:latin typeface="Wingdings" pitchFamily="2"/>
              </a:rPr>
              <a:t></a:t>
            </a:r>
            <a:r>
              <a:rPr lang="en-GB" sz="2000" dirty="0" smtClean="0"/>
              <a:t> rather than immaterial ‘care’ if we want to explain instances of lack of ‘care’ without morally blaming individual workers.</a:t>
            </a:r>
          </a:p>
          <a:p>
            <a:pPr marL="438912" indent="-320040" hangingPunct="1">
              <a:lnSpc>
                <a:spcPct val="110000"/>
              </a:lnSpc>
              <a:spcBef>
                <a:spcPts val="1200"/>
              </a:spcBef>
              <a:buFont typeface="Wingdings 2"/>
              <a:buChar char=""/>
            </a:pPr>
            <a:endParaRPr lang="en-GB" sz="2000" dirty="0" smtClean="0"/>
          </a:p>
          <a:p>
            <a:pPr marL="438912" lvl="0" indent="-320040" hangingPunct="1">
              <a:lnSpc>
                <a:spcPct val="110000"/>
              </a:lnSpc>
              <a:spcBef>
                <a:spcPts val="1200"/>
              </a:spcBef>
              <a:buFont typeface="Wingdings 2"/>
            </a:pPr>
            <a:endParaRPr lang="en-GB"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Thanks</a:t>
            </a:r>
            <a:endParaRPr lang="en-GB" dirty="0"/>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hlinkClick r:id="rId2"/>
              </a:rPr>
              <a:t>R.Cohen@surrey.ac.uk</a:t>
            </a:r>
            <a:r>
              <a:rPr lang="en-GB" dirty="0" smtClean="0"/>
              <a:t> </a:t>
            </a:r>
            <a:endParaRPr lang="en-GB"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body work labour force, by gender </a:t>
            </a:r>
            <a:r>
              <a:rPr lang="en-GB" sz="3100" dirty="0" smtClean="0"/>
              <a:t>(LFS, Jan-March 1995-2010)</a:t>
            </a:r>
            <a:endParaRPr lang="en-GB" sz="3100" dirty="0"/>
          </a:p>
        </p:txBody>
      </p:sp>
      <p:graphicFrame>
        <p:nvGraphicFramePr>
          <p:cNvPr id="4" name="Content Placeholder 3"/>
          <p:cNvGraphicFramePr>
            <a:graphicFrameLocks noGrp="1"/>
          </p:cNvGraphicFramePr>
          <p:nvPr>
            <p:ph idx="1"/>
          </p:nvPr>
        </p:nvGraphicFramePr>
        <p:xfrm>
          <a:off x="899592" y="1556792"/>
          <a:ext cx="6583680" cy="4820920"/>
        </p:xfrm>
        <a:graphic>
          <a:graphicData uri="http://schemas.openxmlformats.org/drawingml/2006/table">
            <a:tbl>
              <a:tblPr firstRow="1" bandRow="1">
                <a:tableStyleId>{5C22544A-7EE6-4342-B048-85BDC9FD1C3A}</a:tableStyleId>
              </a:tblPr>
              <a:tblGrid>
                <a:gridCol w="1645920"/>
                <a:gridCol w="1645920"/>
                <a:gridCol w="1645920"/>
                <a:gridCol w="1645920"/>
              </a:tblGrid>
              <a:tr h="370840">
                <a:tc>
                  <a:txBody>
                    <a:bodyPr/>
                    <a:lstStyle/>
                    <a:p>
                      <a:endParaRPr lang="en-GB" dirty="0"/>
                    </a:p>
                  </a:txBody>
                  <a:tcPr/>
                </a:tc>
                <a:tc>
                  <a:txBody>
                    <a:bodyPr/>
                    <a:lstStyle/>
                    <a:p>
                      <a:endParaRPr lang="en-GB"/>
                    </a:p>
                  </a:txBody>
                  <a:tcPr/>
                </a:tc>
                <a:tc>
                  <a:txBody>
                    <a:bodyPr/>
                    <a:lstStyle/>
                    <a:p>
                      <a:pPr algn="ctr"/>
                      <a:r>
                        <a:rPr lang="en-GB" dirty="0" smtClean="0"/>
                        <a:t>Body Work</a:t>
                      </a:r>
                      <a:endParaRPr lang="en-GB" dirty="0"/>
                    </a:p>
                  </a:txBody>
                  <a:tcPr/>
                </a:tc>
                <a:tc>
                  <a:txBody>
                    <a:bodyPr/>
                    <a:lstStyle/>
                    <a:p>
                      <a:pPr algn="ctr"/>
                      <a:r>
                        <a:rPr lang="en-GB" dirty="0" smtClean="0"/>
                        <a:t>Not Body Work</a:t>
                      </a:r>
                      <a:endParaRPr lang="en-GB" dirty="0"/>
                    </a:p>
                  </a:txBody>
                  <a:tcPr/>
                </a:tc>
              </a:tr>
              <a:tr h="370840">
                <a:tc>
                  <a:txBody>
                    <a:bodyPr/>
                    <a:lstStyle/>
                    <a:p>
                      <a:r>
                        <a:rPr lang="en-GB" dirty="0" smtClean="0"/>
                        <a:t>1995</a:t>
                      </a:r>
                      <a:endParaRPr lang="en-GB" dirty="0"/>
                    </a:p>
                  </a:txBody>
                  <a:tcPr/>
                </a:tc>
                <a:tc>
                  <a:txBody>
                    <a:bodyPr/>
                    <a:lstStyle/>
                    <a:p>
                      <a:r>
                        <a:rPr lang="en-GB" i="1" dirty="0" smtClean="0"/>
                        <a:t>Total (N, 000s)</a:t>
                      </a:r>
                      <a:endParaRPr lang="en-GB" i="1" dirty="0"/>
                    </a:p>
                  </a:txBody>
                  <a:tcPr/>
                </a:tc>
                <a:tc>
                  <a:txBody>
                    <a:bodyPr/>
                    <a:lstStyle/>
                    <a:p>
                      <a:pPr algn="r"/>
                      <a:r>
                        <a:rPr lang="en-GB" i="1" dirty="0" smtClean="0"/>
                        <a:t>2,677</a:t>
                      </a:r>
                      <a:endParaRPr lang="en-GB" i="1" dirty="0"/>
                    </a:p>
                  </a:txBody>
                  <a:tcPr/>
                </a:tc>
                <a:tc>
                  <a:txBody>
                    <a:bodyPr/>
                    <a:lstStyle/>
                    <a:p>
                      <a:pPr algn="r"/>
                      <a:r>
                        <a:rPr lang="en-GB" i="1" dirty="0" smtClean="0"/>
                        <a:t>22,699</a:t>
                      </a:r>
                      <a:endParaRPr lang="en-GB" i="1" dirty="0"/>
                    </a:p>
                  </a:txBody>
                  <a:tcPr/>
                </a:tc>
              </a:tr>
              <a:tr h="370840">
                <a:tc>
                  <a:txBody>
                    <a:bodyPr/>
                    <a:lstStyle/>
                    <a:p>
                      <a:endParaRPr lang="en-GB" dirty="0"/>
                    </a:p>
                  </a:txBody>
                  <a:tcPr/>
                </a:tc>
                <a:tc>
                  <a:txBody>
                    <a:bodyPr/>
                    <a:lstStyle/>
                    <a:p>
                      <a:r>
                        <a:rPr lang="en-GB" b="1" dirty="0" smtClean="0"/>
                        <a:t>Total</a:t>
                      </a:r>
                      <a:r>
                        <a:rPr lang="en-GB" b="1" baseline="0" dirty="0" smtClean="0"/>
                        <a:t> (% lab </a:t>
                      </a:r>
                      <a:r>
                        <a:rPr lang="en-GB" b="1" baseline="0" dirty="0" err="1" smtClean="0"/>
                        <a:t>fc</a:t>
                      </a:r>
                      <a:r>
                        <a:rPr lang="en-GB" b="1" baseline="0" dirty="0" smtClean="0"/>
                        <a:t>)</a:t>
                      </a:r>
                      <a:endParaRPr lang="en-GB" b="1" dirty="0"/>
                    </a:p>
                  </a:txBody>
                  <a:tcPr/>
                </a:tc>
                <a:tc>
                  <a:txBody>
                    <a:bodyPr/>
                    <a:lstStyle/>
                    <a:p>
                      <a:pPr algn="r"/>
                      <a:r>
                        <a:rPr lang="en-GB" b="1" dirty="0" smtClean="0"/>
                        <a:t>10.8</a:t>
                      </a:r>
                      <a:endParaRPr lang="en-GB" b="1" dirty="0"/>
                    </a:p>
                  </a:txBody>
                  <a:tcPr/>
                </a:tc>
                <a:tc>
                  <a:txBody>
                    <a:bodyPr/>
                    <a:lstStyle/>
                    <a:p>
                      <a:pPr algn="r"/>
                      <a:r>
                        <a:rPr lang="en-GB" b="1" dirty="0" smtClean="0"/>
                        <a:t>89.5</a:t>
                      </a:r>
                      <a:endParaRPr lang="en-GB" b="1" dirty="0"/>
                    </a:p>
                  </a:txBody>
                  <a:tcPr/>
                </a:tc>
              </a:tr>
              <a:tr h="370840">
                <a:tc>
                  <a:txBody>
                    <a:bodyPr/>
                    <a:lstStyle/>
                    <a:p>
                      <a:endParaRPr lang="en-GB" b="1" dirty="0">
                        <a:solidFill>
                          <a:srgbClr val="7030A0"/>
                        </a:solidFill>
                      </a:endParaRPr>
                    </a:p>
                  </a:txBody>
                  <a:tcPr/>
                </a:tc>
                <a:tc>
                  <a:txBody>
                    <a:bodyPr/>
                    <a:lstStyle/>
                    <a:p>
                      <a:r>
                        <a:rPr lang="en-GB" b="1" dirty="0" smtClean="0">
                          <a:solidFill>
                            <a:srgbClr val="7030A0"/>
                          </a:solidFill>
                        </a:rPr>
                        <a:t>% female</a:t>
                      </a:r>
                      <a:endParaRPr lang="en-GB" b="1" dirty="0">
                        <a:solidFill>
                          <a:srgbClr val="7030A0"/>
                        </a:solidFill>
                      </a:endParaRPr>
                    </a:p>
                  </a:txBody>
                  <a:tcPr/>
                </a:tc>
                <a:tc>
                  <a:txBody>
                    <a:bodyPr/>
                    <a:lstStyle/>
                    <a:p>
                      <a:pPr algn="r"/>
                      <a:r>
                        <a:rPr lang="en-GB" b="1" dirty="0" smtClean="0">
                          <a:solidFill>
                            <a:srgbClr val="7030A0"/>
                          </a:solidFill>
                        </a:rPr>
                        <a:t>69.9</a:t>
                      </a:r>
                      <a:endParaRPr lang="en-GB" b="1" dirty="0">
                        <a:solidFill>
                          <a:srgbClr val="7030A0"/>
                        </a:solidFill>
                      </a:endParaRPr>
                    </a:p>
                  </a:txBody>
                  <a:tcPr/>
                </a:tc>
                <a:tc>
                  <a:txBody>
                    <a:bodyPr/>
                    <a:lstStyle/>
                    <a:p>
                      <a:pPr algn="r"/>
                      <a:r>
                        <a:rPr lang="en-GB" b="1" dirty="0" smtClean="0">
                          <a:solidFill>
                            <a:srgbClr val="7030A0"/>
                          </a:solidFill>
                        </a:rPr>
                        <a:t>42.5</a:t>
                      </a:r>
                      <a:endParaRPr lang="en-GB" b="1" dirty="0">
                        <a:solidFill>
                          <a:srgbClr val="7030A0"/>
                        </a:solidFill>
                      </a:endParaRPr>
                    </a:p>
                  </a:txBody>
                  <a:tcPr/>
                </a:tc>
              </a:tr>
              <a:tr h="370840">
                <a:tc>
                  <a:txBody>
                    <a:bodyPr/>
                    <a:lstStyle/>
                    <a:p>
                      <a:r>
                        <a:rPr lang="en-GB" dirty="0" smtClean="0"/>
                        <a:t>2000</a:t>
                      </a:r>
                      <a:endParaRPr lang="en-GB" dirty="0"/>
                    </a:p>
                  </a:txBody>
                  <a:tcPr/>
                </a:tc>
                <a:tc>
                  <a:txBody>
                    <a:bodyPr/>
                    <a:lstStyle/>
                    <a:p>
                      <a:r>
                        <a:rPr lang="en-GB" i="1" dirty="0" smtClean="0"/>
                        <a:t>Total (N, 000s)</a:t>
                      </a:r>
                      <a:endParaRPr lang="en-GB" i="1" dirty="0"/>
                    </a:p>
                  </a:txBody>
                  <a:tcPr/>
                </a:tc>
                <a:tc>
                  <a:txBody>
                    <a:bodyPr/>
                    <a:lstStyle/>
                    <a:p>
                      <a:pPr algn="r"/>
                      <a:r>
                        <a:rPr lang="en-GB" i="1" dirty="0" smtClean="0"/>
                        <a:t>2,947</a:t>
                      </a:r>
                      <a:endParaRPr lang="en-GB" i="1" dirty="0"/>
                    </a:p>
                  </a:txBody>
                  <a:tcPr/>
                </a:tc>
                <a:tc>
                  <a:txBody>
                    <a:bodyPr/>
                    <a:lstStyle/>
                    <a:p>
                      <a:pPr algn="r"/>
                      <a:r>
                        <a:rPr lang="en-GB" i="1" dirty="0" smtClean="0"/>
                        <a:t>24,234</a:t>
                      </a:r>
                      <a:endParaRPr lang="en-GB" i="1" dirty="0"/>
                    </a:p>
                  </a:txBody>
                  <a:tcPr/>
                </a:tc>
              </a:tr>
              <a:tr h="370840">
                <a:tc>
                  <a:txBody>
                    <a:bodyPr/>
                    <a:lstStyle/>
                    <a:p>
                      <a:endParaRPr lang="en-GB" dirty="0"/>
                    </a:p>
                  </a:txBody>
                  <a:tcPr/>
                </a:tc>
                <a:tc>
                  <a:txBody>
                    <a:bodyPr/>
                    <a:lstStyle/>
                    <a:p>
                      <a:r>
                        <a:rPr lang="en-GB" b="1" dirty="0" smtClean="0"/>
                        <a:t>Total</a:t>
                      </a:r>
                      <a:r>
                        <a:rPr lang="en-GB" b="1" baseline="0" dirty="0" smtClean="0"/>
                        <a:t> (% lab </a:t>
                      </a:r>
                      <a:r>
                        <a:rPr lang="en-GB" b="1" baseline="0" dirty="0" err="1" smtClean="0"/>
                        <a:t>fc</a:t>
                      </a:r>
                      <a:r>
                        <a:rPr lang="en-GB" b="1" baseline="0" dirty="0" smtClean="0"/>
                        <a:t>)</a:t>
                      </a:r>
                      <a:endParaRPr lang="en-GB" b="1" dirty="0"/>
                    </a:p>
                  </a:txBody>
                  <a:tcPr/>
                </a:tc>
                <a:tc>
                  <a:txBody>
                    <a:bodyPr/>
                    <a:lstStyle/>
                    <a:p>
                      <a:pPr algn="r"/>
                      <a:r>
                        <a:rPr lang="en-GB" b="1" dirty="0" smtClean="0"/>
                        <a:t>10.5</a:t>
                      </a:r>
                      <a:endParaRPr lang="en-GB" b="1" dirty="0"/>
                    </a:p>
                  </a:txBody>
                  <a:tcPr/>
                </a:tc>
                <a:tc>
                  <a:txBody>
                    <a:bodyPr/>
                    <a:lstStyle/>
                    <a:p>
                      <a:pPr algn="r"/>
                      <a:r>
                        <a:rPr lang="en-GB" b="1" dirty="0" smtClean="0"/>
                        <a:t>89.5</a:t>
                      </a:r>
                      <a:endParaRPr lang="en-GB" b="1" dirty="0"/>
                    </a:p>
                  </a:txBody>
                  <a:tcPr/>
                </a:tc>
              </a:tr>
              <a:tr h="370840">
                <a:tc>
                  <a:txBody>
                    <a:bodyPr/>
                    <a:lstStyle/>
                    <a:p>
                      <a:endParaRPr lang="en-GB" b="1" dirty="0">
                        <a:solidFill>
                          <a:srgbClr val="7030A0"/>
                        </a:solidFill>
                      </a:endParaRPr>
                    </a:p>
                  </a:txBody>
                  <a:tcPr/>
                </a:tc>
                <a:tc>
                  <a:txBody>
                    <a:bodyPr/>
                    <a:lstStyle/>
                    <a:p>
                      <a:r>
                        <a:rPr lang="en-GB" b="1" dirty="0" smtClean="0">
                          <a:solidFill>
                            <a:srgbClr val="7030A0"/>
                          </a:solidFill>
                        </a:rPr>
                        <a:t>% female</a:t>
                      </a:r>
                      <a:endParaRPr lang="en-GB" b="1" dirty="0">
                        <a:solidFill>
                          <a:srgbClr val="7030A0"/>
                        </a:solidFill>
                      </a:endParaRPr>
                    </a:p>
                  </a:txBody>
                  <a:tcPr/>
                </a:tc>
                <a:tc>
                  <a:txBody>
                    <a:bodyPr/>
                    <a:lstStyle/>
                    <a:p>
                      <a:pPr algn="r"/>
                      <a:r>
                        <a:rPr lang="en-GB" b="1" dirty="0" smtClean="0">
                          <a:solidFill>
                            <a:srgbClr val="7030A0"/>
                          </a:solidFill>
                        </a:rPr>
                        <a:t>72</a:t>
                      </a:r>
                      <a:endParaRPr lang="en-GB" b="1" dirty="0">
                        <a:solidFill>
                          <a:srgbClr val="7030A0"/>
                        </a:solidFill>
                      </a:endParaRPr>
                    </a:p>
                  </a:txBody>
                  <a:tcPr/>
                </a:tc>
                <a:tc>
                  <a:txBody>
                    <a:bodyPr/>
                    <a:lstStyle/>
                    <a:p>
                      <a:pPr algn="r"/>
                      <a:r>
                        <a:rPr lang="en-GB" b="1" dirty="0" smtClean="0">
                          <a:solidFill>
                            <a:srgbClr val="7030A0"/>
                          </a:solidFill>
                        </a:rPr>
                        <a:t>43</a:t>
                      </a:r>
                      <a:endParaRPr lang="en-GB" b="1" dirty="0">
                        <a:solidFill>
                          <a:srgbClr val="7030A0"/>
                        </a:solidFill>
                      </a:endParaRPr>
                    </a:p>
                  </a:txBody>
                  <a:tcPr/>
                </a:tc>
              </a:tr>
              <a:tr h="370840">
                <a:tc>
                  <a:txBody>
                    <a:bodyPr/>
                    <a:lstStyle/>
                    <a:p>
                      <a:r>
                        <a:rPr lang="en-GB" dirty="0" smtClean="0"/>
                        <a:t>2005</a:t>
                      </a:r>
                      <a:endParaRPr lang="en-GB" dirty="0"/>
                    </a:p>
                  </a:txBody>
                  <a:tcPr/>
                </a:tc>
                <a:tc>
                  <a:txBody>
                    <a:bodyPr/>
                    <a:lstStyle/>
                    <a:p>
                      <a:r>
                        <a:rPr lang="en-GB" i="1" dirty="0" smtClean="0"/>
                        <a:t>Total (N, 000s)</a:t>
                      </a:r>
                      <a:endParaRPr lang="en-GB" i="1" dirty="0"/>
                    </a:p>
                  </a:txBody>
                  <a:tcPr/>
                </a:tc>
                <a:tc>
                  <a:txBody>
                    <a:bodyPr/>
                    <a:lstStyle/>
                    <a:p>
                      <a:pPr algn="r"/>
                      <a:r>
                        <a:rPr lang="en-GB" i="1" dirty="0" smtClean="0"/>
                        <a:t>3,153</a:t>
                      </a:r>
                      <a:endParaRPr lang="en-GB" i="1" dirty="0"/>
                    </a:p>
                  </a:txBody>
                  <a:tcPr/>
                </a:tc>
                <a:tc>
                  <a:txBody>
                    <a:bodyPr/>
                    <a:lstStyle/>
                    <a:p>
                      <a:pPr algn="r"/>
                      <a:r>
                        <a:rPr lang="en-GB" i="1" dirty="0" smtClean="0"/>
                        <a:t>25,413</a:t>
                      </a:r>
                      <a:endParaRPr lang="en-GB" i="1" dirty="0"/>
                    </a:p>
                  </a:txBody>
                  <a:tcPr/>
                </a:tc>
              </a:tr>
              <a:tr h="370840">
                <a:tc>
                  <a:txBody>
                    <a:bodyPr/>
                    <a:lstStyle/>
                    <a:p>
                      <a:endParaRPr lang="en-GB" dirty="0"/>
                    </a:p>
                  </a:txBody>
                  <a:tcPr/>
                </a:tc>
                <a:tc>
                  <a:txBody>
                    <a:bodyPr/>
                    <a:lstStyle/>
                    <a:p>
                      <a:r>
                        <a:rPr lang="en-GB" b="1" dirty="0" smtClean="0"/>
                        <a:t>Total</a:t>
                      </a:r>
                      <a:r>
                        <a:rPr lang="en-GB" b="1" baseline="0" dirty="0" smtClean="0"/>
                        <a:t> (% lab </a:t>
                      </a:r>
                      <a:r>
                        <a:rPr lang="en-GB" b="1" baseline="0" dirty="0" err="1" smtClean="0"/>
                        <a:t>fc</a:t>
                      </a:r>
                      <a:r>
                        <a:rPr lang="en-GB" b="1" baseline="0" dirty="0" smtClean="0"/>
                        <a:t>)</a:t>
                      </a:r>
                      <a:endParaRPr lang="en-GB" b="1" dirty="0"/>
                    </a:p>
                  </a:txBody>
                  <a:tcPr/>
                </a:tc>
                <a:tc>
                  <a:txBody>
                    <a:bodyPr/>
                    <a:lstStyle/>
                    <a:p>
                      <a:pPr algn="r"/>
                      <a:r>
                        <a:rPr lang="en-GB" b="1" dirty="0" smtClean="0"/>
                        <a:t>11.0</a:t>
                      </a:r>
                      <a:endParaRPr lang="en-GB" b="1" dirty="0"/>
                    </a:p>
                  </a:txBody>
                  <a:tcPr/>
                </a:tc>
                <a:tc>
                  <a:txBody>
                    <a:bodyPr/>
                    <a:lstStyle/>
                    <a:p>
                      <a:pPr algn="r"/>
                      <a:r>
                        <a:rPr lang="en-GB" b="1" dirty="0" smtClean="0"/>
                        <a:t>89.0</a:t>
                      </a:r>
                      <a:endParaRPr lang="en-GB" b="1" dirty="0"/>
                    </a:p>
                  </a:txBody>
                  <a:tcPr/>
                </a:tc>
              </a:tr>
              <a:tr h="370840">
                <a:tc>
                  <a:txBody>
                    <a:bodyPr/>
                    <a:lstStyle/>
                    <a:p>
                      <a:endParaRPr lang="en-GB" b="1" dirty="0">
                        <a:solidFill>
                          <a:srgbClr val="7030A0"/>
                        </a:solidFill>
                      </a:endParaRPr>
                    </a:p>
                  </a:txBody>
                  <a:tcPr/>
                </a:tc>
                <a:tc>
                  <a:txBody>
                    <a:bodyPr/>
                    <a:lstStyle/>
                    <a:p>
                      <a:r>
                        <a:rPr lang="en-GB" b="1" dirty="0" smtClean="0">
                          <a:solidFill>
                            <a:srgbClr val="7030A0"/>
                          </a:solidFill>
                        </a:rPr>
                        <a:t>% female</a:t>
                      </a:r>
                      <a:endParaRPr lang="en-GB" b="1" dirty="0">
                        <a:solidFill>
                          <a:srgbClr val="7030A0"/>
                        </a:solidFill>
                      </a:endParaRPr>
                    </a:p>
                  </a:txBody>
                  <a:tcPr/>
                </a:tc>
                <a:tc>
                  <a:txBody>
                    <a:bodyPr/>
                    <a:lstStyle/>
                    <a:p>
                      <a:pPr algn="r"/>
                      <a:r>
                        <a:rPr lang="en-GB" b="1" dirty="0" smtClean="0">
                          <a:solidFill>
                            <a:srgbClr val="7030A0"/>
                          </a:solidFill>
                        </a:rPr>
                        <a:t>69</a:t>
                      </a:r>
                      <a:endParaRPr lang="en-GB" b="1" dirty="0">
                        <a:solidFill>
                          <a:srgbClr val="7030A0"/>
                        </a:solidFill>
                      </a:endParaRPr>
                    </a:p>
                  </a:txBody>
                  <a:tcPr/>
                </a:tc>
                <a:tc>
                  <a:txBody>
                    <a:bodyPr/>
                    <a:lstStyle/>
                    <a:p>
                      <a:pPr algn="r"/>
                      <a:r>
                        <a:rPr lang="en-GB" b="1" dirty="0" smtClean="0">
                          <a:solidFill>
                            <a:srgbClr val="7030A0"/>
                          </a:solidFill>
                        </a:rPr>
                        <a:t>43</a:t>
                      </a:r>
                      <a:endParaRPr lang="en-GB" b="1" dirty="0">
                        <a:solidFill>
                          <a:srgbClr val="7030A0"/>
                        </a:solidFill>
                      </a:endParaRPr>
                    </a:p>
                  </a:txBody>
                  <a:tcPr/>
                </a:tc>
              </a:tr>
              <a:tr h="370840">
                <a:tc>
                  <a:txBody>
                    <a:bodyPr/>
                    <a:lstStyle/>
                    <a:p>
                      <a:r>
                        <a:rPr lang="en-GB" dirty="0" smtClean="0"/>
                        <a:t>2010</a:t>
                      </a:r>
                      <a:endParaRPr lang="en-GB" dirty="0"/>
                    </a:p>
                  </a:txBody>
                  <a:tcPr/>
                </a:tc>
                <a:tc>
                  <a:txBody>
                    <a:bodyPr/>
                    <a:lstStyle/>
                    <a:p>
                      <a:r>
                        <a:rPr lang="en-GB" i="1" dirty="0" smtClean="0"/>
                        <a:t>Total (N, 000s)</a:t>
                      </a:r>
                      <a:endParaRPr lang="en-GB" i="1" dirty="0"/>
                    </a:p>
                  </a:txBody>
                  <a:tcPr/>
                </a:tc>
                <a:tc>
                  <a:txBody>
                    <a:bodyPr/>
                    <a:lstStyle/>
                    <a:p>
                      <a:pPr algn="r"/>
                      <a:r>
                        <a:rPr lang="en-GB" i="1" dirty="0" smtClean="0"/>
                        <a:t>3,483</a:t>
                      </a:r>
                      <a:endParaRPr lang="en-GB" i="1" dirty="0"/>
                    </a:p>
                  </a:txBody>
                  <a:tcPr/>
                </a:tc>
                <a:tc>
                  <a:txBody>
                    <a:bodyPr/>
                    <a:lstStyle/>
                    <a:p>
                      <a:pPr algn="r"/>
                      <a:r>
                        <a:rPr lang="en-GB" i="1" dirty="0" smtClean="0"/>
                        <a:t>25,169</a:t>
                      </a:r>
                      <a:endParaRPr lang="en-GB" i="1" dirty="0"/>
                    </a:p>
                  </a:txBody>
                  <a:tcPr/>
                </a:tc>
              </a:tr>
              <a:tr h="370840">
                <a:tc>
                  <a:txBody>
                    <a:bodyPr/>
                    <a:lstStyle/>
                    <a:p>
                      <a:endParaRPr lang="en-GB" dirty="0"/>
                    </a:p>
                  </a:txBody>
                  <a:tcPr/>
                </a:tc>
                <a:tc>
                  <a:txBody>
                    <a:bodyPr/>
                    <a:lstStyle/>
                    <a:p>
                      <a:r>
                        <a:rPr lang="en-GB" b="1" dirty="0" smtClean="0"/>
                        <a:t>Total</a:t>
                      </a:r>
                      <a:r>
                        <a:rPr lang="en-GB" b="1" baseline="0" dirty="0" smtClean="0"/>
                        <a:t> (% lab </a:t>
                      </a:r>
                      <a:r>
                        <a:rPr lang="en-GB" b="1" baseline="0" dirty="0" err="1" smtClean="0"/>
                        <a:t>fc</a:t>
                      </a:r>
                      <a:r>
                        <a:rPr lang="en-GB" b="1" baseline="0" dirty="0" smtClean="0"/>
                        <a:t>)</a:t>
                      </a:r>
                      <a:endParaRPr lang="en-GB" b="1" dirty="0"/>
                    </a:p>
                  </a:txBody>
                  <a:tcPr/>
                </a:tc>
                <a:tc>
                  <a:txBody>
                    <a:bodyPr/>
                    <a:lstStyle/>
                    <a:p>
                      <a:pPr algn="r"/>
                      <a:r>
                        <a:rPr lang="en-GB" b="1" dirty="0" smtClean="0"/>
                        <a:t>11.8</a:t>
                      </a:r>
                      <a:endParaRPr lang="en-GB" b="1" dirty="0"/>
                    </a:p>
                  </a:txBody>
                  <a:tcPr/>
                </a:tc>
                <a:tc>
                  <a:txBody>
                    <a:bodyPr/>
                    <a:lstStyle/>
                    <a:p>
                      <a:pPr algn="r"/>
                      <a:r>
                        <a:rPr lang="en-GB" b="1" dirty="0" smtClean="0"/>
                        <a:t>88.2</a:t>
                      </a:r>
                      <a:endParaRPr lang="en-GB" b="1" dirty="0"/>
                    </a:p>
                  </a:txBody>
                  <a:tcPr/>
                </a:tc>
              </a:tr>
              <a:tr h="370840">
                <a:tc>
                  <a:txBody>
                    <a:bodyPr/>
                    <a:lstStyle/>
                    <a:p>
                      <a:endParaRPr lang="en-GB" b="1" dirty="0">
                        <a:solidFill>
                          <a:srgbClr val="7030A0"/>
                        </a:solidFill>
                      </a:endParaRPr>
                    </a:p>
                  </a:txBody>
                  <a:tcPr/>
                </a:tc>
                <a:tc>
                  <a:txBody>
                    <a:bodyPr/>
                    <a:lstStyle/>
                    <a:p>
                      <a:r>
                        <a:rPr lang="en-GB" b="1" dirty="0" smtClean="0">
                          <a:solidFill>
                            <a:srgbClr val="7030A0"/>
                          </a:solidFill>
                        </a:rPr>
                        <a:t>% female</a:t>
                      </a:r>
                      <a:endParaRPr lang="en-GB" b="1" dirty="0">
                        <a:solidFill>
                          <a:srgbClr val="7030A0"/>
                        </a:solidFill>
                      </a:endParaRPr>
                    </a:p>
                  </a:txBody>
                  <a:tcPr/>
                </a:tc>
                <a:tc>
                  <a:txBody>
                    <a:bodyPr/>
                    <a:lstStyle/>
                    <a:p>
                      <a:pPr algn="r"/>
                      <a:r>
                        <a:rPr lang="en-GB" b="1" dirty="0" smtClean="0">
                          <a:solidFill>
                            <a:srgbClr val="7030A0"/>
                          </a:solidFill>
                        </a:rPr>
                        <a:t>70</a:t>
                      </a:r>
                      <a:endParaRPr lang="en-GB" b="1" dirty="0">
                        <a:solidFill>
                          <a:srgbClr val="7030A0"/>
                        </a:solidFill>
                      </a:endParaRPr>
                    </a:p>
                  </a:txBody>
                  <a:tcPr/>
                </a:tc>
                <a:tc>
                  <a:txBody>
                    <a:bodyPr/>
                    <a:lstStyle/>
                    <a:p>
                      <a:pPr algn="r"/>
                      <a:r>
                        <a:rPr lang="en-GB" b="1" dirty="0" smtClean="0">
                          <a:solidFill>
                            <a:srgbClr val="7030A0"/>
                          </a:solidFill>
                        </a:rPr>
                        <a:t>44</a:t>
                      </a:r>
                      <a:endParaRPr lang="en-GB" b="1" dirty="0">
                        <a:solidFill>
                          <a:srgbClr val="7030A0"/>
                        </a:solidFill>
                      </a:endParaRPr>
                    </a:p>
                  </a:txBody>
                  <a:tcPr/>
                </a:tc>
              </a:tr>
            </a:tbl>
          </a:graphicData>
        </a:graphic>
      </p:graphicFrame>
      <p:sp>
        <p:nvSpPr>
          <p:cNvPr id="6" name="TextBox 5"/>
          <p:cNvSpPr txBox="1"/>
          <p:nvPr/>
        </p:nvSpPr>
        <p:spPr>
          <a:xfrm>
            <a:off x="7596336" y="4410978"/>
            <a:ext cx="1368152" cy="193899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sz="2000" b="1" dirty="0" smtClean="0"/>
              <a:t>Note limitations </a:t>
            </a:r>
          </a:p>
          <a:p>
            <a:pPr marL="82550" indent="-82550">
              <a:buFont typeface="Arial" pitchFamily="34" charset="0"/>
              <a:buChar char="•"/>
              <a:tabLst>
                <a:tab pos="82550" algn="l"/>
              </a:tabLst>
            </a:pPr>
            <a:r>
              <a:rPr lang="en-GB" sz="2000" dirty="0" smtClean="0"/>
              <a:t>Main job only</a:t>
            </a:r>
          </a:p>
          <a:p>
            <a:pPr marL="82550" indent="-82550">
              <a:buFont typeface="Arial" pitchFamily="34" charset="0"/>
              <a:buChar char="•"/>
            </a:pPr>
            <a:r>
              <a:rPr lang="en-GB" sz="2000" dirty="0" smtClean="0"/>
              <a:t>Formal work only</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dirty="0"/>
              <a:t>Conceptualising Body Work</a:t>
            </a:r>
          </a:p>
        </p:txBody>
      </p:sp>
      <p:sp>
        <p:nvSpPr>
          <p:cNvPr id="3" name="Content Placeholder 2"/>
          <p:cNvSpPr txBox="1">
            <a:spLocks noGrp="1"/>
          </p:cNvSpPr>
          <p:nvPr>
            <p:ph idx="1"/>
          </p:nvPr>
        </p:nvSpPr>
        <p:spPr>
          <a:xfrm>
            <a:off x="457200" y="1556792"/>
            <a:ext cx="8229600" cy="4749795"/>
          </a:xfrm>
        </p:spPr>
        <p:txBody>
          <a:bodyPr/>
          <a:lstStyle/>
          <a:p>
            <a:pPr marL="438912" lvl="0" indent="-320040" hangingPunct="1">
              <a:buFont typeface="Wingdings 2"/>
            </a:pPr>
            <a:r>
              <a:rPr lang="en-GB" sz="2400" b="1" dirty="0"/>
              <a:t>[paid] work on the bodies of others </a:t>
            </a:r>
            <a:r>
              <a:rPr lang="en-GB" sz="2400" dirty="0"/>
              <a:t>(</a:t>
            </a:r>
            <a:r>
              <a:rPr lang="en-GB" sz="2400" dirty="0" err="1"/>
              <a:t>Wolkowitz</a:t>
            </a:r>
            <a:r>
              <a:rPr lang="en-GB" sz="2400" dirty="0"/>
              <a:t> 2002; 2006; </a:t>
            </a:r>
            <a:r>
              <a:rPr lang="en-GB" sz="2400" dirty="0" err="1"/>
              <a:t>Twigg</a:t>
            </a:r>
            <a:r>
              <a:rPr lang="en-GB" sz="2400" dirty="0"/>
              <a:t> 2000; 2006).</a:t>
            </a:r>
          </a:p>
          <a:p>
            <a:pPr marL="438912" lvl="0" indent="-320040" hangingPunct="1">
              <a:buFont typeface="Wingdings 2"/>
            </a:pPr>
            <a:endParaRPr lang="en-GB" sz="2400" dirty="0"/>
          </a:p>
          <a:p>
            <a:pPr marL="438912" lvl="0" indent="-320040" hangingPunct="1">
              <a:buFont typeface="Wingdings 2"/>
            </a:pPr>
            <a:r>
              <a:rPr lang="en-GB" sz="2400" b="1" dirty="0" smtClean="0"/>
              <a:t>Alternatives </a:t>
            </a:r>
            <a:r>
              <a:rPr lang="en-GB" sz="2400" dirty="0"/>
              <a:t>(see </a:t>
            </a:r>
            <a:r>
              <a:rPr lang="en-GB" sz="2400" dirty="0" err="1"/>
              <a:t>Gimlin</a:t>
            </a:r>
            <a:r>
              <a:rPr lang="en-GB" sz="2400" dirty="0"/>
              <a:t> </a:t>
            </a:r>
            <a:r>
              <a:rPr lang="en-GB" sz="2400" dirty="0" smtClean="0"/>
              <a:t>2007; </a:t>
            </a:r>
            <a:r>
              <a:rPr lang="en-GB" sz="2400" dirty="0" err="1" smtClean="0"/>
              <a:t>Armitage</a:t>
            </a:r>
            <a:r>
              <a:rPr lang="en-GB" sz="2400" dirty="0" smtClean="0"/>
              <a:t> et al 2011), include </a:t>
            </a:r>
            <a:r>
              <a:rPr lang="en-GB" sz="2400" dirty="0"/>
              <a:t>alternative therapy (bodywork), work on the self... </a:t>
            </a:r>
          </a:p>
          <a:p>
            <a:pPr marL="438912" lvl="0" indent="-320040" hangingPunct="1">
              <a:buFont typeface="Wingdings 2"/>
            </a:pPr>
            <a:endParaRPr lang="en-GB" sz="2400" dirty="0"/>
          </a:p>
          <a:p>
            <a:pPr marL="438912" lvl="0" indent="-320040" hangingPunct="1">
              <a:buFont typeface="Wingdings 2"/>
            </a:pPr>
            <a:r>
              <a:rPr lang="en-GB" sz="2400" b="1" dirty="0" smtClean="0"/>
              <a:t>Specification: </a:t>
            </a:r>
            <a:r>
              <a:rPr lang="en-GB" sz="2400" b="1" dirty="0"/>
              <a:t>body work/body labour  </a:t>
            </a:r>
            <a:r>
              <a:rPr lang="en-GB" sz="2400" dirty="0"/>
              <a:t>(Kang 2003; 2010). Comparable with </a:t>
            </a:r>
            <a:r>
              <a:rPr lang="en-GB" sz="2400" dirty="0" err="1"/>
              <a:t>Hochschild’s</a:t>
            </a:r>
            <a:r>
              <a:rPr lang="en-GB" sz="2400" dirty="0"/>
              <a:t> (1983) dichotomy between emotional work and emotional labour.</a:t>
            </a:r>
          </a:p>
          <a:p>
            <a:pPr marL="438912" lvl="0" indent="-320040" hangingPunct="1">
              <a:buFont typeface="Wingdings 2"/>
            </a:pPr>
            <a:endParaRPr lang="en-GB" sz="2400" dirty="0"/>
          </a:p>
          <a:p>
            <a:pPr marL="438912" lvl="0" indent="-320040" hangingPunct="1">
              <a:buFont typeface="Wingdings 2"/>
            </a:pPr>
            <a:r>
              <a:rPr lang="en-GB" sz="2400" dirty="0"/>
              <a:t>I employ a version of Kang’s distinction:</a:t>
            </a:r>
            <a:endParaRPr lang="en-GB" sz="2600" dirty="0"/>
          </a:p>
          <a:p>
            <a:pPr marL="731007" lvl="1" indent="-320040" hangingPunct="1">
              <a:lnSpc>
                <a:spcPct val="80000"/>
              </a:lnSpc>
              <a:spcBef>
                <a:spcPts val="0"/>
              </a:spcBef>
              <a:buFont typeface="Wingdings 2"/>
              <a:buChar char=""/>
            </a:pPr>
            <a:r>
              <a:rPr lang="en-GB" sz="2200" b="1" dirty="0"/>
              <a:t>Body work </a:t>
            </a:r>
            <a:r>
              <a:rPr lang="en-GB" sz="2200" dirty="0"/>
              <a:t>involves the touch or manipulation of another’s intact body.</a:t>
            </a:r>
          </a:p>
          <a:p>
            <a:pPr marL="731007" lvl="1" indent="-320040" hangingPunct="1">
              <a:lnSpc>
                <a:spcPct val="80000"/>
              </a:lnSpc>
              <a:spcBef>
                <a:spcPts val="0"/>
              </a:spcBef>
              <a:buFont typeface="Wingdings 2"/>
              <a:buChar char=""/>
            </a:pPr>
            <a:r>
              <a:rPr lang="en-GB" sz="2200" b="1" dirty="0"/>
              <a:t>Body labour </a:t>
            </a:r>
            <a:r>
              <a:rPr lang="en-GB" sz="2200" dirty="0"/>
              <a:t>is the </a:t>
            </a:r>
            <a:r>
              <a:rPr lang="en-GB" sz="2200" dirty="0" err="1"/>
              <a:t>commodification</a:t>
            </a:r>
            <a:r>
              <a:rPr lang="en-GB" sz="2200" dirty="0"/>
              <a:t> of this work: </a:t>
            </a:r>
            <a:r>
              <a:rPr lang="en-GB" sz="2200" b="1" i="1" dirty="0"/>
              <a:t>body work sold for a wage.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sz="4000" dirty="0"/>
              <a:t>Body work/labour </a:t>
            </a:r>
            <a:r>
              <a:rPr lang="en-GB" sz="4000" dirty="0" smtClean="0"/>
              <a:t>vs. other </a:t>
            </a:r>
            <a:r>
              <a:rPr lang="en-GB" sz="4000" dirty="0"/>
              <a:t>types of personal service work</a:t>
            </a:r>
            <a:endParaRPr lang="en-US" sz="4000" dirty="0"/>
          </a:p>
        </p:txBody>
      </p:sp>
      <p:pic>
        <p:nvPicPr>
          <p:cNvPr id="3" name="Picture 4"/>
          <p:cNvPicPr>
            <a:picLocks noChangeAspect="1"/>
          </p:cNvPicPr>
          <p:nvPr/>
        </p:nvPicPr>
        <p:blipFill>
          <a:blip r:embed="rId2" cstate="print"/>
          <a:stretch>
            <a:fillRect/>
          </a:stretch>
        </p:blipFill>
        <p:spPr>
          <a:xfrm>
            <a:off x="207267" y="1700784"/>
            <a:ext cx="8833104" cy="5029200"/>
          </a:xfrm>
          <a:prstGeom prst="rect">
            <a:avLst/>
          </a:prstGeom>
          <a:noFill/>
          <a:ln>
            <a:noFill/>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93229"/>
            <a:ext cx="8229600" cy="5264771"/>
          </a:xfrm>
        </p:spPr>
        <p:txBody>
          <a:bodyPr>
            <a:normAutofit fontScale="77500" lnSpcReduction="20000"/>
          </a:bodyPr>
          <a:lstStyle/>
          <a:p>
            <a:pPr>
              <a:lnSpc>
                <a:spcPct val="120000"/>
              </a:lnSpc>
            </a:pPr>
            <a:r>
              <a:rPr lang="en-US" dirty="0" smtClean="0"/>
              <a:t>Historically many forms of body work were performed as domestic </a:t>
            </a:r>
            <a:r>
              <a:rPr lang="en-US" dirty="0" err="1" smtClean="0"/>
              <a:t>labour</a:t>
            </a:r>
            <a:r>
              <a:rPr lang="en-US" dirty="0" smtClean="0"/>
              <a:t>. </a:t>
            </a:r>
          </a:p>
          <a:p>
            <a:pPr>
              <a:lnSpc>
                <a:spcPct val="120000"/>
              </a:lnSpc>
            </a:pPr>
            <a:endParaRPr lang="en-US" dirty="0" smtClean="0"/>
          </a:p>
          <a:p>
            <a:pPr>
              <a:lnSpc>
                <a:spcPct val="120000"/>
              </a:lnSpc>
            </a:pPr>
            <a:r>
              <a:rPr lang="en-US" dirty="0" smtClean="0"/>
              <a:t>Today body </a:t>
            </a:r>
            <a:r>
              <a:rPr lang="en-US" dirty="0" err="1" smtClean="0"/>
              <a:t>labour</a:t>
            </a:r>
            <a:r>
              <a:rPr lang="en-US" dirty="0" smtClean="0"/>
              <a:t> is constituted by its relation to capitalist </a:t>
            </a:r>
            <a:r>
              <a:rPr lang="en-US" dirty="0" err="1" smtClean="0"/>
              <a:t>labour</a:t>
            </a:r>
            <a:r>
              <a:rPr lang="en-US" dirty="0" smtClean="0"/>
              <a:t> processes. </a:t>
            </a:r>
          </a:p>
          <a:p>
            <a:pPr>
              <a:lnSpc>
                <a:spcPct val="120000"/>
              </a:lnSpc>
            </a:pPr>
            <a:endParaRPr lang="en-US" dirty="0" smtClean="0"/>
          </a:p>
          <a:p>
            <a:pPr>
              <a:lnSpc>
                <a:spcPct val="120000"/>
              </a:lnSpc>
            </a:pPr>
            <a:r>
              <a:rPr lang="en-US" dirty="0" smtClean="0"/>
              <a:t>Relations between the significant actors (worker/body-worked-upon) also strongly imbued with cultural meanings about:</a:t>
            </a:r>
          </a:p>
          <a:p>
            <a:pPr lvl="1">
              <a:lnSpc>
                <a:spcPct val="120000"/>
              </a:lnSpc>
            </a:pPr>
            <a:r>
              <a:rPr lang="en-US" dirty="0" smtClean="0"/>
              <a:t>the body of the worker, </a:t>
            </a:r>
          </a:p>
          <a:p>
            <a:pPr lvl="1">
              <a:lnSpc>
                <a:spcPct val="120000"/>
              </a:lnSpc>
            </a:pPr>
            <a:r>
              <a:rPr lang="en-US" dirty="0" smtClean="0"/>
              <a:t>the body of the worked-upon </a:t>
            </a:r>
          </a:p>
          <a:p>
            <a:pPr lvl="1">
              <a:lnSpc>
                <a:spcPct val="120000"/>
              </a:lnSpc>
            </a:pPr>
            <a:r>
              <a:rPr lang="en-US" dirty="0" smtClean="0"/>
              <a:t>the social meanings of touch, intimacy and physical constraint</a:t>
            </a:r>
          </a:p>
          <a:p>
            <a:pPr>
              <a:lnSpc>
                <a:spcPct val="120000"/>
              </a:lnSpc>
              <a:buNone/>
            </a:pPr>
            <a:endParaRPr lang="en-US" dirty="0" smtClean="0"/>
          </a:p>
        </p:txBody>
      </p:sp>
      <p:sp>
        <p:nvSpPr>
          <p:cNvPr id="4" name="Title 1"/>
          <p:cNvSpPr txBox="1">
            <a:spLocks noGrp="1"/>
          </p:cNvSpPr>
          <p:nvPr>
            <p:ph type="title"/>
          </p:nvPr>
        </p:nvSpPr>
        <p:spPr>
          <a:xfrm>
            <a:off x="251520" y="155448"/>
            <a:ext cx="8686800" cy="1252728"/>
          </a:xfrm>
        </p:spPr>
        <p:txBody>
          <a:bodyPr/>
          <a:lstStyle/>
          <a:p>
            <a:pPr lvl="0" hangingPunct="1"/>
            <a:r>
              <a:rPr lang="en-GB" sz="3600" dirty="0" smtClean="0"/>
              <a:t>The social meaning of body work/labour</a:t>
            </a:r>
            <a:endParaRPr lang="en-GB"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sz="3600" dirty="0"/>
              <a:t>Organisation and re-organisation </a:t>
            </a:r>
            <a:br>
              <a:rPr lang="en-GB" sz="3600" dirty="0"/>
            </a:br>
            <a:r>
              <a:rPr lang="en-GB" sz="3600" dirty="0"/>
              <a:t>of the capitalist labour process</a:t>
            </a:r>
          </a:p>
        </p:txBody>
      </p:sp>
      <p:sp>
        <p:nvSpPr>
          <p:cNvPr id="3" name="Content Placeholder 2"/>
          <p:cNvSpPr txBox="1">
            <a:spLocks noGrp="1"/>
          </p:cNvSpPr>
          <p:nvPr>
            <p:ph idx="1"/>
          </p:nvPr>
        </p:nvSpPr>
        <p:spPr>
          <a:xfrm>
            <a:off x="457200" y="1600200"/>
            <a:ext cx="8229600" cy="4781553"/>
          </a:xfrm>
        </p:spPr>
        <p:txBody>
          <a:bodyPr/>
          <a:lstStyle/>
          <a:p>
            <a:pPr marL="438912" lvl="0" indent="-320040" hangingPunct="1">
              <a:spcBef>
                <a:spcPts val="600"/>
              </a:spcBef>
              <a:buFont typeface="Wingdings 2"/>
            </a:pPr>
            <a:r>
              <a:rPr lang="en-GB" sz="2400" b="1" dirty="0"/>
              <a:t>Aim</a:t>
            </a:r>
            <a:r>
              <a:rPr lang="en-GB" sz="2400" dirty="0"/>
              <a:t>: increase productivity (in constant competition</a:t>
            </a:r>
            <a:r>
              <a:rPr lang="en-GB" sz="2400" dirty="0" smtClean="0"/>
              <a:t>)</a:t>
            </a:r>
            <a:endParaRPr lang="en-GB" sz="2400" dirty="0"/>
          </a:p>
          <a:p>
            <a:pPr marL="438912" lvl="0" indent="-320040" hangingPunct="1">
              <a:spcBef>
                <a:spcPts val="600"/>
              </a:spcBef>
              <a:buNone/>
            </a:pPr>
            <a:r>
              <a:rPr lang="en-GB" sz="2400" dirty="0"/>
              <a:t>	</a:t>
            </a:r>
            <a:r>
              <a:rPr lang="en-GB" sz="2400" b="1" dirty="0"/>
              <a:t>Consequence</a:t>
            </a:r>
            <a:r>
              <a:rPr lang="en-GB" sz="2400" dirty="0"/>
              <a:t>: constant </a:t>
            </a:r>
            <a:r>
              <a:rPr lang="en-GB" sz="2400" dirty="0" smtClean="0"/>
              <a:t>reorganisation, rationalisation and control over labour use</a:t>
            </a:r>
          </a:p>
          <a:p>
            <a:pPr marL="438912" lvl="0" indent="-320040" hangingPunct="1">
              <a:spcBef>
                <a:spcPts val="600"/>
              </a:spcBef>
              <a:buNone/>
            </a:pPr>
            <a:endParaRPr lang="en-GB" sz="2400" dirty="0"/>
          </a:p>
          <a:p>
            <a:pPr marL="438912" lvl="0" indent="-320040" hangingPunct="1">
              <a:spcBef>
                <a:spcPts val="600"/>
              </a:spcBef>
              <a:buFont typeface="Wingdings 2"/>
            </a:pPr>
            <a:r>
              <a:rPr lang="en-GB" sz="2400" dirty="0"/>
              <a:t>Given that most workers sell labour-power for limited time period (e.g. 9-5), managers have an incentive to:</a:t>
            </a:r>
          </a:p>
          <a:p>
            <a:pPr marL="971550" lvl="1" indent="-514350" hangingPunct="1">
              <a:spcBef>
                <a:spcPts val="600"/>
              </a:spcBef>
              <a:buFont typeface="Corbel"/>
              <a:buAutoNum type="alphaLcParenR"/>
            </a:pPr>
            <a:r>
              <a:rPr lang="en-GB" sz="2400" dirty="0"/>
              <a:t>standardise the labour process  (increasing predictability and ability to allocate labour),</a:t>
            </a:r>
          </a:p>
          <a:p>
            <a:pPr marL="971550" lvl="1" indent="-514350" hangingPunct="1">
              <a:spcBef>
                <a:spcPts val="600"/>
              </a:spcBef>
              <a:buFont typeface="Corbel"/>
              <a:buAutoNum type="alphaLcParenR"/>
            </a:pPr>
            <a:r>
              <a:rPr lang="en-GB" sz="2400" dirty="0"/>
              <a:t>substitute labour with capital (often in the form of technology), or use cheaper labour</a:t>
            </a:r>
          </a:p>
          <a:p>
            <a:pPr marL="971550" lvl="1" indent="-514350" hangingPunct="1">
              <a:spcBef>
                <a:spcPts val="600"/>
              </a:spcBef>
              <a:buFont typeface="Corbel"/>
              <a:buAutoNum type="alphaLcParenR"/>
            </a:pPr>
            <a:r>
              <a:rPr lang="en-GB" sz="2400" dirty="0"/>
              <a:t>decrease the ‘porosity of the working day’ by minimizing gaps or non-working time between tasks (Green 2001).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en-GB" sz="3600" dirty="0"/>
              <a:t>Organisation and re-organisation </a:t>
            </a:r>
            <a:br>
              <a:rPr lang="en-GB" sz="3600" dirty="0"/>
            </a:br>
            <a:r>
              <a:rPr lang="en-GB" sz="3600" dirty="0"/>
              <a:t>of the body work labour process</a:t>
            </a:r>
          </a:p>
        </p:txBody>
      </p:sp>
      <p:sp>
        <p:nvSpPr>
          <p:cNvPr id="3" name="Content Placeholder 2"/>
          <p:cNvSpPr txBox="1">
            <a:spLocks noGrp="1"/>
          </p:cNvSpPr>
          <p:nvPr>
            <p:ph idx="1"/>
          </p:nvPr>
        </p:nvSpPr>
        <p:spPr>
          <a:xfrm>
            <a:off x="457200" y="1557342"/>
            <a:ext cx="8435970" cy="5256208"/>
          </a:xfrm>
        </p:spPr>
        <p:txBody>
          <a:bodyPr/>
          <a:lstStyle/>
          <a:p>
            <a:pPr marL="0" lvl="0" indent="0" hangingPunct="1">
              <a:buNone/>
            </a:pPr>
            <a:r>
              <a:rPr lang="en-GB" sz="2400" b="1" dirty="0"/>
              <a:t>Previously argued that: </a:t>
            </a:r>
            <a:r>
              <a:rPr lang="en-GB" sz="2400" b="1" dirty="0">
                <a:solidFill>
                  <a:srgbClr val="B0105C"/>
                </a:solidFill>
              </a:rPr>
              <a:t>Body work constrains labour process (re)organisation in three ways </a:t>
            </a:r>
            <a:r>
              <a:rPr lang="en-GB" sz="1800" dirty="0" smtClean="0">
                <a:solidFill>
                  <a:srgbClr val="B0105C"/>
                </a:solidFill>
              </a:rPr>
              <a:t>(Cohen  2011)</a:t>
            </a:r>
            <a:endParaRPr lang="en-GB" dirty="0">
              <a:solidFill>
                <a:srgbClr val="B0105C"/>
              </a:solidFill>
            </a:endParaRPr>
          </a:p>
          <a:p>
            <a:pPr marL="514350" lvl="0" indent="-514350" hangingPunct="1">
              <a:spcBef>
                <a:spcPts val="1200"/>
              </a:spcBef>
              <a:buFont typeface="Corbel"/>
              <a:buAutoNum type="arabicPeriod"/>
            </a:pPr>
            <a:r>
              <a:rPr lang="en-GB" sz="2300" dirty="0"/>
              <a:t>Rigidity in the ratio of workers to bodies-worked-upon limits the potential to increase capital-labour ratios or cut labour.</a:t>
            </a:r>
          </a:p>
          <a:p>
            <a:pPr marL="514350" lvl="0" indent="-514350" hangingPunct="1">
              <a:spcBef>
                <a:spcPts val="1200"/>
              </a:spcBef>
              <a:buFont typeface="Corbel"/>
              <a:buAutoNum type="arabicPeriod"/>
            </a:pPr>
            <a:r>
              <a:rPr lang="en-GB" sz="2300" dirty="0"/>
              <a:t>The requirement for co-presence and temporal unpredictability in demand for body work diminish the spatial and temporal malleability of the labour process. </a:t>
            </a:r>
          </a:p>
          <a:p>
            <a:pPr marL="514350" lvl="0" indent="-514350" hangingPunct="1">
              <a:spcBef>
                <a:spcPts val="1200"/>
              </a:spcBef>
              <a:buFont typeface="Corbel"/>
              <a:buAutoNum type="arabicPeriod"/>
            </a:pPr>
            <a:r>
              <a:rPr lang="en-GB" sz="2300" dirty="0"/>
              <a:t>The nature of bodies as a material of production – complex, unitary and responsive – makes it difficult to standardize, reorganise or rationalise work. </a:t>
            </a:r>
          </a:p>
          <a:p>
            <a:pPr marL="0" lvl="0" indent="0" hangingPunct="1">
              <a:spcBef>
                <a:spcPts val="1200"/>
              </a:spcBef>
              <a:buNone/>
            </a:pPr>
            <a:r>
              <a:rPr lang="en-GB" sz="2300" b="1" dirty="0"/>
              <a:t>Here exploring the consequences of </a:t>
            </a:r>
            <a:r>
              <a:rPr lang="en-GB" sz="2300" b="1" dirty="0">
                <a:solidFill>
                  <a:srgbClr val="B0105C"/>
                </a:solidFill>
              </a:rPr>
              <a:t>these constraints and ways that reorganisation has sought to overcome them.</a:t>
            </a:r>
            <a:endParaRPr lang="en-GB" sz="2300" dirty="0">
              <a:solidFill>
                <a:srgbClr val="B0105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dul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2012</TotalTime>
  <Words>2302</Words>
  <Application>Microsoft Office PowerPoint</Application>
  <PresentationFormat>On-screen Show (4:3)</PresentationFormat>
  <Paragraphs>309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Module</vt:lpstr>
      <vt:lpstr>Body work/labour and Employment Relations </vt:lpstr>
      <vt:lpstr>Outline</vt:lpstr>
      <vt:lpstr>Introduction</vt:lpstr>
      <vt:lpstr>The body work labour force, by gender (LFS, Jan-March 1995-2010)</vt:lpstr>
      <vt:lpstr>Conceptualising Body Work</vt:lpstr>
      <vt:lpstr>Body work/labour vs. other types of personal service work</vt:lpstr>
      <vt:lpstr>The social meaning of body work/labour</vt:lpstr>
      <vt:lpstr>Organisation and re-organisation  of the capitalist labour process</vt:lpstr>
      <vt:lpstr>Organisation and re-organisation  of the body work labour process</vt:lpstr>
      <vt:lpstr>Reorganising the body labour labour process – what’s possible?</vt:lpstr>
      <vt:lpstr>A. Cutting costs in body labour</vt:lpstr>
      <vt:lpstr>A. Cutting costs in body labour</vt:lpstr>
      <vt:lpstr>A. Cutting costs in body labour</vt:lpstr>
      <vt:lpstr>B. Reorganising (concentrating) body labour</vt:lpstr>
      <vt:lpstr>B. Reorganising (concentrating) body labour</vt:lpstr>
      <vt:lpstr>B. Reorganising (concentrating) body labour</vt:lpstr>
      <vt:lpstr>C. Standardising bodies</vt:lpstr>
      <vt:lpstr>Slide 18</vt:lpstr>
      <vt:lpstr>C. Standardising bodies</vt:lpstr>
      <vt:lpstr>Everyday micro-processes of standardisation by transformation...</vt:lpstr>
      <vt:lpstr>C. Standardising bodies</vt:lpstr>
      <vt:lpstr>Organisation and re-organisation  of the body work labour process</vt:lpstr>
      <vt:lpstr>Structures of employment</vt:lpstr>
      <vt:lpstr>Structures of employment</vt:lpstr>
      <vt:lpstr>Note: how employment relations transform relations of power between body-worked-upon and body worker</vt:lpstr>
      <vt:lpstr>Social and cultural location of body labour</vt:lpstr>
      <vt:lpstr>Regulation of body labour</vt:lpstr>
      <vt:lpstr>Social construction of body labour as ‘care’</vt:lpstr>
      <vt:lpstr>Social and cultural marginalisation of Body labour Interactions</vt:lpstr>
      <vt:lpstr>Conclusions</vt:lpstr>
      <vt:lpstr>Conclusions</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work and labour process (re)organisation – or why efficiency savings in health and social care are bad for workers and for patients</dc:title>
  <dc:creator>Rachel</dc:creator>
  <cp:lastModifiedBy>rc0024</cp:lastModifiedBy>
  <cp:revision>94</cp:revision>
  <dcterms:created xsi:type="dcterms:W3CDTF">2010-11-28T20:31:26Z</dcterms:created>
  <dcterms:modified xsi:type="dcterms:W3CDTF">2012-12-10T18:41:46Z</dcterms:modified>
</cp:coreProperties>
</file>