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14" r:id="rId3"/>
    <p:sldId id="257" r:id="rId4"/>
    <p:sldId id="258" r:id="rId5"/>
    <p:sldId id="266" r:id="rId6"/>
    <p:sldId id="267" r:id="rId7"/>
    <p:sldId id="268" r:id="rId8"/>
    <p:sldId id="259" r:id="rId9"/>
    <p:sldId id="262" r:id="rId10"/>
    <p:sldId id="260" r:id="rId11"/>
    <p:sldId id="261" r:id="rId12"/>
    <p:sldId id="263" r:id="rId13"/>
    <p:sldId id="286" r:id="rId14"/>
    <p:sldId id="295" r:id="rId15"/>
    <p:sldId id="296" r:id="rId16"/>
    <p:sldId id="293" r:id="rId17"/>
    <p:sldId id="264" r:id="rId18"/>
    <p:sldId id="265" r:id="rId19"/>
    <p:sldId id="270" r:id="rId20"/>
    <p:sldId id="307" r:id="rId21"/>
    <p:sldId id="269" r:id="rId22"/>
    <p:sldId id="271" r:id="rId23"/>
    <p:sldId id="279" r:id="rId24"/>
    <p:sldId id="277" r:id="rId25"/>
    <p:sldId id="281" r:id="rId26"/>
    <p:sldId id="323" r:id="rId27"/>
    <p:sldId id="283" r:id="rId28"/>
    <p:sldId id="284" r:id="rId29"/>
    <p:sldId id="285" r:id="rId30"/>
    <p:sldId id="288" r:id="rId31"/>
    <p:sldId id="273" r:id="rId32"/>
    <p:sldId id="289" r:id="rId33"/>
    <p:sldId id="274" r:id="rId34"/>
    <p:sldId id="291" r:id="rId35"/>
    <p:sldId id="305" r:id="rId36"/>
    <p:sldId id="306" r:id="rId37"/>
    <p:sldId id="276" r:id="rId38"/>
    <p:sldId id="298" r:id="rId39"/>
    <p:sldId id="299" r:id="rId40"/>
    <p:sldId id="300" r:id="rId41"/>
    <p:sldId id="275" r:id="rId42"/>
    <p:sldId id="302" r:id="rId43"/>
    <p:sldId id="297" r:id="rId44"/>
    <p:sldId id="301" r:id="rId45"/>
    <p:sldId id="310" r:id="rId46"/>
    <p:sldId id="303" r:id="rId47"/>
    <p:sldId id="318" r:id="rId48"/>
    <p:sldId id="304" r:id="rId49"/>
    <p:sldId id="309" r:id="rId50"/>
    <p:sldId id="316" r:id="rId51"/>
    <p:sldId id="315" r:id="rId52"/>
    <p:sldId id="308" r:id="rId53"/>
    <p:sldId id="311" r:id="rId54"/>
    <p:sldId id="312" r:id="rId55"/>
    <p:sldId id="320" r:id="rId56"/>
    <p:sldId id="313" r:id="rId57"/>
    <p:sldId id="322" r:id="rId58"/>
    <p:sldId id="278" r:id="rId59"/>
    <p:sldId id="290" r:id="rId60"/>
    <p:sldId id="317" r:id="rId61"/>
    <p:sldId id="319" r:id="rId62"/>
    <p:sldId id="328" r:id="rId63"/>
    <p:sldId id="324" r:id="rId64"/>
    <p:sldId id="325" r:id="rId65"/>
    <p:sldId id="326" r:id="rId66"/>
    <p:sldId id="32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E1913-3B34-44BB-AE10-D3F9BEEDB9C1}" type="datetimeFigureOut">
              <a:rPr lang="en-GB" smtClean="0"/>
              <a:t>12/03/2016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12639-3CB0-4802-988A-9EA2ADEE58EF}" type="slidenum">
              <a:rPr lang="en-GB" smtClean="0"/>
              <a:t>‹#›</a:t>
            </a:fld>
            <a:endParaRPr lang="en-GB"/>
          </a:p>
        </p:txBody>
      </p:sp>
    </p:spTree>
    <p:extLst>
      <p:ext uri="{BB962C8B-B14F-4D97-AF65-F5344CB8AC3E}">
        <p14:creationId xmlns:p14="http://schemas.microsoft.com/office/powerpoint/2010/main" val="347691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565834-CA2D-40D9-8C35-2F30E0C912F3}" type="datetime1">
              <a:rPr lang="en-GB" smtClean="0"/>
              <a:t>12/03/2016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137478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FA08EE-B7B8-4DD4-9686-0E512434E4A8}" type="datetime1">
              <a:rPr lang="en-GB" smtClean="0"/>
              <a:t>12/03/2016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178247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6A5474-2A76-46CB-A02E-995776EECE67}" type="datetime1">
              <a:rPr lang="en-GB" smtClean="0"/>
              <a:t>12/03/2016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363616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A756F9-1B20-4D72-8DF7-F273A86C67BC}" type="datetime1">
              <a:rPr lang="en-GB" smtClean="0"/>
              <a:t>12/03/2016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388167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90E4F-77BE-4F27-9799-3A3A410C95C5}" type="datetime1">
              <a:rPr lang="en-GB" smtClean="0"/>
              <a:t>12/03/2016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126427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569703-9355-43A2-ABFD-B2E428586B10}" type="datetime1">
              <a:rPr lang="en-GB" smtClean="0"/>
              <a:t>12/03/2016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20201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86333D-CD19-4191-B598-F018C7F18B7E}" type="datetime1">
              <a:rPr lang="en-GB" smtClean="0"/>
              <a:t>12/03/2016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155913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EAD697-65BD-47EC-BF2E-22976596F179}" type="datetime1">
              <a:rPr lang="en-GB" smtClean="0"/>
              <a:t>12/03/2016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288793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4EB01-D2BA-477A-B8D3-A1E1972883F2}" type="datetime1">
              <a:rPr lang="en-GB" smtClean="0"/>
              <a:t>12/03/2016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73021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ED08F6-2E3B-446B-806F-22C382232F14}" type="datetime1">
              <a:rPr lang="en-GB" smtClean="0"/>
              <a:t>12/03/2016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124732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08154-91C3-412C-B079-CF38F47645E8}" type="datetime1">
              <a:rPr lang="en-GB" smtClean="0"/>
              <a:t>12/03/2016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EBBD63-82B9-4690-A364-6177E62503FD}" type="slidenum">
              <a:rPr lang="en-GB" smtClean="0"/>
              <a:t>‹#›</a:t>
            </a:fld>
            <a:endParaRPr lang="en-GB"/>
          </a:p>
        </p:txBody>
      </p:sp>
    </p:spTree>
    <p:extLst>
      <p:ext uri="{BB962C8B-B14F-4D97-AF65-F5344CB8AC3E}">
        <p14:creationId xmlns:p14="http://schemas.microsoft.com/office/powerpoint/2010/main" val="421631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B3143-6214-41D1-AD19-CB66CE124DE8}" type="datetime1">
              <a:rPr lang="en-GB" smtClean="0"/>
              <a:t>12/03/2016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BBD63-82B9-4690-A364-6177E62503FD}" type="slidenum">
              <a:rPr lang="en-GB" smtClean="0"/>
              <a:t>‹#›</a:t>
            </a:fld>
            <a:endParaRPr lang="en-GB"/>
          </a:p>
        </p:txBody>
      </p:sp>
    </p:spTree>
    <p:extLst>
      <p:ext uri="{BB962C8B-B14F-4D97-AF65-F5344CB8AC3E}">
        <p14:creationId xmlns:p14="http://schemas.microsoft.com/office/powerpoint/2010/main" val="388372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personneltoday.com/hr/british-exit-eu-cut-employment-red-tape/" TargetMode="External"/><Relationship Id="rId2" Type="http://schemas.openxmlformats.org/officeDocument/2006/relationships/hyperlink" Target="https://d3n8a8pro7vhmx.cloudfront.net/in/pages/845/attachments/original/1456576927/What_does_leave_look_like_v5.pdf?1456576927" TargetMode="External"/><Relationship Id="rId1" Type="http://schemas.openxmlformats.org/officeDocument/2006/relationships/slideLayout" Target="../slideLayouts/slideLayout2.xml"/><Relationship Id="rId4" Type="http://schemas.openxmlformats.org/officeDocument/2006/relationships/hyperlink" Target="http://blogs.ec.europa.eu/ECintheUK/euromyths-a-z-index/"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ft.com/cms/s/0/302232fc-7d88-11e5-a1fe-567b37f80b64.html#axzz41Hu9LMTT" TargetMode="External"/><Relationship Id="rId2" Type="http://schemas.openxmlformats.org/officeDocument/2006/relationships/hyperlink" Target="http://www.lse.ac.uk/europeanInstitute/LEQS%20Discussion%20Paper%20Series/LEQSPaper14.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t.com/cms/s/0/208fdf8c-9846-11e5-95c7-d47aa298f769.html#axzz3xSEYNfkq" TargetMode="External"/><Relationship Id="rId2" Type="http://schemas.openxmlformats.org/officeDocument/2006/relationships/hyperlink" Target="http://cep.lse.ac.uk/pubs/download/pa016.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tuc.org.uk/sites/default/files/UK%20employment%20rights%20and%20the%20EU.pdf" TargetMode="External"/><Relationship Id="rId2" Type="http://schemas.openxmlformats.org/officeDocument/2006/relationships/hyperlink" Target="http://www.sussex.ac.uk/sei/documents/workingpaper101.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b="1" dirty="0" smtClean="0"/>
              <a:t>‘Brexit’ – In or Out of the EU? </a:t>
            </a:r>
            <a:br>
              <a:rPr lang="en-GB" sz="3600" b="1" dirty="0" smtClean="0"/>
            </a:br>
            <a:r>
              <a:rPr lang="en-GB" sz="3600" b="1" dirty="0" smtClean="0"/>
              <a:t>Implications for Employment Relations</a:t>
            </a:r>
            <a:endParaRPr lang="en-GB" sz="3600" b="1" dirty="0"/>
          </a:p>
        </p:txBody>
      </p:sp>
      <p:sp>
        <p:nvSpPr>
          <p:cNvPr id="3" name="Subtitle 2"/>
          <p:cNvSpPr>
            <a:spLocks noGrp="1"/>
          </p:cNvSpPr>
          <p:nvPr>
            <p:ph type="subTitle" idx="1"/>
          </p:nvPr>
        </p:nvSpPr>
        <p:spPr/>
        <p:txBody>
          <a:bodyPr>
            <a:normAutofit/>
          </a:bodyPr>
          <a:lstStyle/>
          <a:p>
            <a:r>
              <a:rPr lang="en-GB" dirty="0" smtClean="0"/>
              <a:t>Michael Gold</a:t>
            </a:r>
          </a:p>
          <a:p>
            <a:r>
              <a:rPr lang="en-GB" dirty="0" smtClean="0"/>
              <a:t>School of Management</a:t>
            </a:r>
          </a:p>
          <a:p>
            <a:r>
              <a:rPr lang="en-GB" dirty="0" smtClean="0"/>
              <a:t>Royal Holloway University of London</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1</a:t>
            </a:fld>
            <a:endParaRPr lang="en-GB"/>
          </a:p>
        </p:txBody>
      </p:sp>
    </p:spTree>
    <p:extLst>
      <p:ext uri="{BB962C8B-B14F-4D97-AF65-F5344CB8AC3E}">
        <p14:creationId xmlns:p14="http://schemas.microsoft.com/office/powerpoint/2010/main" val="390862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1143000"/>
            <a:ext cx="8077200" cy="5334000"/>
            <a:chOff x="288" y="864"/>
            <a:chExt cx="5088" cy="3360"/>
          </a:xfrm>
        </p:grpSpPr>
        <p:sp>
          <p:nvSpPr>
            <p:cNvPr id="3" name="Text Box 3"/>
            <p:cNvSpPr txBox="1">
              <a:spLocks noChangeArrowheads="1"/>
            </p:cNvSpPr>
            <p:nvPr/>
          </p:nvSpPr>
          <p:spPr bwMode="auto">
            <a:xfrm>
              <a:off x="1200" y="2312"/>
              <a:ext cx="2022" cy="1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(Western) European Social Model</a:t>
              </a:r>
            </a:p>
          </p:txBody>
        </p:sp>
        <p:sp>
          <p:nvSpPr>
            <p:cNvPr id="4" name="Text Box 4"/>
            <p:cNvSpPr txBox="1">
              <a:spLocks noChangeArrowheads="1"/>
            </p:cNvSpPr>
            <p:nvPr/>
          </p:nvSpPr>
          <p:spPr bwMode="auto">
            <a:xfrm>
              <a:off x="3899" y="2312"/>
              <a:ext cx="1280"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Anglo-Saxon Model</a:t>
              </a:r>
            </a:p>
          </p:txBody>
        </p:sp>
        <p:sp>
          <p:nvSpPr>
            <p:cNvPr id="5" name="Text Box 5"/>
            <p:cNvSpPr txBox="1">
              <a:spLocks noChangeArrowheads="1"/>
            </p:cNvSpPr>
            <p:nvPr/>
          </p:nvSpPr>
          <p:spPr bwMode="auto">
            <a:xfrm>
              <a:off x="386" y="2312"/>
              <a:ext cx="72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1300">
                  <a:ea typeface="ＭＳ Ｐゴシック" pitchFamily="34" charset="-128"/>
                </a:rPr>
                <a:t>Employment Relations </a:t>
              </a:r>
            </a:p>
            <a:p>
              <a:pPr>
                <a:spcBef>
                  <a:spcPct val="0"/>
                </a:spcBef>
                <a:buFontTx/>
                <a:buNone/>
              </a:pPr>
              <a:r>
                <a:rPr lang="en-GB" altLang="en-US" sz="1300">
                  <a:ea typeface="ＭＳ Ｐゴシック" pitchFamily="34" charset="-128"/>
                </a:rPr>
                <a:t>System</a:t>
              </a:r>
            </a:p>
          </p:txBody>
        </p:sp>
        <p:sp>
          <p:nvSpPr>
            <p:cNvPr id="6" name="Text Box 6"/>
            <p:cNvSpPr txBox="1">
              <a:spLocks noChangeArrowheads="1"/>
            </p:cNvSpPr>
            <p:nvPr/>
          </p:nvSpPr>
          <p:spPr bwMode="auto">
            <a:xfrm>
              <a:off x="945" y="2799"/>
              <a:ext cx="787" cy="2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Nordic</a:t>
              </a:r>
            </a:p>
          </p:txBody>
        </p:sp>
        <p:sp>
          <p:nvSpPr>
            <p:cNvPr id="7" name="Text Box 7"/>
            <p:cNvSpPr txBox="1">
              <a:spLocks noChangeArrowheads="1"/>
            </p:cNvSpPr>
            <p:nvPr/>
          </p:nvSpPr>
          <p:spPr bwMode="auto">
            <a:xfrm>
              <a:off x="1831" y="2799"/>
              <a:ext cx="788" cy="3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Centre/ </a:t>
              </a:r>
            </a:p>
            <a:p>
              <a:pPr algn="ctr">
                <a:spcBef>
                  <a:spcPct val="0"/>
                </a:spcBef>
                <a:buFontTx/>
                <a:buNone/>
              </a:pPr>
              <a:r>
                <a:rPr lang="en-GB" altLang="en-US" sz="1300">
                  <a:ea typeface="ＭＳ Ｐゴシック" pitchFamily="34" charset="-128"/>
                </a:rPr>
                <a:t>Germanic</a:t>
              </a:r>
            </a:p>
          </p:txBody>
        </p:sp>
        <p:sp>
          <p:nvSpPr>
            <p:cNvPr id="8" name="Text Box 8"/>
            <p:cNvSpPr txBox="1">
              <a:spLocks noChangeArrowheads="1"/>
            </p:cNvSpPr>
            <p:nvPr/>
          </p:nvSpPr>
          <p:spPr bwMode="auto">
            <a:xfrm>
              <a:off x="2717" y="2799"/>
              <a:ext cx="788" cy="2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200">
                  <a:ea typeface="ＭＳ Ｐゴシック" pitchFamily="34" charset="-128"/>
                </a:rPr>
                <a:t>Mediterranean</a:t>
              </a:r>
            </a:p>
          </p:txBody>
        </p:sp>
        <p:sp>
          <p:nvSpPr>
            <p:cNvPr id="9" name="Text Box 9"/>
            <p:cNvSpPr txBox="1">
              <a:spLocks noChangeArrowheads="1"/>
            </p:cNvSpPr>
            <p:nvPr/>
          </p:nvSpPr>
          <p:spPr bwMode="auto">
            <a:xfrm>
              <a:off x="288" y="3308"/>
              <a:ext cx="6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Country</a:t>
              </a:r>
            </a:p>
          </p:txBody>
        </p:sp>
        <p:sp>
          <p:nvSpPr>
            <p:cNvPr id="10" name="Text Box 10"/>
            <p:cNvSpPr txBox="1">
              <a:spLocks noChangeArrowheads="1"/>
            </p:cNvSpPr>
            <p:nvPr/>
          </p:nvSpPr>
          <p:spPr bwMode="auto">
            <a:xfrm>
              <a:off x="386" y="1068"/>
              <a:ext cx="105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1300">
                  <a:ea typeface="ＭＳ Ｐゴシック" pitchFamily="34" charset="-128"/>
                </a:rPr>
                <a:t>Socio-economic Models</a:t>
              </a:r>
            </a:p>
          </p:txBody>
        </p:sp>
        <p:sp>
          <p:nvSpPr>
            <p:cNvPr id="11" name="Text Box 11"/>
            <p:cNvSpPr txBox="1">
              <a:spLocks noChangeArrowheads="1"/>
            </p:cNvSpPr>
            <p:nvPr/>
          </p:nvSpPr>
          <p:spPr bwMode="auto">
            <a:xfrm>
              <a:off x="1344" y="1068"/>
              <a:ext cx="1825" cy="3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dirty="0">
                  <a:ea typeface="ＭＳ Ｐゴシック" pitchFamily="34" charset="-128"/>
                </a:rPr>
                <a:t>(Western) European </a:t>
              </a:r>
              <a:r>
                <a:rPr lang="en-GB" altLang="en-US" sz="1300" dirty="0" smtClean="0">
                  <a:ea typeface="ＭＳ Ｐゴシック" pitchFamily="34" charset="-128"/>
                </a:rPr>
                <a:t>Capitalism</a:t>
              </a:r>
            </a:p>
            <a:p>
              <a:pPr algn="ctr">
                <a:spcBef>
                  <a:spcPct val="0"/>
                </a:spcBef>
                <a:buFontTx/>
                <a:buNone/>
              </a:pPr>
              <a:r>
                <a:rPr lang="en-GB" altLang="en-US" sz="1300" dirty="0" smtClean="0">
                  <a:ea typeface="ＭＳ Ｐゴシック" pitchFamily="34" charset="-128"/>
                </a:rPr>
                <a:t>[Stakeholder]</a:t>
              </a:r>
            </a:p>
            <a:p>
              <a:pPr algn="ctr">
                <a:spcBef>
                  <a:spcPct val="0"/>
                </a:spcBef>
                <a:buFontTx/>
                <a:buNone/>
              </a:pPr>
              <a:endParaRPr lang="en-GB" altLang="en-US" sz="1300" dirty="0">
                <a:ea typeface="ＭＳ Ｐゴシック" pitchFamily="34" charset="-128"/>
              </a:endParaRPr>
            </a:p>
          </p:txBody>
        </p:sp>
        <p:sp>
          <p:nvSpPr>
            <p:cNvPr id="12" name="Text Box 12"/>
            <p:cNvSpPr txBox="1">
              <a:spLocks noChangeArrowheads="1"/>
            </p:cNvSpPr>
            <p:nvPr/>
          </p:nvSpPr>
          <p:spPr bwMode="auto">
            <a:xfrm>
              <a:off x="3892" y="1068"/>
              <a:ext cx="1280" cy="3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dirty="0">
                  <a:ea typeface="ＭＳ Ｐゴシック" pitchFamily="34" charset="-128"/>
                </a:rPr>
                <a:t>Anglo-Saxon </a:t>
              </a:r>
              <a:r>
                <a:rPr lang="en-GB" altLang="en-US" sz="1300" dirty="0" smtClean="0">
                  <a:ea typeface="ＭＳ Ｐゴシック" pitchFamily="34" charset="-128"/>
                </a:rPr>
                <a:t>Capitalism</a:t>
              </a:r>
            </a:p>
            <a:p>
              <a:pPr algn="ctr">
                <a:spcBef>
                  <a:spcPct val="0"/>
                </a:spcBef>
                <a:buFontTx/>
                <a:buNone/>
              </a:pPr>
              <a:r>
                <a:rPr lang="en-GB" altLang="en-US" sz="1300" dirty="0" smtClean="0">
                  <a:ea typeface="ＭＳ Ｐゴシック" pitchFamily="34" charset="-128"/>
                </a:rPr>
                <a:t>[Shareholder]</a:t>
              </a:r>
              <a:endParaRPr lang="en-GB" altLang="en-US" sz="1300" dirty="0">
                <a:ea typeface="ＭＳ Ｐゴシック" pitchFamily="34" charset="-128"/>
              </a:endParaRPr>
            </a:p>
          </p:txBody>
        </p:sp>
        <p:sp>
          <p:nvSpPr>
            <p:cNvPr id="13" name="Text Box 13"/>
            <p:cNvSpPr txBox="1">
              <a:spLocks noChangeArrowheads="1"/>
            </p:cNvSpPr>
            <p:nvPr/>
          </p:nvSpPr>
          <p:spPr bwMode="auto">
            <a:xfrm>
              <a:off x="2717" y="3308"/>
              <a:ext cx="788" cy="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France </a:t>
              </a:r>
            </a:p>
            <a:p>
              <a:pPr algn="ctr">
                <a:spcBef>
                  <a:spcPct val="0"/>
                </a:spcBef>
                <a:buFontTx/>
                <a:buNone/>
              </a:pPr>
              <a:r>
                <a:rPr lang="en-GB" altLang="en-US" sz="1300">
                  <a:ea typeface="ＭＳ Ｐゴシック" pitchFamily="34" charset="-128"/>
                </a:rPr>
                <a:t>Italy</a:t>
              </a:r>
            </a:p>
            <a:p>
              <a:pPr algn="ctr">
                <a:spcBef>
                  <a:spcPct val="0"/>
                </a:spcBef>
                <a:buFontTx/>
                <a:buNone/>
              </a:pPr>
              <a:r>
                <a:rPr lang="en-GB" altLang="en-US" sz="1300">
                  <a:ea typeface="ＭＳ Ｐゴシック" pitchFamily="34" charset="-128"/>
                </a:rPr>
                <a:t>Spain</a:t>
              </a:r>
            </a:p>
            <a:p>
              <a:pPr algn="ctr">
                <a:spcBef>
                  <a:spcPct val="0"/>
                </a:spcBef>
                <a:buFontTx/>
                <a:buNone/>
              </a:pPr>
              <a:r>
                <a:rPr lang="en-GB" altLang="en-US" sz="1300">
                  <a:ea typeface="ＭＳ Ｐゴシック" pitchFamily="34" charset="-128"/>
                </a:rPr>
                <a:t>Portugal</a:t>
              </a:r>
            </a:p>
            <a:p>
              <a:pPr algn="ctr">
                <a:spcBef>
                  <a:spcPct val="0"/>
                </a:spcBef>
                <a:buFontTx/>
                <a:buNone/>
              </a:pPr>
              <a:r>
                <a:rPr lang="en-GB" altLang="en-US" sz="1300">
                  <a:ea typeface="ＭＳ Ｐゴシック" pitchFamily="34" charset="-128"/>
                </a:rPr>
                <a:t>Greece?</a:t>
              </a:r>
            </a:p>
          </p:txBody>
        </p:sp>
        <p:sp>
          <p:nvSpPr>
            <p:cNvPr id="14" name="Text Box 14"/>
            <p:cNvSpPr txBox="1">
              <a:spLocks noChangeArrowheads="1"/>
            </p:cNvSpPr>
            <p:nvPr/>
          </p:nvSpPr>
          <p:spPr bwMode="auto">
            <a:xfrm>
              <a:off x="1831" y="3308"/>
              <a:ext cx="788" cy="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Germany Austria</a:t>
              </a:r>
            </a:p>
            <a:p>
              <a:pPr algn="ctr">
                <a:spcBef>
                  <a:spcPct val="0"/>
                </a:spcBef>
                <a:buFontTx/>
                <a:buNone/>
              </a:pPr>
              <a:r>
                <a:rPr lang="en-GB" altLang="en-US" sz="1300">
                  <a:ea typeface="ＭＳ Ｐゴシック" pitchFamily="34" charset="-128"/>
                </a:rPr>
                <a:t>Netherlands</a:t>
              </a:r>
            </a:p>
            <a:p>
              <a:pPr algn="ctr">
                <a:spcBef>
                  <a:spcPct val="0"/>
                </a:spcBef>
                <a:buFontTx/>
                <a:buNone/>
              </a:pPr>
              <a:r>
                <a:rPr lang="en-GB" altLang="en-US" sz="1300">
                  <a:ea typeface="ＭＳ Ｐゴシック" pitchFamily="34" charset="-128"/>
                </a:rPr>
                <a:t>Belgium</a:t>
              </a:r>
            </a:p>
            <a:p>
              <a:pPr>
                <a:spcBef>
                  <a:spcPct val="0"/>
                </a:spcBef>
                <a:buFontTx/>
                <a:buNone/>
              </a:pPr>
              <a:endParaRPr lang="en-GB" altLang="en-US" sz="1300">
                <a:ea typeface="ＭＳ Ｐゴシック" pitchFamily="34" charset="-128"/>
              </a:endParaRPr>
            </a:p>
            <a:p>
              <a:pPr>
                <a:spcBef>
                  <a:spcPct val="0"/>
                </a:spcBef>
                <a:buFontTx/>
                <a:buNone/>
              </a:pPr>
              <a:endParaRPr lang="en-GB" altLang="en-US" sz="1300">
                <a:ea typeface="ＭＳ Ｐゴシック" pitchFamily="34" charset="-128"/>
              </a:endParaRPr>
            </a:p>
          </p:txBody>
        </p:sp>
        <p:sp>
          <p:nvSpPr>
            <p:cNvPr id="15" name="Text Box 15"/>
            <p:cNvSpPr txBox="1">
              <a:spLocks noChangeArrowheads="1"/>
            </p:cNvSpPr>
            <p:nvPr/>
          </p:nvSpPr>
          <p:spPr bwMode="auto">
            <a:xfrm>
              <a:off x="945" y="3308"/>
              <a:ext cx="787" cy="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Sweden</a:t>
              </a:r>
            </a:p>
            <a:p>
              <a:pPr algn="ctr">
                <a:spcBef>
                  <a:spcPct val="0"/>
                </a:spcBef>
                <a:buFontTx/>
                <a:buNone/>
              </a:pPr>
              <a:r>
                <a:rPr lang="en-GB" altLang="en-US" sz="1300">
                  <a:ea typeface="ＭＳ Ｐゴシック" pitchFamily="34" charset="-128"/>
                </a:rPr>
                <a:t>Norway</a:t>
              </a:r>
            </a:p>
            <a:p>
              <a:pPr algn="ctr">
                <a:spcBef>
                  <a:spcPct val="0"/>
                </a:spcBef>
                <a:buFontTx/>
                <a:buNone/>
              </a:pPr>
              <a:r>
                <a:rPr lang="en-GB" altLang="en-US" sz="1300">
                  <a:ea typeface="ＭＳ Ｐゴシック" pitchFamily="34" charset="-128"/>
                </a:rPr>
                <a:t>Denmark</a:t>
              </a:r>
            </a:p>
            <a:p>
              <a:pPr algn="ctr">
                <a:spcBef>
                  <a:spcPct val="0"/>
                </a:spcBef>
                <a:buFontTx/>
                <a:buNone/>
              </a:pPr>
              <a:r>
                <a:rPr lang="en-GB" altLang="en-US" sz="1300">
                  <a:ea typeface="ＭＳ Ｐゴシック" pitchFamily="34" charset="-128"/>
                </a:rPr>
                <a:t>Finland</a:t>
              </a:r>
            </a:p>
          </p:txBody>
        </p:sp>
        <p:sp>
          <p:nvSpPr>
            <p:cNvPr id="16" name="Text Box 16"/>
            <p:cNvSpPr txBox="1">
              <a:spLocks noChangeArrowheads="1"/>
            </p:cNvSpPr>
            <p:nvPr/>
          </p:nvSpPr>
          <p:spPr bwMode="auto">
            <a:xfrm>
              <a:off x="4194" y="3313"/>
              <a:ext cx="788" cy="8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US</a:t>
              </a:r>
            </a:p>
            <a:p>
              <a:pPr algn="ctr">
                <a:spcBef>
                  <a:spcPct val="0"/>
                </a:spcBef>
                <a:buFontTx/>
                <a:buNone/>
              </a:pPr>
              <a:r>
                <a:rPr lang="en-GB" altLang="en-US" sz="1300">
                  <a:ea typeface="ＭＳ Ｐゴシック" pitchFamily="34" charset="-128"/>
                </a:rPr>
                <a:t>UK</a:t>
              </a:r>
            </a:p>
            <a:p>
              <a:pPr algn="ctr">
                <a:spcBef>
                  <a:spcPct val="0"/>
                </a:spcBef>
                <a:buFontTx/>
                <a:buNone/>
              </a:pPr>
              <a:r>
                <a:rPr lang="en-GB" altLang="en-US" sz="1300">
                  <a:ea typeface="ＭＳ Ｐゴシック" pitchFamily="34" charset="-128"/>
                </a:rPr>
                <a:t>Canada</a:t>
              </a:r>
            </a:p>
            <a:p>
              <a:pPr algn="ctr">
                <a:spcBef>
                  <a:spcPct val="0"/>
                </a:spcBef>
                <a:buFontTx/>
                <a:buNone/>
              </a:pPr>
              <a:r>
                <a:rPr lang="en-GB" altLang="en-US" sz="1300">
                  <a:ea typeface="ＭＳ Ｐゴシック" pitchFamily="34" charset="-128"/>
                </a:rPr>
                <a:t>Ireland</a:t>
              </a:r>
            </a:p>
            <a:p>
              <a:pPr algn="ctr">
                <a:spcBef>
                  <a:spcPct val="0"/>
                </a:spcBef>
                <a:buFontTx/>
                <a:buNone/>
              </a:pPr>
              <a:r>
                <a:rPr lang="en-GB" altLang="en-US" sz="1300">
                  <a:ea typeface="ＭＳ Ｐゴシック" pitchFamily="34" charset="-128"/>
                </a:rPr>
                <a:t>Australia </a:t>
              </a:r>
            </a:p>
            <a:p>
              <a:pPr algn="ctr">
                <a:spcBef>
                  <a:spcPct val="0"/>
                </a:spcBef>
                <a:buFontTx/>
                <a:buNone/>
              </a:pPr>
              <a:r>
                <a:rPr lang="en-GB" altLang="en-US" sz="1300">
                  <a:ea typeface="ＭＳ Ｐゴシック" pitchFamily="34" charset="-128"/>
                </a:rPr>
                <a:t>NZ</a:t>
              </a:r>
            </a:p>
          </p:txBody>
        </p:sp>
        <p:sp>
          <p:nvSpPr>
            <p:cNvPr id="17" name="Text Box 17"/>
            <p:cNvSpPr txBox="1">
              <a:spLocks noChangeArrowheads="1"/>
            </p:cNvSpPr>
            <p:nvPr/>
          </p:nvSpPr>
          <p:spPr bwMode="auto">
            <a:xfrm>
              <a:off x="945" y="1475"/>
              <a:ext cx="787"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Nordic</a:t>
              </a:r>
            </a:p>
          </p:txBody>
        </p:sp>
        <p:sp>
          <p:nvSpPr>
            <p:cNvPr id="18" name="Text Box 18"/>
            <p:cNvSpPr txBox="1">
              <a:spLocks noChangeArrowheads="1"/>
            </p:cNvSpPr>
            <p:nvPr/>
          </p:nvSpPr>
          <p:spPr bwMode="auto">
            <a:xfrm>
              <a:off x="1831" y="1475"/>
              <a:ext cx="788"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300">
                  <a:ea typeface="ＭＳ Ｐゴシック" pitchFamily="34" charset="-128"/>
                </a:rPr>
                <a:t>Rhine</a:t>
              </a:r>
            </a:p>
          </p:txBody>
        </p:sp>
        <p:sp>
          <p:nvSpPr>
            <p:cNvPr id="19" name="Text Box 19"/>
            <p:cNvSpPr txBox="1">
              <a:spLocks noChangeArrowheads="1"/>
            </p:cNvSpPr>
            <p:nvPr/>
          </p:nvSpPr>
          <p:spPr bwMode="auto">
            <a:xfrm>
              <a:off x="2717" y="1475"/>
              <a:ext cx="788"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200">
                  <a:ea typeface="ＭＳ Ｐゴシック" pitchFamily="34" charset="-128"/>
                </a:rPr>
                <a:t>Mediterranean</a:t>
              </a:r>
              <a:endParaRPr lang="en-GB" altLang="en-US" sz="1300">
                <a:ea typeface="ＭＳ Ｐゴシック" pitchFamily="34" charset="-128"/>
              </a:endParaRPr>
            </a:p>
          </p:txBody>
        </p:sp>
        <p:sp>
          <p:nvSpPr>
            <p:cNvPr id="20" name="Rectangle 20"/>
            <p:cNvSpPr>
              <a:spLocks noChangeArrowheads="1"/>
            </p:cNvSpPr>
            <p:nvPr/>
          </p:nvSpPr>
          <p:spPr bwMode="auto">
            <a:xfrm>
              <a:off x="354" y="864"/>
              <a:ext cx="5022" cy="112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21" name="Rectangle 21"/>
            <p:cNvSpPr>
              <a:spLocks noChangeArrowheads="1"/>
            </p:cNvSpPr>
            <p:nvPr/>
          </p:nvSpPr>
          <p:spPr bwMode="auto">
            <a:xfrm>
              <a:off x="354" y="2086"/>
              <a:ext cx="5022" cy="213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grpSp>
      <p:sp>
        <p:nvSpPr>
          <p:cNvPr id="22" name="Rectangle 22"/>
          <p:cNvSpPr txBox="1">
            <a:spLocks noChangeArrowheads="1"/>
          </p:cNvSpPr>
          <p:nvPr/>
        </p:nvSpPr>
        <p:spPr>
          <a:xfrm>
            <a:off x="0" y="0"/>
            <a:ext cx="8991600" cy="1143000"/>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dirty="0" smtClean="0">
                <a:latin typeface="Arial" charset="0"/>
                <a:cs typeface="Arial" charset="0"/>
              </a:rPr>
              <a:t>European Social Model from within… a ‘Variable Geometry’ (Hyman, 2001)</a:t>
            </a:r>
            <a:endParaRPr lang="en-GB" altLang="en-US" sz="2400" dirty="0">
              <a:solidFill>
                <a:srgbClr val="4C4C4C"/>
              </a:solidFill>
              <a:latin typeface="Arial" charset="0"/>
              <a:cs typeface="Arial" charset="0"/>
            </a:endParaRPr>
          </a:p>
        </p:txBody>
      </p:sp>
      <p:sp>
        <p:nvSpPr>
          <p:cNvPr id="23" name="Slide Number Placeholder 22"/>
          <p:cNvSpPr>
            <a:spLocks noGrp="1"/>
          </p:cNvSpPr>
          <p:nvPr>
            <p:ph type="sldNum" sz="quarter" idx="12"/>
          </p:nvPr>
        </p:nvSpPr>
        <p:spPr/>
        <p:txBody>
          <a:bodyPr/>
          <a:lstStyle/>
          <a:p>
            <a:fld id="{4DEBBD63-82B9-4690-A364-6177E62503FD}" type="slidenum">
              <a:rPr lang="en-GB" smtClean="0"/>
              <a:t>10</a:t>
            </a:fld>
            <a:endParaRPr lang="en-GB"/>
          </a:p>
        </p:txBody>
      </p:sp>
    </p:spTree>
    <p:extLst>
      <p:ext uri="{BB962C8B-B14F-4D97-AF65-F5344CB8AC3E}">
        <p14:creationId xmlns:p14="http://schemas.microsoft.com/office/powerpoint/2010/main" val="3493570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3200" b="1" dirty="0" smtClean="0">
                <a:latin typeface="Arial" charset="0"/>
                <a:cs typeface="Arial" charset="0"/>
              </a:rPr>
              <a:t>Varying European Traditions and Systems within the EU</a:t>
            </a:r>
            <a:endParaRPr lang="en-GB" sz="3200" dirty="0"/>
          </a:p>
        </p:txBody>
      </p:sp>
      <p:sp>
        <p:nvSpPr>
          <p:cNvPr id="3" name="Content Placeholder 2"/>
          <p:cNvSpPr>
            <a:spLocks noGrp="1"/>
          </p:cNvSpPr>
          <p:nvPr>
            <p:ph idx="1"/>
          </p:nvPr>
        </p:nvSpPr>
        <p:spPr/>
        <p:txBody>
          <a:bodyPr>
            <a:normAutofit fontScale="92500" lnSpcReduction="10000"/>
          </a:bodyPr>
          <a:lstStyle/>
          <a:p>
            <a:pPr>
              <a:lnSpc>
                <a:spcPct val="90000"/>
              </a:lnSpc>
              <a:buNone/>
              <a:defRPr/>
            </a:pPr>
            <a:r>
              <a:rPr lang="en-GB" altLang="en-US" sz="3000" dirty="0" smtClean="0">
                <a:latin typeface="Arial" charset="0"/>
                <a:cs typeface="Arial" charset="0"/>
              </a:rPr>
              <a:t>Germanic/Centre	}</a:t>
            </a:r>
            <a:endParaRPr lang="en-GB" altLang="en-US" sz="3000" dirty="0">
              <a:latin typeface="Arial" charset="0"/>
              <a:cs typeface="Arial" charset="0"/>
            </a:endParaRPr>
          </a:p>
          <a:p>
            <a:pPr>
              <a:lnSpc>
                <a:spcPct val="90000"/>
              </a:lnSpc>
              <a:buNone/>
              <a:defRPr/>
            </a:pPr>
            <a:endParaRPr lang="en-GB" altLang="en-US" sz="3000" dirty="0">
              <a:latin typeface="Arial" charset="0"/>
              <a:cs typeface="Arial" charset="0"/>
            </a:endParaRPr>
          </a:p>
          <a:p>
            <a:pPr>
              <a:lnSpc>
                <a:spcPct val="90000"/>
              </a:lnSpc>
              <a:buNone/>
              <a:defRPr/>
            </a:pPr>
            <a:r>
              <a:rPr lang="en-GB" altLang="en-US" sz="3000" dirty="0" smtClean="0">
                <a:latin typeface="Arial" charset="0"/>
                <a:cs typeface="Arial" charset="0"/>
              </a:rPr>
              <a:t>Mediterranean/Southern } </a:t>
            </a:r>
            <a:r>
              <a:rPr lang="en-GB" altLang="en-US" sz="3000" dirty="0">
                <a:latin typeface="Arial" charset="0"/>
                <a:cs typeface="Arial" charset="0"/>
              </a:rPr>
              <a:t>European Social Model</a:t>
            </a:r>
          </a:p>
          <a:p>
            <a:pPr>
              <a:lnSpc>
                <a:spcPct val="90000"/>
              </a:lnSpc>
              <a:buNone/>
              <a:defRPr/>
            </a:pPr>
            <a:endParaRPr lang="en-GB" altLang="en-US" sz="3000" dirty="0">
              <a:latin typeface="Arial" charset="0"/>
              <a:cs typeface="Arial" charset="0"/>
            </a:endParaRPr>
          </a:p>
          <a:p>
            <a:pPr>
              <a:lnSpc>
                <a:spcPct val="90000"/>
              </a:lnSpc>
              <a:buNone/>
              <a:defRPr/>
            </a:pPr>
            <a:r>
              <a:rPr lang="en-GB" altLang="en-US" sz="3000" dirty="0" smtClean="0">
                <a:latin typeface="Arial" charset="0"/>
                <a:cs typeface="Arial" charset="0"/>
              </a:rPr>
              <a:t>Nordic 			}</a:t>
            </a:r>
            <a:endParaRPr lang="en-GB" altLang="en-US" sz="3000" dirty="0">
              <a:latin typeface="Arial" charset="0"/>
              <a:cs typeface="Arial" charset="0"/>
            </a:endParaRPr>
          </a:p>
          <a:p>
            <a:pPr>
              <a:lnSpc>
                <a:spcPct val="90000"/>
              </a:lnSpc>
              <a:buNone/>
              <a:defRPr/>
            </a:pPr>
            <a:endParaRPr lang="en-GB" altLang="en-US" sz="3000" dirty="0">
              <a:latin typeface="Arial" charset="0"/>
              <a:cs typeface="Arial" charset="0"/>
            </a:endParaRPr>
          </a:p>
          <a:p>
            <a:pPr>
              <a:lnSpc>
                <a:spcPct val="90000"/>
              </a:lnSpc>
              <a:buNone/>
              <a:defRPr/>
            </a:pPr>
            <a:r>
              <a:rPr lang="en-GB" altLang="en-US" sz="3000" dirty="0">
                <a:solidFill>
                  <a:schemeClr val="accent2"/>
                </a:solidFill>
                <a:latin typeface="Arial" charset="0"/>
                <a:cs typeface="Arial" charset="0"/>
              </a:rPr>
              <a:t>+ Anglo-Irish</a:t>
            </a:r>
            <a:endParaRPr lang="en-GB" altLang="en-US" sz="3000" dirty="0">
              <a:latin typeface="Arial" charset="0"/>
              <a:cs typeface="Arial" charset="0"/>
            </a:endParaRPr>
          </a:p>
          <a:p>
            <a:pPr>
              <a:lnSpc>
                <a:spcPct val="90000"/>
              </a:lnSpc>
              <a:buNone/>
              <a:defRPr/>
            </a:pPr>
            <a:endParaRPr lang="en-GB" altLang="en-US" sz="3000" dirty="0">
              <a:latin typeface="Arial" charset="0"/>
              <a:cs typeface="Arial" charset="0"/>
            </a:endParaRPr>
          </a:p>
          <a:p>
            <a:pPr marL="0" indent="0">
              <a:spcBef>
                <a:spcPct val="0"/>
              </a:spcBef>
              <a:buFontTx/>
              <a:buNone/>
              <a:defRPr/>
            </a:pPr>
            <a:r>
              <a:rPr lang="en-GB" altLang="en-US" sz="3000" dirty="0">
                <a:solidFill>
                  <a:schemeClr val="accent2"/>
                </a:solidFill>
                <a:latin typeface="Arial" charset="0"/>
                <a:cs typeface="Arial" charset="0"/>
              </a:rPr>
              <a:t>+ Central </a:t>
            </a:r>
            <a:r>
              <a:rPr lang="en-GB" altLang="en-US" sz="3000" dirty="0" smtClean="0">
                <a:solidFill>
                  <a:schemeClr val="accent2"/>
                </a:solidFill>
                <a:latin typeface="Arial" charset="0"/>
                <a:cs typeface="Arial" charset="0"/>
              </a:rPr>
              <a:t>and </a:t>
            </a:r>
            <a:r>
              <a:rPr lang="en-GB" altLang="en-US" sz="3000" dirty="0">
                <a:solidFill>
                  <a:schemeClr val="accent2"/>
                </a:solidFill>
                <a:latin typeface="Arial" charset="0"/>
                <a:cs typeface="Arial" charset="0"/>
              </a:rPr>
              <a:t>Eastern European (‘dependant market economies’) </a:t>
            </a:r>
            <a:r>
              <a:rPr lang="en-GB" altLang="en-US" sz="2200" dirty="0" err="1">
                <a:latin typeface="Arial" charset="0"/>
                <a:cs typeface="Arial" charset="0"/>
              </a:rPr>
              <a:t>Noelke</a:t>
            </a:r>
            <a:r>
              <a:rPr lang="en-GB" altLang="en-US" sz="2200" dirty="0">
                <a:latin typeface="Arial" charset="0"/>
                <a:cs typeface="Arial" charset="0"/>
              </a:rPr>
              <a:t>, A. and </a:t>
            </a:r>
            <a:r>
              <a:rPr lang="en-GB" altLang="en-US" sz="2200" dirty="0" err="1">
                <a:latin typeface="Arial" charset="0"/>
                <a:cs typeface="Arial" charset="0"/>
              </a:rPr>
              <a:t>Vliegenthart</a:t>
            </a:r>
            <a:r>
              <a:rPr lang="en-GB" altLang="en-US" sz="2200" dirty="0">
                <a:latin typeface="Arial" charset="0"/>
                <a:cs typeface="Arial" charset="0"/>
              </a:rPr>
              <a:t>, A. (2009) </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11</a:t>
            </a:fld>
            <a:endParaRPr lang="en-GB"/>
          </a:p>
        </p:txBody>
      </p:sp>
    </p:spTree>
    <p:extLst>
      <p:ext uri="{BB962C8B-B14F-4D97-AF65-F5344CB8AC3E}">
        <p14:creationId xmlns:p14="http://schemas.microsoft.com/office/powerpoint/2010/main" val="234862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Attitude of UK employers towards EU</a:t>
            </a:r>
            <a:endParaRPr lang="en-GB" sz="3600" b="1" dirty="0"/>
          </a:p>
        </p:txBody>
      </p:sp>
      <p:sp>
        <p:nvSpPr>
          <p:cNvPr id="3" name="Content Placeholder 2"/>
          <p:cNvSpPr>
            <a:spLocks noGrp="1"/>
          </p:cNvSpPr>
          <p:nvPr>
            <p:ph idx="1"/>
          </p:nvPr>
        </p:nvSpPr>
        <p:spPr/>
        <p:txBody>
          <a:bodyPr>
            <a:normAutofit fontScale="70000" lnSpcReduction="20000"/>
          </a:bodyPr>
          <a:lstStyle/>
          <a:p>
            <a:r>
              <a:rPr lang="en-GB" dirty="0" smtClean="0"/>
              <a:t>UK employers don’t recognise themselves in European models based on ‘stakeholder capitalism’</a:t>
            </a:r>
          </a:p>
          <a:p>
            <a:r>
              <a:rPr lang="en-GB" dirty="0" smtClean="0"/>
              <a:t>Still less in the regulation of employment rights (mainly directives) inspired by stakeholder models of European capitalism</a:t>
            </a:r>
          </a:p>
          <a:p>
            <a:r>
              <a:rPr lang="en-GB" dirty="0" smtClean="0"/>
              <a:t>Role of City of London</a:t>
            </a:r>
          </a:p>
          <a:p>
            <a:endParaRPr lang="en-GB" dirty="0" smtClean="0"/>
          </a:p>
          <a:p>
            <a:pPr marL="0" indent="0">
              <a:buNone/>
            </a:pPr>
            <a:r>
              <a:rPr lang="en-GB" dirty="0" smtClean="0"/>
              <a:t>However, they do recognise </a:t>
            </a:r>
            <a:r>
              <a:rPr lang="en-GB" dirty="0"/>
              <a:t>benefits of Single European Market (Thatcher signed Single European Act, 1986)</a:t>
            </a:r>
          </a:p>
          <a:p>
            <a:pPr marL="0" indent="0">
              <a:buNone/>
            </a:pPr>
            <a:endParaRPr lang="en-GB" dirty="0"/>
          </a:p>
          <a:p>
            <a:r>
              <a:rPr lang="en-GB" dirty="0" smtClean="0"/>
              <a:t>Thatcher and Major governments (1979-1997), and beyond… Continuing tensions between those for and against the EU</a:t>
            </a:r>
          </a:p>
          <a:p>
            <a:r>
              <a:rPr lang="en-GB" dirty="0" smtClean="0"/>
              <a:t>Popular upset centres on budget contributions (since mid-1980s), immigration (since 2004) and SEM (since 1992)</a:t>
            </a:r>
          </a:p>
          <a:p>
            <a:r>
              <a:rPr lang="en-GB" dirty="0" smtClean="0"/>
              <a:t>Key reasons given for Brexit: cost, immigration and sovereignty</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12</a:t>
            </a:fld>
            <a:endParaRPr lang="en-GB"/>
          </a:p>
        </p:txBody>
      </p:sp>
    </p:spTree>
    <p:extLst>
      <p:ext uri="{BB962C8B-B14F-4D97-AF65-F5344CB8AC3E}">
        <p14:creationId xmlns:p14="http://schemas.microsoft.com/office/powerpoint/2010/main" val="199962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UK discontent with EU: role of SEM</a:t>
            </a:r>
            <a:endParaRPr lang="en-GB" sz="3600"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‘When </a:t>
            </a:r>
            <a:r>
              <a:rPr lang="en-GB" dirty="0"/>
              <a:t>I went to Brussels in 1989, I found well-meaning officials (many of them British) trying to break down barriers to trade with a new procedure – agreed by Margaret Thatcher – called Qualified Majority Voting. The efforts at harmonisation were occasionally comical, and I informed readers about euro-condoms and the great war against the British prawn cocktail flavour crisp. And then came German reunification, and the panicked efforts of </a:t>
            </a:r>
            <a:r>
              <a:rPr lang="en-GB" dirty="0" err="1"/>
              <a:t>Delors</a:t>
            </a:r>
            <a:r>
              <a:rPr lang="en-GB" dirty="0"/>
              <a:t>, Kohl and Mitterrand to “lock” Germany into Europe with the euro; and since then the pace of integration has never really </a:t>
            </a:r>
            <a:r>
              <a:rPr lang="en-GB"/>
              <a:t>slackened</a:t>
            </a:r>
            <a:r>
              <a:rPr lang="en-GB" smtClean="0"/>
              <a:t>.’</a:t>
            </a:r>
          </a:p>
          <a:p>
            <a:pPr marL="0" indent="0">
              <a:buNone/>
            </a:pPr>
            <a:endParaRPr lang="en-GB" dirty="0" smtClean="0"/>
          </a:p>
          <a:p>
            <a:pPr marL="0" indent="0" algn="r">
              <a:buNone/>
            </a:pPr>
            <a:r>
              <a:rPr lang="en-GB" dirty="0" smtClean="0"/>
              <a:t>Boris Johnson</a:t>
            </a:r>
            <a:r>
              <a:rPr lang="en-GB" dirty="0"/>
              <a:t>, </a:t>
            </a:r>
            <a:r>
              <a:rPr lang="en-GB" i="1" dirty="0" smtClean="0"/>
              <a:t>Daily </a:t>
            </a:r>
            <a:r>
              <a:rPr lang="en-GB" i="1" dirty="0"/>
              <a:t>Telegraph</a:t>
            </a:r>
            <a:r>
              <a:rPr lang="en-GB" dirty="0"/>
              <a:t>, 22 </a:t>
            </a:r>
            <a:r>
              <a:rPr lang="en-GB" dirty="0" smtClean="0"/>
              <a:t>February 2016</a:t>
            </a:r>
            <a:endParaRPr lang="en-GB" dirty="0"/>
          </a:p>
          <a:p>
            <a:pPr marL="0" indent="0">
              <a:buNone/>
            </a:pPr>
            <a:endParaRPr lang="en-GB" dirty="0" smtClean="0"/>
          </a:p>
          <a:p>
            <a:pPr marL="0" indent="0" algn="r">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13</a:t>
            </a:fld>
            <a:endParaRPr lang="en-GB"/>
          </a:p>
        </p:txBody>
      </p:sp>
    </p:spTree>
    <p:extLst>
      <p:ext uri="{BB962C8B-B14F-4D97-AF65-F5344CB8AC3E}">
        <p14:creationId xmlns:p14="http://schemas.microsoft.com/office/powerpoint/2010/main" val="96583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smtClean="0"/>
              <a:t>Euromyths</a:t>
            </a:r>
            <a:r>
              <a:rPr lang="en-GB" sz="3600" b="1" dirty="0" smtClean="0"/>
              <a:t> (1)</a:t>
            </a:r>
            <a:endParaRPr lang="en-GB" sz="3600" b="1" dirty="0"/>
          </a:p>
        </p:txBody>
      </p:sp>
      <p:sp>
        <p:nvSpPr>
          <p:cNvPr id="3" name="Content Placeholder 2"/>
          <p:cNvSpPr>
            <a:spLocks noGrp="1"/>
          </p:cNvSpPr>
          <p:nvPr>
            <p:ph idx="1"/>
          </p:nvPr>
        </p:nvSpPr>
        <p:spPr/>
        <p:txBody>
          <a:bodyPr>
            <a:normAutofit fontScale="85000" lnSpcReduction="10000"/>
          </a:bodyPr>
          <a:lstStyle/>
          <a:p>
            <a:pPr marL="0" indent="0">
              <a:buNone/>
            </a:pPr>
            <a:r>
              <a:rPr lang="en-GB" i="1" dirty="0" smtClean="0"/>
              <a:t>… </a:t>
            </a:r>
            <a:r>
              <a:rPr lang="en-GB" i="1" dirty="0"/>
              <a:t>the EU … has decreed that condom dimensions should be harmonised across the seamless Continent.</a:t>
            </a:r>
            <a:br>
              <a:rPr lang="en-GB" i="1" dirty="0"/>
            </a:br>
            <a:r>
              <a:rPr lang="en-GB" dirty="0" smtClean="0"/>
              <a:t>(Independent </a:t>
            </a:r>
            <a:r>
              <a:rPr lang="en-GB" dirty="0"/>
              <a:t>on Sunday, </a:t>
            </a:r>
            <a:r>
              <a:rPr lang="en-GB" dirty="0" smtClean="0"/>
              <a:t>12 </a:t>
            </a:r>
            <a:r>
              <a:rPr lang="en-GB" dirty="0"/>
              <a:t>March </a:t>
            </a:r>
            <a:r>
              <a:rPr lang="en-GB" dirty="0" smtClean="0"/>
              <a:t>2000, p.25)</a:t>
            </a:r>
            <a:endParaRPr lang="en-GB" dirty="0"/>
          </a:p>
          <a:p>
            <a:pPr marL="0" indent="0">
              <a:buNone/>
            </a:pPr>
            <a:endParaRPr lang="en-GB" dirty="0" smtClean="0"/>
          </a:p>
          <a:p>
            <a:pPr marL="0" indent="0">
              <a:buNone/>
            </a:pPr>
            <a:r>
              <a:rPr lang="en-GB" dirty="0" smtClean="0"/>
              <a:t>‘The </a:t>
            </a:r>
            <a:r>
              <a:rPr lang="en-GB" dirty="0"/>
              <a:t>EU is not involved in setting condom standards. The European Standardisation Committee (CEN) is a voluntary body made up of national standards agencies and affiliated industry/consumer organisations from nineteen European countries. </a:t>
            </a:r>
            <a:r>
              <a:rPr lang="en-GB" dirty="0" smtClean="0"/>
              <a:t>It has </a:t>
            </a:r>
            <a:r>
              <a:rPr lang="en-GB" dirty="0"/>
              <a:t>nothing to do with the EU</a:t>
            </a:r>
            <a:r>
              <a:rPr lang="en-GB" dirty="0" smtClean="0"/>
              <a:t>.’</a:t>
            </a:r>
          </a:p>
          <a:p>
            <a:pPr marL="0" indent="0">
              <a:buNone/>
            </a:pPr>
            <a:endParaRPr lang="en-GB" dirty="0">
              <a:effectLst/>
            </a:endParaRPr>
          </a:p>
          <a:p>
            <a:pPr marL="0" indent="0" algn="r">
              <a:buNone/>
            </a:pPr>
            <a:r>
              <a:rPr lang="en-GB" dirty="0" smtClean="0"/>
              <a:t>Source: </a:t>
            </a:r>
            <a:r>
              <a:rPr lang="en-GB" dirty="0" err="1" smtClean="0"/>
              <a:t>Euromyths</a:t>
            </a:r>
            <a:r>
              <a:rPr lang="en-GB" dirty="0" smtClean="0"/>
              <a:t>, 2016</a:t>
            </a:r>
            <a:endParaRPr lang="en-GB" dirty="0">
              <a:effectLst/>
            </a:endParaRPr>
          </a:p>
        </p:txBody>
      </p:sp>
      <p:sp>
        <p:nvSpPr>
          <p:cNvPr id="4" name="Slide Number Placeholder 3"/>
          <p:cNvSpPr>
            <a:spLocks noGrp="1"/>
          </p:cNvSpPr>
          <p:nvPr>
            <p:ph type="sldNum" sz="quarter" idx="12"/>
          </p:nvPr>
        </p:nvSpPr>
        <p:spPr/>
        <p:txBody>
          <a:bodyPr/>
          <a:lstStyle/>
          <a:p>
            <a:fld id="{4DEBBD63-82B9-4690-A364-6177E62503FD}" type="slidenum">
              <a:rPr lang="en-GB" smtClean="0"/>
              <a:t>14</a:t>
            </a:fld>
            <a:endParaRPr lang="en-GB"/>
          </a:p>
        </p:txBody>
      </p:sp>
    </p:spTree>
    <p:extLst>
      <p:ext uri="{BB962C8B-B14F-4D97-AF65-F5344CB8AC3E}">
        <p14:creationId xmlns:p14="http://schemas.microsoft.com/office/powerpoint/2010/main" val="191395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a:t>Euromyths</a:t>
            </a:r>
            <a:r>
              <a:rPr lang="en-GB" sz="3600" b="1" dirty="0"/>
              <a:t> </a:t>
            </a:r>
            <a:r>
              <a:rPr lang="en-GB" sz="3600" b="1" dirty="0" smtClean="0"/>
              <a:t>(2)</a:t>
            </a:r>
            <a:endParaRPr lang="en-GB" sz="3600" dirty="0"/>
          </a:p>
        </p:txBody>
      </p:sp>
      <p:sp>
        <p:nvSpPr>
          <p:cNvPr id="3" name="Content Placeholder 2"/>
          <p:cNvSpPr>
            <a:spLocks noGrp="1"/>
          </p:cNvSpPr>
          <p:nvPr>
            <p:ph idx="1"/>
          </p:nvPr>
        </p:nvSpPr>
        <p:spPr/>
        <p:txBody>
          <a:bodyPr>
            <a:normAutofit fontScale="77500" lnSpcReduction="20000"/>
          </a:bodyPr>
          <a:lstStyle/>
          <a:p>
            <a:pPr marL="0" indent="0">
              <a:buNone/>
            </a:pPr>
            <a:r>
              <a:rPr lang="en-GB" i="1" dirty="0" smtClean="0"/>
              <a:t>Brussels </a:t>
            </a:r>
            <a:r>
              <a:rPr lang="en-GB" i="1" dirty="0"/>
              <a:t>is about to do away with our prawn cocktail </a:t>
            </a:r>
            <a:r>
              <a:rPr lang="en-GB" i="1" dirty="0" smtClean="0"/>
              <a:t>crisps</a:t>
            </a:r>
          </a:p>
          <a:p>
            <a:pPr marL="0" indent="0">
              <a:buNone/>
            </a:pPr>
            <a:r>
              <a:rPr lang="en-GB" dirty="0" smtClean="0"/>
              <a:t>(16 January 1993: various  sources)</a:t>
            </a:r>
            <a:endParaRPr lang="en-GB" dirty="0"/>
          </a:p>
          <a:p>
            <a:pPr marL="0" indent="0">
              <a:buNone/>
            </a:pPr>
            <a:endParaRPr lang="en-GB" i="1" dirty="0"/>
          </a:p>
          <a:p>
            <a:pPr marL="0" indent="0">
              <a:buNone/>
            </a:pPr>
            <a:r>
              <a:rPr lang="en-GB" dirty="0" smtClean="0"/>
              <a:t>‘There </a:t>
            </a:r>
            <a:r>
              <a:rPr lang="en-GB" dirty="0"/>
              <a:t>has never been any intention of the sort. In the process of drafting a directive to reconcile different national rules on the amounts of sweeteners and flavourings in different foods, the respective national Governments were asked to provide the Commission with information about these areas. Unfortunately UK negotiators overlooked the effect on the production of specially flavoured crisps. When the trade pointed this out the list was later amended</a:t>
            </a:r>
            <a:r>
              <a:rPr lang="en-GB" dirty="0" smtClean="0"/>
              <a:t>.’</a:t>
            </a:r>
          </a:p>
          <a:p>
            <a:pPr marL="0" indent="0">
              <a:buNone/>
            </a:pPr>
            <a:endParaRPr lang="en-GB" dirty="0"/>
          </a:p>
          <a:p>
            <a:pPr marL="0" indent="0" algn="r">
              <a:buNone/>
            </a:pPr>
            <a:r>
              <a:rPr lang="en-GB" dirty="0"/>
              <a:t>Source: </a:t>
            </a:r>
            <a:r>
              <a:rPr lang="en-GB" dirty="0" err="1"/>
              <a:t>Euromyths</a:t>
            </a:r>
            <a:r>
              <a:rPr lang="en-GB" dirty="0"/>
              <a:t>, 2016</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15</a:t>
            </a:fld>
            <a:endParaRPr lang="en-GB"/>
          </a:p>
        </p:txBody>
      </p:sp>
    </p:spTree>
    <p:extLst>
      <p:ext uri="{BB962C8B-B14F-4D97-AF65-F5344CB8AC3E}">
        <p14:creationId xmlns:p14="http://schemas.microsoft.com/office/powerpoint/2010/main" val="288843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‘My colleague is the Euro banana inspector, I only do cauliflowers’</a:t>
            </a:r>
            <a:endParaRPr lang="en-GB" dirty="0"/>
          </a:p>
        </p:txBody>
      </p:sp>
      <p:sp>
        <p:nvSpPr>
          <p:cNvPr id="4" name="Text Placeholder 3"/>
          <p:cNvSpPr>
            <a:spLocks noGrp="1"/>
          </p:cNvSpPr>
          <p:nvPr>
            <p:ph type="body" sz="half" idx="2"/>
          </p:nvPr>
        </p:nvSpPr>
        <p:spPr>
          <a:xfrm>
            <a:off x="1907704" y="5445224"/>
            <a:ext cx="5370984" cy="432048"/>
          </a:xfrm>
        </p:spPr>
        <p:txBody>
          <a:bodyPr>
            <a:normAutofit/>
          </a:bodyPr>
          <a:lstStyle/>
          <a:p>
            <a:r>
              <a:rPr lang="en-GB" i="1" dirty="0" smtClean="0"/>
              <a:t>Evening Standard</a:t>
            </a:r>
            <a:r>
              <a:rPr lang="en-GB" dirty="0" smtClean="0"/>
              <a:t>, Thursday, 22 September 1994</a:t>
            </a:r>
            <a:endParaRPr lang="en-GB" dirty="0"/>
          </a:p>
        </p:txBody>
      </p:sp>
      <p:sp>
        <p:nvSpPr>
          <p:cNvPr id="5" name="Slide Number Placeholder 4"/>
          <p:cNvSpPr>
            <a:spLocks noGrp="1"/>
          </p:cNvSpPr>
          <p:nvPr>
            <p:ph type="sldNum" sz="quarter" idx="12"/>
          </p:nvPr>
        </p:nvSpPr>
        <p:spPr/>
        <p:txBody>
          <a:bodyPr/>
          <a:lstStyle/>
          <a:p>
            <a:fld id="{4DEBBD63-82B9-4690-A364-6177E62503FD}" type="slidenum">
              <a:rPr lang="en-GB" smtClean="0"/>
              <a:t>16</a:t>
            </a:fld>
            <a:endParaRPr lang="en-GB"/>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0145" b="2014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79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Position of unions in the UK</a:t>
            </a:r>
            <a:endParaRPr lang="en-GB" sz="3600" dirty="0"/>
          </a:p>
        </p:txBody>
      </p:sp>
      <p:sp>
        <p:nvSpPr>
          <p:cNvPr id="3" name="Content Placeholder 2"/>
          <p:cNvSpPr>
            <a:spLocks noGrp="1"/>
          </p:cNvSpPr>
          <p:nvPr>
            <p:ph idx="1"/>
          </p:nvPr>
        </p:nvSpPr>
        <p:spPr/>
        <p:txBody>
          <a:bodyPr>
            <a:normAutofit lnSpcReduction="10000"/>
          </a:bodyPr>
          <a:lstStyle/>
          <a:p>
            <a:pPr marL="0" indent="0">
              <a:buNone/>
            </a:pPr>
            <a:r>
              <a:rPr lang="en-GB" dirty="0" smtClean="0"/>
              <a:t>Initially hostile…</a:t>
            </a:r>
          </a:p>
          <a:p>
            <a:pPr marL="0" indent="0">
              <a:buNone/>
            </a:pPr>
            <a:r>
              <a:rPr lang="en-GB" dirty="0" smtClean="0"/>
              <a:t>Most unions campaigned to leave in 1975 UK referendum: a </a:t>
            </a:r>
            <a:r>
              <a:rPr lang="en-GB" dirty="0"/>
              <a:t>one-day </a:t>
            </a:r>
            <a:r>
              <a:rPr lang="en-GB" dirty="0" smtClean="0"/>
              <a:t>Labour Party conference (25 April 1975) held to </a:t>
            </a:r>
            <a:r>
              <a:rPr lang="en-GB" dirty="0"/>
              <a:t>debate </a:t>
            </a:r>
            <a:r>
              <a:rPr lang="en-GB" dirty="0" smtClean="0"/>
              <a:t>membership </a:t>
            </a:r>
            <a:r>
              <a:rPr lang="en-GB" dirty="0"/>
              <a:t>of </a:t>
            </a:r>
            <a:r>
              <a:rPr lang="en-GB" dirty="0" smtClean="0"/>
              <a:t>EEC voted 2-1 </a:t>
            </a:r>
            <a:r>
              <a:rPr lang="en-GB" dirty="0"/>
              <a:t>to leave </a:t>
            </a:r>
            <a:r>
              <a:rPr lang="en-GB" dirty="0" smtClean="0"/>
              <a:t>(only 7/46 unions supported remaining)</a:t>
            </a:r>
          </a:p>
          <a:p>
            <a:pPr marL="0" indent="0">
              <a:buNone/>
            </a:pPr>
            <a:r>
              <a:rPr lang="en-GB" dirty="0" smtClean="0"/>
              <a:t>Labour Party Manifesto (1983): withdrawal from EEC</a:t>
            </a:r>
          </a:p>
          <a:p>
            <a:pPr marL="0" indent="0">
              <a:buNone/>
            </a:pPr>
            <a:r>
              <a:rPr lang="en-GB" dirty="0" smtClean="0"/>
              <a:t>But then came the Thatcher years…</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17</a:t>
            </a:fld>
            <a:endParaRPr lang="en-GB"/>
          </a:p>
        </p:txBody>
      </p:sp>
    </p:spTree>
    <p:extLst>
      <p:ext uri="{BB962C8B-B14F-4D97-AF65-F5344CB8AC3E}">
        <p14:creationId xmlns:p14="http://schemas.microsoft.com/office/powerpoint/2010/main" val="477328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smtClean="0"/>
              <a:t>Delors</a:t>
            </a:r>
            <a:r>
              <a:rPr lang="en-GB" sz="3600" b="1" dirty="0" smtClean="0"/>
              <a:t>’ speech to TUC (1988)</a:t>
            </a:r>
            <a:endParaRPr lang="en-GB" sz="3600" b="1" dirty="0"/>
          </a:p>
        </p:txBody>
      </p:sp>
      <p:sp>
        <p:nvSpPr>
          <p:cNvPr id="3" name="Content Placeholder 2"/>
          <p:cNvSpPr>
            <a:spLocks noGrp="1"/>
          </p:cNvSpPr>
          <p:nvPr>
            <p:ph idx="1"/>
          </p:nvPr>
        </p:nvSpPr>
        <p:spPr/>
        <p:txBody>
          <a:bodyPr/>
          <a:lstStyle/>
          <a:p>
            <a:pPr marL="0" indent="0">
              <a:buNone/>
            </a:pPr>
            <a:r>
              <a:rPr lang="en-GB" sz="2000" dirty="0" smtClean="0"/>
              <a:t>‘It would be unacceptable for Europe to become a source of social regression while we are trying to rediscover together the road to prosperity and employment. The European Commission has suggested the following principles on which to base the definition and implementation of these rules:</a:t>
            </a:r>
          </a:p>
          <a:p>
            <a:pPr marL="0" indent="0">
              <a:buNone/>
            </a:pPr>
            <a:r>
              <a:rPr lang="en-GB" sz="2000" dirty="0" smtClean="0"/>
              <a:t>First, measures adopted to complete the large market should not diminish the level of social protection already achieved in the member states.</a:t>
            </a:r>
          </a:p>
          <a:p>
            <a:pPr marL="0" indent="0">
              <a:buNone/>
            </a:pPr>
            <a:r>
              <a:rPr lang="en-GB" sz="2000" dirty="0" smtClean="0"/>
              <a:t>Second, the internal market should be designed to benefit each and every citizen of the Community. It is therefore necessary to improve workers’ living and working conditions and to provide better protection for health and safety at work.</a:t>
            </a:r>
          </a:p>
          <a:p>
            <a:pPr marL="0" indent="0">
              <a:buNone/>
            </a:pPr>
            <a:r>
              <a:rPr lang="en-GB" sz="2000" dirty="0" smtClean="0"/>
              <a:t>Third, the measures to be taken will concern the area of collective bargaining and legislation.’</a:t>
            </a:r>
          </a:p>
          <a:p>
            <a:pPr marL="0" indent="0" algn="r">
              <a:buNone/>
            </a:pPr>
            <a:r>
              <a:rPr lang="en-GB" sz="1600" dirty="0" smtClean="0"/>
              <a:t>TUC Annual Report, 1988</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18</a:t>
            </a:fld>
            <a:endParaRPr lang="en-GB"/>
          </a:p>
        </p:txBody>
      </p:sp>
    </p:spTree>
    <p:extLst>
      <p:ext uri="{BB962C8B-B14F-4D97-AF65-F5344CB8AC3E}">
        <p14:creationId xmlns:p14="http://schemas.microsoft.com/office/powerpoint/2010/main" val="2827579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smtClean="0"/>
              <a:t>Delors</a:t>
            </a:r>
            <a:r>
              <a:rPr lang="en-GB" sz="3600" b="1" dirty="0" smtClean="0"/>
              <a:t> effect still with us?</a:t>
            </a:r>
            <a:endParaRPr lang="en-GB" sz="3600" b="1" dirty="0"/>
          </a:p>
        </p:txBody>
      </p:sp>
      <p:sp>
        <p:nvSpPr>
          <p:cNvPr id="3" name="Content Placeholder 2"/>
          <p:cNvSpPr>
            <a:spLocks noGrp="1"/>
          </p:cNvSpPr>
          <p:nvPr>
            <p:ph idx="1"/>
          </p:nvPr>
        </p:nvSpPr>
        <p:spPr/>
        <p:txBody>
          <a:bodyPr>
            <a:normAutofit fontScale="70000" lnSpcReduction="20000"/>
          </a:bodyPr>
          <a:lstStyle/>
          <a:p>
            <a:endParaRPr lang="en-GB" dirty="0" smtClean="0"/>
          </a:p>
          <a:p>
            <a:pPr marL="0" indent="0">
              <a:buNone/>
            </a:pPr>
            <a:r>
              <a:rPr lang="en-GB" dirty="0" smtClean="0"/>
              <a:t>‘Europe is far from perfect, but it has given us the most progressive employment legislation in the country bar none. Cameron’s whole ethos is about removing the barriers to trade. What he means is cut across health and safety and cut across basic, decent, supportive legislation for ordinary workers so he can allow employers to come in and drive down pay and conditions – all in the pursuit of more profit and not looking after the people who make that profit. And that’s workers. If we come out of Europe, do we honestly think that Cameron will be suddenly hit by this bolt of decency and start treating workers better?’</a:t>
            </a:r>
          </a:p>
          <a:p>
            <a:pPr marL="0" indent="0">
              <a:buNone/>
            </a:pPr>
            <a:endParaRPr lang="en-GB" dirty="0"/>
          </a:p>
          <a:p>
            <a:pPr marL="0" indent="0">
              <a:buNone/>
            </a:pPr>
            <a:r>
              <a:rPr lang="en-GB" dirty="0" smtClean="0"/>
              <a:t>Tim </a:t>
            </a:r>
            <a:r>
              <a:rPr lang="en-GB" dirty="0" err="1" smtClean="0"/>
              <a:t>Roache</a:t>
            </a:r>
            <a:r>
              <a:rPr lang="en-GB" dirty="0" smtClean="0"/>
              <a:t>, incoming GMB General Secretary: </a:t>
            </a:r>
            <a:r>
              <a:rPr lang="en-GB" i="1" dirty="0" smtClean="0"/>
              <a:t>The Independent</a:t>
            </a:r>
            <a:r>
              <a:rPr lang="en-GB" dirty="0" smtClean="0"/>
              <a:t>, 15 February 2016, p.47</a:t>
            </a:r>
            <a:endParaRPr lang="en-GB" i="1" dirty="0" smtClean="0"/>
          </a:p>
          <a:p>
            <a:pPr marL="0" indent="0">
              <a:buNone/>
            </a:pPr>
            <a:endParaRPr lang="en-GB" dirty="0" smtClean="0"/>
          </a:p>
        </p:txBody>
      </p:sp>
      <p:sp>
        <p:nvSpPr>
          <p:cNvPr id="4" name="Slide Number Placeholder 3"/>
          <p:cNvSpPr>
            <a:spLocks noGrp="1"/>
          </p:cNvSpPr>
          <p:nvPr>
            <p:ph type="sldNum" sz="quarter" idx="12"/>
          </p:nvPr>
        </p:nvSpPr>
        <p:spPr/>
        <p:txBody>
          <a:bodyPr/>
          <a:lstStyle/>
          <a:p>
            <a:fld id="{4DEBBD63-82B9-4690-A364-6177E62503FD}" type="slidenum">
              <a:rPr lang="en-GB" smtClean="0"/>
              <a:t>19</a:t>
            </a:fld>
            <a:endParaRPr lang="en-GB"/>
          </a:p>
        </p:txBody>
      </p:sp>
    </p:spTree>
    <p:extLst>
      <p:ext uri="{BB962C8B-B14F-4D97-AF65-F5344CB8AC3E}">
        <p14:creationId xmlns:p14="http://schemas.microsoft.com/office/powerpoint/2010/main" val="2311841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this talk covers…</a:t>
            </a:r>
            <a:endParaRPr lang="en-GB" sz="3600" b="1" dirty="0"/>
          </a:p>
        </p:txBody>
      </p:sp>
      <p:sp>
        <p:nvSpPr>
          <p:cNvPr id="3" name="Content Placeholder 2"/>
          <p:cNvSpPr>
            <a:spLocks noGrp="1"/>
          </p:cNvSpPr>
          <p:nvPr>
            <p:ph idx="1"/>
          </p:nvPr>
        </p:nvSpPr>
        <p:spPr/>
        <p:txBody>
          <a:bodyPr>
            <a:normAutofit fontScale="92500" lnSpcReduction="20000"/>
          </a:bodyPr>
          <a:lstStyle/>
          <a:p>
            <a:r>
              <a:rPr lang="en-GB" dirty="0" smtClean="0"/>
              <a:t>Where we are, how we got here</a:t>
            </a:r>
          </a:p>
          <a:p>
            <a:r>
              <a:rPr lang="en-GB" dirty="0" smtClean="0"/>
              <a:t>UK discontent with EU</a:t>
            </a:r>
          </a:p>
          <a:p>
            <a:r>
              <a:rPr lang="en-GB" dirty="0" smtClean="0"/>
              <a:t>Employer/ union attitudes to EU</a:t>
            </a:r>
          </a:p>
          <a:p>
            <a:r>
              <a:rPr lang="en-GB" dirty="0" smtClean="0"/>
              <a:t>What happens on Brexit: seven scenarios</a:t>
            </a:r>
          </a:p>
          <a:p>
            <a:r>
              <a:rPr lang="en-GB" dirty="0" smtClean="0"/>
              <a:t>Effects on employment:</a:t>
            </a:r>
          </a:p>
          <a:p>
            <a:pPr lvl="1"/>
            <a:r>
              <a:rPr lang="en-GB" dirty="0"/>
              <a:t>Jobs/ growth</a:t>
            </a:r>
          </a:p>
          <a:p>
            <a:pPr lvl="1"/>
            <a:r>
              <a:rPr lang="en-GB" dirty="0"/>
              <a:t>Migration</a:t>
            </a:r>
          </a:p>
          <a:p>
            <a:pPr lvl="1"/>
            <a:r>
              <a:rPr lang="en-GB" dirty="0"/>
              <a:t>Employment rights</a:t>
            </a:r>
          </a:p>
          <a:p>
            <a:r>
              <a:rPr lang="en-GB" dirty="0" smtClean="0"/>
              <a:t>The future?</a:t>
            </a:r>
          </a:p>
          <a:p>
            <a:r>
              <a:rPr lang="en-GB" dirty="0" smtClean="0"/>
              <a:t>Conclusions?</a:t>
            </a:r>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2</a:t>
            </a:fld>
            <a:endParaRPr lang="en-GB"/>
          </a:p>
        </p:txBody>
      </p:sp>
    </p:spTree>
    <p:extLst>
      <p:ext uri="{BB962C8B-B14F-4D97-AF65-F5344CB8AC3E}">
        <p14:creationId xmlns:p14="http://schemas.microsoft.com/office/powerpoint/2010/main" val="415069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And…</a:t>
            </a:r>
            <a:endParaRPr lang="en-GB" sz="3600" b="1"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‘It’s the EU that gives working people the right to paid holiday, parental leave, equal treatment for part-timers and much more. Now the campaigning will get going, let’s hear more about what working people stand to lose.’</a:t>
            </a:r>
          </a:p>
          <a:p>
            <a:pPr marL="0" indent="0">
              <a:buNone/>
            </a:pPr>
            <a:endParaRPr lang="en-GB" dirty="0" smtClean="0"/>
          </a:p>
          <a:p>
            <a:pPr marL="0" indent="0">
              <a:buNone/>
            </a:pPr>
            <a:r>
              <a:rPr lang="en-GB" dirty="0" smtClean="0"/>
              <a:t>Frances O’Grady, </a:t>
            </a:r>
            <a:r>
              <a:rPr lang="en-GB" i="1" dirty="0" smtClean="0"/>
              <a:t>The Guardian</a:t>
            </a:r>
            <a:r>
              <a:rPr lang="en-GB" dirty="0" smtClean="0"/>
              <a:t>, 20 February 2016, p.7</a:t>
            </a:r>
          </a:p>
          <a:p>
            <a:pPr marL="0" indent="0">
              <a:buNone/>
            </a:pPr>
            <a:endParaRPr lang="en-GB" dirty="0" smtClean="0"/>
          </a:p>
          <a:p>
            <a:pPr marL="0" indent="0">
              <a:buNone/>
            </a:pPr>
            <a:r>
              <a:rPr lang="en-GB" dirty="0"/>
              <a:t>But current position </a:t>
            </a:r>
            <a:r>
              <a:rPr lang="en-GB" dirty="0" smtClean="0"/>
              <a:t>amongst the unions is far </a:t>
            </a:r>
            <a:r>
              <a:rPr lang="en-GB" dirty="0"/>
              <a:t>more mixed…</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20</a:t>
            </a:fld>
            <a:endParaRPr lang="en-GB"/>
          </a:p>
        </p:txBody>
      </p:sp>
    </p:spTree>
    <p:extLst>
      <p:ext uri="{BB962C8B-B14F-4D97-AF65-F5344CB8AC3E}">
        <p14:creationId xmlns:p14="http://schemas.microsoft.com/office/powerpoint/2010/main" val="405516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Current union positions</a:t>
            </a:r>
            <a:endParaRPr lang="en-GB" sz="3600" b="1" dirty="0"/>
          </a:p>
        </p:txBody>
      </p:sp>
      <p:sp>
        <p:nvSpPr>
          <p:cNvPr id="3" name="Content Placeholder 2"/>
          <p:cNvSpPr>
            <a:spLocks noGrp="1"/>
          </p:cNvSpPr>
          <p:nvPr>
            <p:ph idx="1"/>
          </p:nvPr>
        </p:nvSpPr>
        <p:spPr/>
        <p:txBody>
          <a:bodyPr>
            <a:normAutofit lnSpcReduction="10000"/>
          </a:bodyPr>
          <a:lstStyle/>
          <a:p>
            <a:pPr marL="0" indent="0">
              <a:buNone/>
            </a:pPr>
            <a:r>
              <a:rPr lang="en-GB" i="1" dirty="0" smtClean="0"/>
              <a:t>Pro-membership:</a:t>
            </a:r>
          </a:p>
          <a:p>
            <a:pPr marL="0" indent="0">
              <a:buNone/>
            </a:pPr>
            <a:r>
              <a:rPr lang="en-GB" dirty="0" smtClean="0"/>
              <a:t>TUC, TSSA, GMB, Unite</a:t>
            </a:r>
          </a:p>
          <a:p>
            <a:pPr marL="0" indent="0">
              <a:buNone/>
            </a:pPr>
            <a:r>
              <a:rPr lang="en-GB" i="1" dirty="0" smtClean="0"/>
              <a:t>Neutral:</a:t>
            </a:r>
          </a:p>
          <a:p>
            <a:pPr marL="0" indent="0">
              <a:buNone/>
            </a:pPr>
            <a:r>
              <a:rPr lang="en-GB" dirty="0" smtClean="0"/>
              <a:t>Prospect, RCN</a:t>
            </a:r>
          </a:p>
          <a:p>
            <a:pPr marL="0" indent="0">
              <a:buNone/>
            </a:pPr>
            <a:r>
              <a:rPr lang="en-GB" i="1" dirty="0" smtClean="0"/>
              <a:t>Anti-membership:</a:t>
            </a:r>
          </a:p>
          <a:p>
            <a:pPr marL="0" indent="0">
              <a:buNone/>
            </a:pPr>
            <a:r>
              <a:rPr lang="en-GB" dirty="0" smtClean="0"/>
              <a:t>ASLEF, RMT</a:t>
            </a:r>
          </a:p>
          <a:p>
            <a:pPr marL="0" indent="0">
              <a:buNone/>
            </a:pPr>
            <a:r>
              <a:rPr lang="en-GB" i="1" dirty="0" smtClean="0"/>
              <a:t>Still to decide:</a:t>
            </a:r>
          </a:p>
          <a:p>
            <a:pPr marL="0" indent="0">
              <a:buNone/>
            </a:pPr>
            <a:r>
              <a:rPr lang="en-GB" dirty="0" smtClean="0"/>
              <a:t>FBU, PCS, Unison (all consulting)</a:t>
            </a:r>
          </a:p>
          <a:p>
            <a:pPr marL="0" indent="0">
              <a:buNone/>
            </a:pPr>
            <a:endParaRPr lang="en-GB" dirty="0"/>
          </a:p>
          <a:p>
            <a:endParaRPr lang="en-GB" dirty="0" smtClean="0"/>
          </a:p>
        </p:txBody>
      </p:sp>
      <p:sp>
        <p:nvSpPr>
          <p:cNvPr id="4" name="Slide Number Placeholder 3"/>
          <p:cNvSpPr>
            <a:spLocks noGrp="1"/>
          </p:cNvSpPr>
          <p:nvPr>
            <p:ph type="sldNum" sz="quarter" idx="12"/>
          </p:nvPr>
        </p:nvSpPr>
        <p:spPr/>
        <p:txBody>
          <a:bodyPr/>
          <a:lstStyle/>
          <a:p>
            <a:fld id="{4DEBBD63-82B9-4690-A364-6177E62503FD}" type="slidenum">
              <a:rPr lang="en-GB" smtClean="0"/>
              <a:t>21</a:t>
            </a:fld>
            <a:endParaRPr lang="en-GB"/>
          </a:p>
        </p:txBody>
      </p:sp>
    </p:spTree>
    <p:extLst>
      <p:ext uri="{BB962C8B-B14F-4D97-AF65-F5344CB8AC3E}">
        <p14:creationId xmlns:p14="http://schemas.microsoft.com/office/powerpoint/2010/main" val="339605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So what happens if UK votes for Brexit?</a:t>
            </a:r>
            <a:endParaRPr lang="en-GB" sz="3600" b="1" dirty="0"/>
          </a:p>
        </p:txBody>
      </p:sp>
      <p:sp>
        <p:nvSpPr>
          <p:cNvPr id="3" name="Content Placeholder 2"/>
          <p:cNvSpPr>
            <a:spLocks noGrp="1"/>
          </p:cNvSpPr>
          <p:nvPr>
            <p:ph idx="1"/>
          </p:nvPr>
        </p:nvSpPr>
        <p:spPr/>
        <p:txBody>
          <a:bodyPr/>
          <a:lstStyle/>
          <a:p>
            <a:pPr marL="0" indent="0">
              <a:buNone/>
            </a:pPr>
            <a:r>
              <a:rPr lang="en-GB" sz="2800" dirty="0" smtClean="0"/>
              <a:t>Art.50 of EU Treaty gives UK two years to negotiate a withdrawal Treaty</a:t>
            </a:r>
          </a:p>
          <a:p>
            <a:r>
              <a:rPr lang="en-GB" sz="2800" dirty="0" smtClean="0"/>
              <a:t>EU decisions on withdrawal terms taken by QMV</a:t>
            </a:r>
          </a:p>
          <a:p>
            <a:r>
              <a:rPr lang="en-GB" sz="2800" dirty="0" smtClean="0"/>
              <a:t>European Parliament to ratify terms</a:t>
            </a:r>
          </a:p>
          <a:p>
            <a:r>
              <a:rPr lang="en-GB" sz="2800" dirty="0" smtClean="0"/>
              <a:t>If no agreement after two years, UK no longer bound by EU Treaties, and EU has no obligations to UK</a:t>
            </a:r>
          </a:p>
          <a:p>
            <a:r>
              <a:rPr lang="en-GB" sz="2800" dirty="0" smtClean="0"/>
              <a:t>But further negotiations required to define trade relationships, both within and outside EU</a:t>
            </a:r>
          </a:p>
          <a:p>
            <a:r>
              <a:rPr lang="en-GB" sz="2800" i="1" dirty="0" smtClean="0"/>
              <a:t>Key point: what’s the deal if we leave?</a:t>
            </a:r>
          </a:p>
          <a:p>
            <a:endParaRPr lang="en-GB" dirty="0" smtClean="0"/>
          </a:p>
        </p:txBody>
      </p:sp>
      <p:sp>
        <p:nvSpPr>
          <p:cNvPr id="4" name="Slide Number Placeholder 3"/>
          <p:cNvSpPr>
            <a:spLocks noGrp="1"/>
          </p:cNvSpPr>
          <p:nvPr>
            <p:ph type="sldNum" sz="quarter" idx="12"/>
          </p:nvPr>
        </p:nvSpPr>
        <p:spPr/>
        <p:txBody>
          <a:bodyPr/>
          <a:lstStyle/>
          <a:p>
            <a:fld id="{4DEBBD63-82B9-4690-A364-6177E62503FD}" type="slidenum">
              <a:rPr lang="en-GB" smtClean="0"/>
              <a:t>22</a:t>
            </a:fld>
            <a:endParaRPr lang="en-GB"/>
          </a:p>
        </p:txBody>
      </p:sp>
    </p:spTree>
    <p:extLst>
      <p:ext uri="{BB962C8B-B14F-4D97-AF65-F5344CB8AC3E}">
        <p14:creationId xmlns:p14="http://schemas.microsoft.com/office/powerpoint/2010/main" val="1418396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81250" y="2765901"/>
          <a:ext cx="4381500" cy="2194560"/>
        </p:xfrm>
        <a:graphic>
          <a:graphicData uri="http://schemas.openxmlformats.org/drawingml/2006/table">
            <a:tbl>
              <a:tblPr/>
              <a:tblGrid>
                <a:gridCol w="4381500"/>
              </a:tblGrid>
              <a:tr h="0">
                <a:tc>
                  <a:txBody>
                    <a:bodyPr/>
                    <a:lstStyle/>
                    <a:p>
                      <a:endParaRPr lang="en-GB"/>
                    </a:p>
                  </a:txBody>
                  <a:tcPr marL="0" marR="0" marT="0" marB="0">
                    <a:lnL>
                      <a:noFill/>
                    </a:lnL>
                    <a:lnR>
                      <a:noFill/>
                    </a:lnR>
                    <a:lnT>
                      <a:noFill/>
                    </a:lnT>
                    <a:lnB>
                      <a:noFill/>
                    </a:lnB>
                    <a:solidFill>
                      <a:srgbClr val="FFFFFF"/>
                    </a:solidFill>
                  </a:tcPr>
                </a:tc>
              </a:tr>
              <a:tr h="0">
                <a:tc>
                  <a:txBody>
                    <a:bodyPr/>
                    <a:lstStyle/>
                    <a:p>
                      <a:endParaRPr lang="en-GB"/>
                    </a:p>
                  </a:txBody>
                  <a:tcPr marL="0" marR="0" marT="0" marB="0">
                    <a:lnL>
                      <a:noFill/>
                    </a:lnL>
                    <a:lnR>
                      <a:noFill/>
                    </a:lnR>
                    <a:lnT>
                      <a:noFill/>
                    </a:lnT>
                    <a:lnB>
                      <a:noFill/>
                    </a:lnB>
                    <a:solidFill>
                      <a:srgbClr val="FFFFFF"/>
                    </a:solidFill>
                  </a:tcPr>
                </a:tc>
              </a:tr>
              <a:tr h="0">
                <a:tc>
                  <a:txBody>
                    <a:bodyPr/>
                    <a:lstStyle/>
                    <a:p>
                      <a:endParaRPr lang="en-GB"/>
                    </a:p>
                  </a:txBody>
                  <a:tcPr marL="0" marR="0" marT="0" marB="0">
                    <a:lnL>
                      <a:noFill/>
                    </a:lnL>
                    <a:lnR>
                      <a:noFill/>
                    </a:lnR>
                    <a:lnT>
                      <a:noFill/>
                    </a:lnT>
                    <a:lnB>
                      <a:noFill/>
                    </a:lnB>
                  </a:tcPr>
                </a:tc>
              </a:tr>
              <a:tr h="0">
                <a:tc>
                  <a:txBody>
                    <a:bodyPr/>
                    <a:lstStyle/>
                    <a:p>
                      <a:pPr algn="l"/>
                      <a:r>
                        <a:rPr lang="en-GB"/>
                        <a:t>Current Issue (No. 1412)</a:t>
                      </a:r>
                    </a:p>
                  </a:txBody>
                  <a:tcPr marL="0" marR="0" marT="0" marB="0" anchor="b">
                    <a:lnL>
                      <a:noFill/>
                    </a:lnL>
                    <a:lnR>
                      <a:noFill/>
                    </a:lnR>
                    <a:lnT>
                      <a:noFill/>
                    </a:lnT>
                    <a:lnB>
                      <a:noFill/>
                    </a:lnB>
                  </a:tcPr>
                </a:tc>
              </a:tr>
              <a:tr h="0">
                <a:tc>
                  <a:txBody>
                    <a:bodyPr/>
                    <a:lstStyle/>
                    <a:p>
                      <a:pPr algn="l"/>
                      <a:endParaRPr lang="en-GB"/>
                    </a:p>
                  </a:txBody>
                  <a:tcPr marL="0" marR="0" marT="0" marB="0">
                    <a:lnL>
                      <a:noFill/>
                    </a:lnL>
                    <a:lnR>
                      <a:noFill/>
                    </a:lnR>
                    <a:lnT>
                      <a:noFill/>
                    </a:lnT>
                    <a:lnB>
                      <a:noFill/>
                    </a:lnB>
                  </a:tcPr>
                </a:tc>
              </a:tr>
              <a:tr h="0">
                <a:tc>
                  <a:txBody>
                    <a:bodyPr/>
                    <a:lstStyle/>
                    <a:p>
                      <a:pPr algn="l"/>
                      <a:endParaRPr lang="en-GB"/>
                    </a:p>
                  </a:txBody>
                  <a:tcPr marL="0" marR="0" marT="0" marB="0">
                    <a:lnL>
                      <a:noFill/>
                    </a:lnL>
                    <a:lnR>
                      <a:noFill/>
                    </a:lnR>
                    <a:lnT>
                      <a:noFill/>
                    </a:lnT>
                    <a:lnB>
                      <a:noFill/>
                    </a:lnB>
                  </a:tcPr>
                </a:tc>
              </a:tr>
              <a:tr h="47625">
                <a:tc>
                  <a:txBody>
                    <a:bodyPr/>
                    <a:lstStyle/>
                    <a:p>
                      <a:pPr algn="l"/>
                      <a:endParaRPr lang="en-GB"/>
                    </a:p>
                  </a:txBody>
                  <a:tcPr marL="0" marR="0" marT="0" marB="0">
                    <a:lnL>
                      <a:noFill/>
                    </a:lnL>
                    <a:lnR>
                      <a:noFill/>
                    </a:lnR>
                    <a:lnT>
                      <a:noFill/>
                    </a:lnT>
                    <a:lnB>
                      <a:noFill/>
                    </a:lnB>
                  </a:tcPr>
                </a:tc>
              </a:tr>
              <a:tr h="0">
                <a:tc>
                  <a:txBody>
                    <a:bodyPr/>
                    <a:lstStyle/>
                    <a:p>
                      <a:pPr algn="l"/>
                      <a:endParaRPr lang="en-GB" dirty="0"/>
                    </a:p>
                  </a:txBody>
                  <a:tcPr marL="0" marR="0" marT="0" marB="0">
                    <a:lnL>
                      <a:noFill/>
                    </a:lnL>
                    <a:lnR>
                      <a:noFill/>
                    </a:lnR>
                    <a:lnT>
                      <a:noFill/>
                    </a:lnT>
                    <a:lnB>
                      <a:noFill/>
                    </a:lnB>
                  </a:tcPr>
                </a:tc>
              </a:tr>
            </a:tbl>
          </a:graphicData>
        </a:graphic>
      </p:graphicFrame>
      <p:pic>
        <p:nvPicPr>
          <p:cNvPr id="1025" name="Picture 1" descr="http://www.private-eye.co.uk/pictures/covers/full/1412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40"/>
            <a:ext cx="43815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DEBBD63-82B9-4690-A364-6177E62503FD}" type="slidenum">
              <a:rPr lang="en-GB" smtClean="0"/>
              <a:t>23</a:t>
            </a:fld>
            <a:endParaRPr lang="en-GB"/>
          </a:p>
        </p:txBody>
      </p:sp>
    </p:spTree>
    <p:extLst>
      <p:ext uri="{BB962C8B-B14F-4D97-AF65-F5344CB8AC3E}">
        <p14:creationId xmlns:p14="http://schemas.microsoft.com/office/powerpoint/2010/main" val="1866970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Significance for employment rights?</a:t>
            </a:r>
            <a:endParaRPr lang="en-GB" sz="3600" b="1" dirty="0"/>
          </a:p>
        </p:txBody>
      </p:sp>
      <p:sp>
        <p:nvSpPr>
          <p:cNvPr id="3" name="Content Placeholder 2"/>
          <p:cNvSpPr>
            <a:spLocks noGrp="1"/>
          </p:cNvSpPr>
          <p:nvPr>
            <p:ph idx="1"/>
          </p:nvPr>
        </p:nvSpPr>
        <p:spPr/>
        <p:txBody>
          <a:bodyPr/>
          <a:lstStyle/>
          <a:p>
            <a:pPr marL="0" indent="0">
              <a:buNone/>
            </a:pPr>
            <a:r>
              <a:rPr lang="en-GB" dirty="0" smtClean="0"/>
              <a:t>‘There is no doubt that some areas of employment regulation are unpopular with UK employers. Particular areas that many UK employers would like to see abandoned or amended include the regulations on working time, agency working and transfer of undertakings.’ (Emmott, 2015)</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24</a:t>
            </a:fld>
            <a:endParaRPr lang="en-GB"/>
          </a:p>
        </p:txBody>
      </p:sp>
    </p:spTree>
    <p:extLst>
      <p:ext uri="{BB962C8B-B14F-4D97-AF65-F5344CB8AC3E}">
        <p14:creationId xmlns:p14="http://schemas.microsoft.com/office/powerpoint/2010/main" val="3980242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Significance for employment rights?</a:t>
            </a:r>
            <a:endParaRPr lang="en-GB" sz="3600" dirty="0"/>
          </a:p>
        </p:txBody>
      </p:sp>
      <p:sp>
        <p:nvSpPr>
          <p:cNvPr id="3" name="Content Placeholder 2"/>
          <p:cNvSpPr>
            <a:spLocks noGrp="1"/>
          </p:cNvSpPr>
          <p:nvPr>
            <p:ph idx="1"/>
          </p:nvPr>
        </p:nvSpPr>
        <p:spPr/>
        <p:txBody>
          <a:bodyPr>
            <a:normAutofit fontScale="85000" lnSpcReduction="10000"/>
          </a:bodyPr>
          <a:lstStyle/>
          <a:p>
            <a:r>
              <a:rPr lang="en-GB" i="1" dirty="0" smtClean="0"/>
              <a:t>Working time </a:t>
            </a:r>
          </a:p>
          <a:p>
            <a:r>
              <a:rPr lang="en-GB" i="1" dirty="0" smtClean="0"/>
              <a:t>Agency working </a:t>
            </a:r>
          </a:p>
          <a:p>
            <a:r>
              <a:rPr lang="en-GB" i="1" dirty="0"/>
              <a:t>Transfer of Undertakings (Protection of Employment</a:t>
            </a:r>
            <a:r>
              <a:rPr lang="en-GB" i="1" dirty="0" smtClean="0"/>
              <a:t>)</a:t>
            </a:r>
          </a:p>
          <a:p>
            <a:r>
              <a:rPr lang="en-GB" i="1" dirty="0" smtClean="0"/>
              <a:t>Cap on discrimination claims</a:t>
            </a:r>
          </a:p>
          <a:p>
            <a:r>
              <a:rPr lang="en-GB" i="1" dirty="0" smtClean="0"/>
              <a:t>Exemptions for micro-employers</a:t>
            </a:r>
          </a:p>
          <a:p>
            <a:r>
              <a:rPr lang="en-GB" i="1" dirty="0"/>
              <a:t>Collective redundancies (information and consultation requirements</a:t>
            </a:r>
            <a:r>
              <a:rPr lang="en-GB" i="1" dirty="0" smtClean="0"/>
              <a:t>) </a:t>
            </a:r>
            <a:r>
              <a:rPr lang="en-GB" dirty="0" smtClean="0"/>
              <a:t>(added by Charlton, 2015)</a:t>
            </a:r>
            <a:endParaRPr lang="en-GB" i="1" dirty="0"/>
          </a:p>
          <a:p>
            <a:pPr marL="0" indent="0">
              <a:buNone/>
            </a:pPr>
            <a:endParaRPr lang="en-GB" i="1" dirty="0" smtClean="0"/>
          </a:p>
          <a:p>
            <a:pPr marL="0" indent="0">
              <a:buNone/>
            </a:pPr>
            <a:r>
              <a:rPr lang="en-GB" sz="2400" dirty="0" smtClean="0"/>
              <a:t>‘For now big changes to employment law look unlikely’ (Emmott, 2015)</a:t>
            </a:r>
            <a:endParaRPr lang="en-GB" sz="2400" dirty="0"/>
          </a:p>
        </p:txBody>
      </p:sp>
      <p:sp>
        <p:nvSpPr>
          <p:cNvPr id="4" name="Slide Number Placeholder 3"/>
          <p:cNvSpPr>
            <a:spLocks noGrp="1"/>
          </p:cNvSpPr>
          <p:nvPr>
            <p:ph type="sldNum" sz="quarter" idx="12"/>
          </p:nvPr>
        </p:nvSpPr>
        <p:spPr/>
        <p:txBody>
          <a:bodyPr/>
          <a:lstStyle/>
          <a:p>
            <a:fld id="{4DEBBD63-82B9-4690-A364-6177E62503FD}" type="slidenum">
              <a:rPr lang="en-GB" smtClean="0"/>
              <a:t>25</a:t>
            </a:fld>
            <a:endParaRPr lang="en-GB"/>
          </a:p>
        </p:txBody>
      </p:sp>
    </p:spTree>
    <p:extLst>
      <p:ext uri="{BB962C8B-B14F-4D97-AF65-F5344CB8AC3E}">
        <p14:creationId xmlns:p14="http://schemas.microsoft.com/office/powerpoint/2010/main" val="3978965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Significance for employment rights?</a:t>
            </a:r>
            <a:endParaRPr lang="en-GB" sz="3600" dirty="0"/>
          </a:p>
        </p:txBody>
      </p:sp>
      <p:sp>
        <p:nvSpPr>
          <p:cNvPr id="3" name="Content Placeholder 2"/>
          <p:cNvSpPr>
            <a:spLocks noGrp="1"/>
          </p:cNvSpPr>
          <p:nvPr>
            <p:ph idx="1"/>
          </p:nvPr>
        </p:nvSpPr>
        <p:spPr/>
        <p:txBody>
          <a:bodyPr>
            <a:normAutofit/>
          </a:bodyPr>
          <a:lstStyle/>
          <a:p>
            <a:pPr marL="0" indent="0">
              <a:buNone/>
            </a:pPr>
            <a:r>
              <a:rPr lang="en-GB" sz="3000" dirty="0" smtClean="0"/>
              <a:t>ECJ cases too:</a:t>
            </a:r>
          </a:p>
          <a:p>
            <a:pPr marL="0" indent="0">
              <a:buNone/>
            </a:pPr>
            <a:r>
              <a:rPr lang="en-GB" sz="3000" u="sng" dirty="0" smtClean="0"/>
              <a:t>Working time </a:t>
            </a:r>
          </a:p>
          <a:p>
            <a:pPr>
              <a:buFontTx/>
              <a:buChar char="-"/>
            </a:pPr>
            <a:r>
              <a:rPr lang="en-GB" sz="3000" dirty="0" smtClean="0"/>
              <a:t>‘on call’ counts towards 48-hour limit</a:t>
            </a:r>
          </a:p>
          <a:p>
            <a:pPr>
              <a:buFontTx/>
              <a:buChar char="-"/>
            </a:pPr>
            <a:r>
              <a:rPr lang="en-GB" sz="3000" dirty="0" smtClean="0"/>
              <a:t>right to holiday pay during sick leave</a:t>
            </a:r>
          </a:p>
          <a:p>
            <a:pPr>
              <a:buFontTx/>
              <a:buChar char="-"/>
            </a:pPr>
            <a:r>
              <a:rPr lang="en-GB" sz="3000" dirty="0" smtClean="0"/>
              <a:t>holiday pay includes commission and compulsory overtime</a:t>
            </a:r>
          </a:p>
          <a:p>
            <a:pPr>
              <a:buFontTx/>
              <a:buChar char="-"/>
            </a:pPr>
            <a:r>
              <a:rPr lang="en-GB" sz="3000" dirty="0" smtClean="0"/>
              <a:t>right to reschedule holiday if ill over the holiday</a:t>
            </a:r>
            <a:endParaRPr lang="en-GB" sz="3000" dirty="0"/>
          </a:p>
        </p:txBody>
      </p:sp>
      <p:sp>
        <p:nvSpPr>
          <p:cNvPr id="4" name="Slide Number Placeholder 3"/>
          <p:cNvSpPr>
            <a:spLocks noGrp="1"/>
          </p:cNvSpPr>
          <p:nvPr>
            <p:ph type="sldNum" sz="quarter" idx="12"/>
          </p:nvPr>
        </p:nvSpPr>
        <p:spPr/>
        <p:txBody>
          <a:bodyPr/>
          <a:lstStyle/>
          <a:p>
            <a:fld id="{4DEBBD63-82B9-4690-A364-6177E62503FD}" type="slidenum">
              <a:rPr lang="en-GB" smtClean="0"/>
              <a:t>26</a:t>
            </a:fld>
            <a:endParaRPr lang="en-GB"/>
          </a:p>
        </p:txBody>
      </p:sp>
    </p:spTree>
    <p:extLst>
      <p:ext uri="{BB962C8B-B14F-4D97-AF65-F5344CB8AC3E}">
        <p14:creationId xmlns:p14="http://schemas.microsoft.com/office/powerpoint/2010/main" val="651214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The future?</a:t>
            </a:r>
            <a:endParaRPr lang="en-GB" sz="3600" b="1"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‘It </a:t>
            </a:r>
            <a:r>
              <a:rPr lang="en-GB" dirty="0"/>
              <a:t>is likely, for the sake of legal certainty, that pre-exit jurisprudence would be preserved until such time as the government of the day </a:t>
            </a:r>
            <a:r>
              <a:rPr lang="en-GB" dirty="0" smtClean="0"/>
              <a:t>chooses </a:t>
            </a:r>
            <a:r>
              <a:rPr lang="en-GB" dirty="0"/>
              <a:t>to repeal or revise that area of </a:t>
            </a:r>
            <a:r>
              <a:rPr lang="en-GB" dirty="0" smtClean="0"/>
              <a:t>law’ (Charlton, 2015).</a:t>
            </a:r>
            <a:endParaRPr lang="en-GB" dirty="0"/>
          </a:p>
          <a:p>
            <a:pPr marL="0" indent="0">
              <a:buNone/>
            </a:pPr>
            <a:r>
              <a:rPr lang="en-GB" i="1" dirty="0" smtClean="0"/>
              <a:t>However, a future government could see fit to repeal swathes of employment legislation based on EU provisions – the question is, why not? (We return to this point later)</a:t>
            </a:r>
          </a:p>
          <a:p>
            <a:pPr marL="0" indent="0">
              <a:buNone/>
            </a:pPr>
            <a:r>
              <a:rPr lang="en-GB" dirty="0" smtClean="0"/>
              <a:t>But it all depends on the post-Brexit scenario for UK relations with the EU…</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27</a:t>
            </a:fld>
            <a:endParaRPr lang="en-GB"/>
          </a:p>
        </p:txBody>
      </p:sp>
    </p:spTree>
    <p:extLst>
      <p:ext uri="{BB962C8B-B14F-4D97-AF65-F5344CB8AC3E}">
        <p14:creationId xmlns:p14="http://schemas.microsoft.com/office/powerpoint/2010/main" val="2945132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Possible scenarios</a:t>
            </a:r>
            <a:endParaRPr lang="en-GB" sz="3600" b="1"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GB" dirty="0" smtClean="0"/>
              <a:t>Special status as half-member</a:t>
            </a:r>
          </a:p>
          <a:p>
            <a:pPr marL="514350" indent="-514350">
              <a:buFont typeface="+mj-lt"/>
              <a:buAutoNum type="arabicPeriod"/>
            </a:pPr>
            <a:r>
              <a:rPr lang="en-GB" dirty="0" smtClean="0"/>
              <a:t>Remain </a:t>
            </a:r>
            <a:r>
              <a:rPr lang="en-GB" dirty="0"/>
              <a:t>in EEA (Norway</a:t>
            </a:r>
            <a:r>
              <a:rPr lang="en-GB" dirty="0" smtClean="0"/>
              <a:t>)</a:t>
            </a:r>
          </a:p>
          <a:p>
            <a:pPr marL="514350" indent="-514350">
              <a:buFont typeface="+mj-lt"/>
              <a:buAutoNum type="arabicPeriod"/>
            </a:pPr>
            <a:r>
              <a:rPr lang="en-GB" dirty="0" smtClean="0"/>
              <a:t>Negotiate </a:t>
            </a:r>
            <a:r>
              <a:rPr lang="en-GB" dirty="0"/>
              <a:t>bilateral agreements with EU (Switzerland</a:t>
            </a:r>
            <a:r>
              <a:rPr lang="en-GB" dirty="0" smtClean="0"/>
              <a:t>)</a:t>
            </a:r>
          </a:p>
          <a:p>
            <a:pPr marL="514350" indent="-514350">
              <a:buFont typeface="+mj-lt"/>
              <a:buAutoNum type="arabicPeriod"/>
            </a:pPr>
            <a:r>
              <a:rPr lang="en-GB" dirty="0" smtClean="0"/>
              <a:t>Re-join European Free Trade Agreement (EFTA)</a:t>
            </a:r>
          </a:p>
          <a:p>
            <a:pPr marL="514350" indent="-514350">
              <a:buFont typeface="+mj-lt"/>
              <a:buAutoNum type="arabicPeriod"/>
            </a:pPr>
            <a:r>
              <a:rPr lang="en-GB" dirty="0" smtClean="0"/>
              <a:t>Special </a:t>
            </a:r>
            <a:r>
              <a:rPr lang="en-GB" dirty="0"/>
              <a:t>free trade agreement with </a:t>
            </a:r>
            <a:r>
              <a:rPr lang="en-GB" dirty="0" smtClean="0"/>
              <a:t>EU</a:t>
            </a:r>
          </a:p>
          <a:p>
            <a:pPr marL="514350" indent="-514350">
              <a:buFont typeface="+mj-lt"/>
              <a:buAutoNum type="arabicPeriod"/>
            </a:pPr>
            <a:r>
              <a:rPr lang="en-GB" dirty="0" smtClean="0"/>
              <a:t>Customs union (Turkey)</a:t>
            </a:r>
          </a:p>
          <a:p>
            <a:pPr marL="514350" indent="-514350">
              <a:buFont typeface="+mj-lt"/>
              <a:buAutoNum type="arabicPeriod"/>
            </a:pPr>
            <a:r>
              <a:rPr lang="en-GB" dirty="0" smtClean="0"/>
              <a:t>WTO </a:t>
            </a:r>
            <a:r>
              <a:rPr lang="en-GB" dirty="0"/>
              <a:t>(MFN) </a:t>
            </a:r>
            <a:r>
              <a:rPr lang="en-GB" dirty="0" smtClean="0"/>
              <a:t>option</a:t>
            </a:r>
          </a:p>
          <a:p>
            <a:pPr marL="514350" indent="-514350">
              <a:buFont typeface="+mj-lt"/>
              <a:buAutoNum type="arabicPeriod"/>
            </a:pPr>
            <a:endParaRPr lang="en-GB" dirty="0"/>
          </a:p>
          <a:p>
            <a:pPr marL="0" indent="0">
              <a:buNone/>
            </a:pPr>
            <a:r>
              <a:rPr lang="en-GB" dirty="0" smtClean="0"/>
              <a:t>Sources: Cope, 2016; </a:t>
            </a:r>
            <a:r>
              <a:rPr lang="en-GB" dirty="0" err="1" smtClean="0"/>
              <a:t>Dhingra</a:t>
            </a:r>
            <a:r>
              <a:rPr lang="en-GB" dirty="0" smtClean="0"/>
              <a:t> and Sampson, 2015; Irwin, 2015; McFadden and </a:t>
            </a:r>
            <a:r>
              <a:rPr lang="en-GB" dirty="0"/>
              <a:t>Tarrant, </a:t>
            </a:r>
            <a:r>
              <a:rPr lang="en-GB" dirty="0" smtClean="0"/>
              <a:t>2015; </a:t>
            </a:r>
            <a:r>
              <a:rPr lang="en-GB" dirty="0" err="1" smtClean="0"/>
              <a:t>Piris</a:t>
            </a:r>
            <a:r>
              <a:rPr lang="en-GB" dirty="0" smtClean="0"/>
              <a:t>, 2016</a:t>
            </a:r>
          </a:p>
          <a:p>
            <a:pPr marL="0" indent="0">
              <a:buNone/>
            </a:pPr>
            <a:r>
              <a:rPr lang="en-GB" b="1" dirty="0"/>
              <a:t/>
            </a:r>
            <a:br>
              <a:rPr lang="en-GB" b="1" dirty="0"/>
            </a:br>
            <a:r>
              <a:rPr lang="en-GB" dirty="0"/>
              <a:t>(But others have listed up to 30 different scenarios: Britain Stronger in Europe, 2016)</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28</a:t>
            </a:fld>
            <a:endParaRPr lang="en-GB"/>
          </a:p>
        </p:txBody>
      </p:sp>
    </p:spTree>
    <p:extLst>
      <p:ext uri="{BB962C8B-B14F-4D97-AF65-F5344CB8AC3E}">
        <p14:creationId xmlns:p14="http://schemas.microsoft.com/office/powerpoint/2010/main" val="313185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1. Half-member of EU?</a:t>
            </a:r>
            <a:endParaRPr lang="en-GB" sz="3600" b="1" dirty="0"/>
          </a:p>
        </p:txBody>
      </p:sp>
      <p:sp>
        <p:nvSpPr>
          <p:cNvPr id="3" name="Content Placeholder 2"/>
          <p:cNvSpPr>
            <a:spLocks noGrp="1"/>
          </p:cNvSpPr>
          <p:nvPr>
            <p:ph idx="1"/>
          </p:nvPr>
        </p:nvSpPr>
        <p:spPr>
          <a:xfrm>
            <a:off x="323528" y="1600200"/>
            <a:ext cx="8363272" cy="4781128"/>
          </a:xfrm>
        </p:spPr>
        <p:txBody>
          <a:bodyPr/>
          <a:lstStyle/>
          <a:p>
            <a:pPr marL="0" indent="0">
              <a:buNone/>
            </a:pPr>
            <a:r>
              <a:rPr lang="en-GB" dirty="0" smtClean="0"/>
              <a:t>Could UK remain member of EU (allowing participation in SEM and EU decision-making processes) but with right to opt out of what it doesn’t like (e.g. free movement of workers, employment rights)? </a:t>
            </a:r>
          </a:p>
          <a:p>
            <a:pPr>
              <a:buFontTx/>
              <a:buChar char="-"/>
            </a:pPr>
            <a:r>
              <a:rPr lang="en-GB" dirty="0" smtClean="0"/>
              <a:t>All member states to agree</a:t>
            </a:r>
          </a:p>
          <a:p>
            <a:pPr>
              <a:buFontTx/>
              <a:buChar char="-"/>
            </a:pPr>
            <a:r>
              <a:rPr lang="en-GB" dirty="0" smtClean="0"/>
              <a:t>All member states to ratify Treaty amendments</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29</a:t>
            </a:fld>
            <a:endParaRPr lang="en-GB"/>
          </a:p>
        </p:txBody>
      </p:sp>
    </p:spTree>
    <p:extLst>
      <p:ext uri="{BB962C8B-B14F-4D97-AF65-F5344CB8AC3E}">
        <p14:creationId xmlns:p14="http://schemas.microsoft.com/office/powerpoint/2010/main" val="187526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nSpc>
                <a:spcPct val="120000"/>
              </a:lnSpc>
              <a:spcBef>
                <a:spcPts val="0"/>
              </a:spcBef>
              <a:buNone/>
              <a:defRPr/>
            </a:pPr>
            <a:r>
              <a:rPr lang="en-GB" altLang="en-US" b="1" dirty="0" smtClean="0">
                <a:latin typeface="Arial" charset="0"/>
                <a:cs typeface="Arial" charset="0"/>
              </a:rPr>
              <a:t>Origins of the European Union</a:t>
            </a:r>
          </a:p>
          <a:p>
            <a:pPr marL="0" indent="0">
              <a:lnSpc>
                <a:spcPct val="120000"/>
              </a:lnSpc>
              <a:spcBef>
                <a:spcPts val="0"/>
              </a:spcBef>
              <a:buNone/>
              <a:defRPr/>
            </a:pPr>
            <a:endParaRPr lang="en-GB" altLang="en-US" dirty="0">
              <a:latin typeface="Arial" charset="0"/>
              <a:cs typeface="Arial" charset="0"/>
            </a:endParaRPr>
          </a:p>
          <a:p>
            <a:pPr marL="0" indent="0">
              <a:lnSpc>
                <a:spcPct val="120000"/>
              </a:lnSpc>
              <a:spcBef>
                <a:spcPts val="0"/>
              </a:spcBef>
              <a:buNone/>
              <a:defRPr/>
            </a:pPr>
            <a:r>
              <a:rPr lang="en-GB" altLang="en-US" dirty="0" smtClean="0">
                <a:latin typeface="Arial" charset="0"/>
                <a:cs typeface="Arial" charset="0"/>
              </a:rPr>
              <a:t>Background</a:t>
            </a:r>
            <a:r>
              <a:rPr lang="en-GB" altLang="en-US" dirty="0">
                <a:latin typeface="Arial" charset="0"/>
                <a:cs typeface="Arial" charset="0"/>
              </a:rPr>
              <a:t>: Europe devastated by War in 1945, fears of German rearmament and militarism</a:t>
            </a:r>
          </a:p>
          <a:p>
            <a:pPr marL="0" indent="0">
              <a:lnSpc>
                <a:spcPct val="120000"/>
              </a:lnSpc>
              <a:spcBef>
                <a:spcPts val="0"/>
              </a:spcBef>
              <a:buNone/>
              <a:defRPr/>
            </a:pPr>
            <a:endParaRPr lang="en-GB" altLang="en-US" dirty="0">
              <a:latin typeface="Arial" charset="0"/>
              <a:cs typeface="Arial" charset="0"/>
            </a:endParaRPr>
          </a:p>
          <a:p>
            <a:pPr marL="0" indent="0">
              <a:lnSpc>
                <a:spcPct val="120000"/>
              </a:lnSpc>
              <a:spcBef>
                <a:spcPts val="0"/>
              </a:spcBef>
              <a:defRPr/>
            </a:pPr>
            <a:r>
              <a:rPr lang="en-GB" altLang="en-US" dirty="0">
                <a:latin typeface="Arial" charset="0"/>
                <a:cs typeface="Arial" charset="0"/>
              </a:rPr>
              <a:t>Spread peace in Europe</a:t>
            </a:r>
          </a:p>
          <a:p>
            <a:pPr marL="0" indent="0">
              <a:lnSpc>
                <a:spcPct val="120000"/>
              </a:lnSpc>
              <a:spcBef>
                <a:spcPts val="0"/>
              </a:spcBef>
              <a:defRPr/>
            </a:pPr>
            <a:r>
              <a:rPr lang="en-GB" altLang="en-US" dirty="0">
                <a:latin typeface="Arial" charset="0"/>
                <a:cs typeface="Arial" charset="0"/>
              </a:rPr>
              <a:t>Integrate elements of the European economy</a:t>
            </a:r>
          </a:p>
          <a:p>
            <a:pPr marL="0" indent="0">
              <a:lnSpc>
                <a:spcPct val="120000"/>
              </a:lnSpc>
              <a:spcBef>
                <a:spcPts val="0"/>
              </a:spcBef>
              <a:defRPr/>
            </a:pPr>
            <a:r>
              <a:rPr lang="en-GB" altLang="en-US" dirty="0">
                <a:latin typeface="Arial" charset="0"/>
                <a:cs typeface="Arial" charset="0"/>
              </a:rPr>
              <a:t>Free movement of capital goods and services between member states </a:t>
            </a:r>
            <a:br>
              <a:rPr lang="en-GB" altLang="en-US" dirty="0">
                <a:latin typeface="Arial" charset="0"/>
                <a:cs typeface="Arial" charset="0"/>
              </a:rPr>
            </a:br>
            <a:r>
              <a:rPr lang="en-GB" altLang="en-US" dirty="0">
                <a:latin typeface="Arial" charset="0"/>
                <a:cs typeface="Arial" charset="0"/>
                <a:sym typeface="Monotype Sorts" pitchFamily="2" charset="2"/>
              </a:rPr>
              <a:t></a:t>
            </a:r>
            <a:r>
              <a:rPr lang="en-GB" altLang="en-US" dirty="0">
                <a:latin typeface="Arial" charset="0"/>
                <a:cs typeface="Arial" charset="0"/>
                <a:sym typeface="Symbol" pitchFamily="18" charset="2"/>
              </a:rPr>
              <a:t></a:t>
            </a:r>
            <a:r>
              <a:rPr lang="en-GB" altLang="en-US" dirty="0">
                <a:latin typeface="Arial" charset="0"/>
                <a:cs typeface="Arial" charset="0"/>
                <a:sym typeface="Monotype Sorts" pitchFamily="2" charset="2"/>
              </a:rPr>
              <a:t> effective single market (convergence)</a:t>
            </a:r>
          </a:p>
          <a:p>
            <a:pPr marL="0" indent="0">
              <a:lnSpc>
                <a:spcPct val="120000"/>
              </a:lnSpc>
              <a:spcBef>
                <a:spcPts val="0"/>
              </a:spcBef>
              <a:defRPr/>
            </a:pPr>
            <a:r>
              <a:rPr lang="en-GB" altLang="en-US" dirty="0">
                <a:latin typeface="Arial" charset="0"/>
                <a:cs typeface="Arial" charset="0"/>
              </a:rPr>
              <a:t>Politico-institutional framework required to achieve these ends</a:t>
            </a:r>
          </a:p>
          <a:p>
            <a:pPr marL="0" indent="0">
              <a:lnSpc>
                <a:spcPct val="120000"/>
              </a:lnSpc>
              <a:spcBef>
                <a:spcPts val="0"/>
              </a:spcBef>
              <a:defRPr/>
            </a:pPr>
            <a:r>
              <a:rPr lang="en-GB" altLang="en-US" dirty="0">
                <a:latin typeface="Arial" charset="0"/>
                <a:cs typeface="Arial" charset="0"/>
              </a:rPr>
              <a:t>Economic integration accompanied by a ‘social dimension’</a:t>
            </a:r>
          </a:p>
          <a:p>
            <a:pPr marL="0" indent="0">
              <a:lnSpc>
                <a:spcPct val="120000"/>
              </a:lnSpc>
              <a:spcBef>
                <a:spcPts val="0"/>
              </a:spcBef>
              <a:buNone/>
              <a:defRPr/>
            </a:pPr>
            <a:endParaRPr lang="en-GB" altLang="en-US" dirty="0">
              <a:latin typeface="Arial" charset="0"/>
              <a:cs typeface="Arial" charset="0"/>
              <a:sym typeface="Monotype Sorts" pitchFamily="2" charset="2"/>
            </a:endParaRPr>
          </a:p>
          <a:p>
            <a:pPr marL="0" indent="0">
              <a:lnSpc>
                <a:spcPct val="120000"/>
              </a:lnSpc>
              <a:spcBef>
                <a:spcPts val="0"/>
              </a:spcBef>
              <a:buNone/>
              <a:defRPr/>
            </a:pPr>
            <a:r>
              <a:rPr lang="en-GB" altLang="en-US" b="1" dirty="0">
                <a:latin typeface="Arial" charset="0"/>
                <a:cs typeface="Arial" charset="0"/>
                <a:sym typeface="Monotype Sorts" pitchFamily="2" charset="2"/>
              </a:rPr>
              <a:t>Eliminating barriers to mobility might create social dumping</a:t>
            </a:r>
            <a:endParaRPr lang="en-GB" altLang="en-US" dirty="0">
              <a:latin typeface="Arial" charset="0"/>
              <a:cs typeface="Arial" charset="0"/>
              <a:sym typeface="Monotype Sorts" pitchFamily="2" charset="2"/>
            </a:endParaRPr>
          </a:p>
          <a:p>
            <a:pPr marL="0" indent="0">
              <a:lnSpc>
                <a:spcPct val="120000"/>
              </a:lnSpc>
              <a:spcBef>
                <a:spcPts val="0"/>
              </a:spcBef>
              <a:buNone/>
              <a:defRPr/>
            </a:pPr>
            <a:r>
              <a:rPr lang="en-GB" altLang="en-US" dirty="0">
                <a:latin typeface="Arial" charset="0"/>
                <a:cs typeface="Arial" charset="0"/>
                <a:sym typeface="Symbol" pitchFamily="18" charset="2"/>
              </a:rPr>
              <a:t></a:t>
            </a:r>
            <a:r>
              <a:rPr lang="en-GB" altLang="en-US" dirty="0">
                <a:latin typeface="Arial" charset="0"/>
                <a:cs typeface="Arial" charset="0"/>
                <a:sym typeface="Monotype Sorts" pitchFamily="2" charset="2"/>
              </a:rPr>
              <a:t> employment dislocation/divergence between member states</a:t>
            </a:r>
          </a:p>
          <a:p>
            <a:pPr marL="0" indent="0">
              <a:lnSpc>
                <a:spcPct val="120000"/>
              </a:lnSpc>
              <a:spcBef>
                <a:spcPts val="0"/>
              </a:spcBef>
              <a:buFont typeface="Symbol" pitchFamily="18" charset="2"/>
              <a:buChar char="Þ"/>
              <a:defRPr/>
            </a:pPr>
            <a:r>
              <a:rPr lang="en-GB" altLang="en-US" dirty="0">
                <a:latin typeface="Arial" charset="0"/>
                <a:cs typeface="Arial" charset="0"/>
                <a:sym typeface="Monotype Sorts" pitchFamily="2" charset="2"/>
              </a:rPr>
              <a:t> impetus to social dimension</a:t>
            </a:r>
          </a:p>
          <a:p>
            <a:endParaRPr lang="en-GB" dirty="0"/>
          </a:p>
        </p:txBody>
      </p:sp>
      <p:sp>
        <p:nvSpPr>
          <p:cNvPr id="2" name="Title 1"/>
          <p:cNvSpPr>
            <a:spLocks noGrp="1"/>
          </p:cNvSpPr>
          <p:nvPr>
            <p:ph type="title"/>
          </p:nvPr>
        </p:nvSpPr>
        <p:spPr/>
        <p:txBody>
          <a:bodyPr>
            <a:normAutofit/>
          </a:bodyPr>
          <a:lstStyle/>
          <a:p>
            <a:r>
              <a:rPr lang="en-GB" sz="3600" b="1" dirty="0" smtClean="0"/>
              <a:t>How did we get where we are?</a:t>
            </a:r>
            <a:endParaRPr lang="en-GB" sz="3600" b="1" dirty="0"/>
          </a:p>
        </p:txBody>
      </p:sp>
      <p:sp>
        <p:nvSpPr>
          <p:cNvPr id="4" name="Slide Number Placeholder 3"/>
          <p:cNvSpPr>
            <a:spLocks noGrp="1"/>
          </p:cNvSpPr>
          <p:nvPr>
            <p:ph type="sldNum" sz="quarter" idx="12"/>
          </p:nvPr>
        </p:nvSpPr>
        <p:spPr/>
        <p:txBody>
          <a:bodyPr/>
          <a:lstStyle/>
          <a:p>
            <a:fld id="{4DEBBD63-82B9-4690-A364-6177E62503FD}" type="slidenum">
              <a:rPr lang="en-GB" smtClean="0"/>
              <a:t>3</a:t>
            </a:fld>
            <a:endParaRPr lang="en-GB"/>
          </a:p>
        </p:txBody>
      </p:sp>
    </p:spTree>
    <p:extLst>
      <p:ext uri="{BB962C8B-B14F-4D97-AF65-F5344CB8AC3E}">
        <p14:creationId xmlns:p14="http://schemas.microsoft.com/office/powerpoint/2010/main" val="1173138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How likely is half-membership? </a:t>
            </a:r>
            <a:endParaRPr lang="en-GB" sz="3600" b="1"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Right to participate in decisions affecting SEM, but opt-out for most other policy areas: </a:t>
            </a:r>
          </a:p>
          <a:p>
            <a:pPr>
              <a:buFontTx/>
              <a:buChar char="-"/>
            </a:pPr>
            <a:r>
              <a:rPr lang="en-GB" dirty="0" smtClean="0"/>
              <a:t>undermines principle of EU’s decision-making autonomy by accepting selective approach to membership (despite other opt-outs)</a:t>
            </a:r>
          </a:p>
          <a:p>
            <a:pPr>
              <a:buFontTx/>
              <a:buChar char="-"/>
            </a:pPr>
            <a:r>
              <a:rPr lang="en-GB" dirty="0" smtClean="0"/>
              <a:t>sets precedent for other Euro-sceptic countries</a:t>
            </a:r>
          </a:p>
          <a:p>
            <a:pPr marL="0" indent="0">
              <a:buNone/>
            </a:pPr>
            <a:r>
              <a:rPr lang="en-GB" dirty="0" smtClean="0"/>
              <a:t>Access to SEM would in any case require UK to accept rules to prevent discrimination against EU companies (and existing floor of rights to prevent social dumping?)</a:t>
            </a:r>
          </a:p>
          <a:p>
            <a:pPr marL="0" indent="0">
              <a:buNone/>
            </a:pPr>
            <a:endParaRPr lang="en-GB" dirty="0" smtClean="0"/>
          </a:p>
          <a:p>
            <a:pPr marL="0" indent="0">
              <a:buNone/>
            </a:pPr>
            <a:r>
              <a:rPr lang="en-GB" dirty="0" smtClean="0"/>
              <a:t>EU would reject this proposal: ‘David </a:t>
            </a:r>
            <a:r>
              <a:rPr lang="en-GB" dirty="0"/>
              <a:t>Cameron has recognised this point by not asking for it in his negotiations with his EU </a:t>
            </a:r>
            <a:r>
              <a:rPr lang="en-GB" dirty="0" smtClean="0"/>
              <a:t>partners’ (</a:t>
            </a:r>
            <a:r>
              <a:rPr lang="en-GB" dirty="0" err="1" smtClean="0"/>
              <a:t>Piris</a:t>
            </a:r>
            <a:r>
              <a:rPr lang="en-GB" dirty="0" smtClean="0"/>
              <a:t>, 2016: 4)</a:t>
            </a:r>
          </a:p>
          <a:p>
            <a:pPr marL="0" indent="0">
              <a:buNone/>
            </a:pPr>
            <a:endParaRPr lang="en-GB" dirty="0"/>
          </a:p>
          <a:p>
            <a:pPr marL="0" indent="0">
              <a:buNone/>
            </a:pPr>
            <a:r>
              <a:rPr lang="en-GB" b="1" dirty="0" smtClean="0"/>
              <a:t>Verdict</a:t>
            </a:r>
            <a:r>
              <a:rPr lang="en-GB" b="1" dirty="0"/>
              <a:t>:</a:t>
            </a:r>
            <a:r>
              <a:rPr lang="en-GB" dirty="0"/>
              <a:t> not even considered as an option (Global Counsel, 2015)</a:t>
            </a:r>
          </a:p>
          <a:p>
            <a:pPr marL="0" indent="0">
              <a:buNone/>
            </a:pPr>
            <a:endParaRPr lang="en-GB"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4DEBBD63-82B9-4690-A364-6177E62503FD}" type="slidenum">
              <a:rPr lang="en-GB" smtClean="0"/>
              <a:t>30</a:t>
            </a:fld>
            <a:endParaRPr lang="en-GB"/>
          </a:p>
        </p:txBody>
      </p:sp>
    </p:spTree>
    <p:extLst>
      <p:ext uri="{BB962C8B-B14F-4D97-AF65-F5344CB8AC3E}">
        <p14:creationId xmlns:p14="http://schemas.microsoft.com/office/powerpoint/2010/main" val="296077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
            </a:r>
            <a:br>
              <a:rPr lang="en-GB" sz="3600" b="1" dirty="0" smtClean="0"/>
            </a:br>
            <a:r>
              <a:rPr lang="en-GB" sz="3600" b="1" dirty="0" smtClean="0"/>
              <a:t>2. Remain in EEA (Norway)</a:t>
            </a:r>
            <a:br>
              <a:rPr lang="en-GB" sz="3600" b="1" dirty="0" smtClean="0"/>
            </a:br>
            <a:endParaRPr lang="en-GB" sz="3600" b="1"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European Economic Area agreement (1994) requires three </a:t>
            </a:r>
            <a:r>
              <a:rPr lang="en-GB" dirty="0"/>
              <a:t>EFTA </a:t>
            </a:r>
            <a:r>
              <a:rPr lang="en-GB" dirty="0" smtClean="0"/>
              <a:t>states, Iceland</a:t>
            </a:r>
            <a:r>
              <a:rPr lang="en-GB" dirty="0"/>
              <a:t>, Lichtenstein and </a:t>
            </a:r>
            <a:r>
              <a:rPr lang="en-GB" dirty="0" smtClean="0"/>
              <a:t>Norway (not Switzerland), to guarantee EU’s </a:t>
            </a:r>
            <a:r>
              <a:rPr lang="en-GB" dirty="0"/>
              <a:t>four fundamental </a:t>
            </a:r>
            <a:r>
              <a:rPr lang="en-GB" dirty="0" smtClean="0"/>
              <a:t>freedoms, and all legislation governing SEM and competition, including employment rights. EEA countries have no vote on such legislation.</a:t>
            </a:r>
          </a:p>
          <a:p>
            <a:pPr marL="0" indent="0">
              <a:buNone/>
            </a:pPr>
            <a:endParaRPr lang="en-GB" dirty="0" smtClean="0"/>
          </a:p>
          <a:p>
            <a:pPr marL="0" indent="0">
              <a:buNone/>
            </a:pPr>
            <a:r>
              <a:rPr lang="en-GB" dirty="0" smtClean="0"/>
              <a:t>EEA excludes:</a:t>
            </a:r>
          </a:p>
          <a:p>
            <a:pPr marL="0" indent="0">
              <a:buNone/>
            </a:pPr>
            <a:r>
              <a:rPr lang="en-GB" dirty="0" smtClean="0"/>
              <a:t>Common </a:t>
            </a:r>
            <a:r>
              <a:rPr lang="en-GB" dirty="0"/>
              <a:t>Agriculture and Fisheries’ </a:t>
            </a:r>
            <a:r>
              <a:rPr lang="en-GB" dirty="0" smtClean="0"/>
              <a:t>Policies</a:t>
            </a:r>
          </a:p>
          <a:p>
            <a:pPr marL="0" indent="0">
              <a:buNone/>
            </a:pPr>
            <a:r>
              <a:rPr lang="en-GB" dirty="0" smtClean="0"/>
              <a:t>Customs Union</a:t>
            </a:r>
          </a:p>
          <a:p>
            <a:pPr marL="0" indent="0">
              <a:buNone/>
            </a:pPr>
            <a:r>
              <a:rPr lang="en-GB" dirty="0" smtClean="0"/>
              <a:t>Common </a:t>
            </a:r>
            <a:r>
              <a:rPr lang="en-GB" dirty="0"/>
              <a:t>Trade </a:t>
            </a:r>
            <a:r>
              <a:rPr lang="en-GB" dirty="0" smtClean="0"/>
              <a:t>Policies</a:t>
            </a:r>
          </a:p>
          <a:p>
            <a:pPr marL="0" indent="0">
              <a:buNone/>
            </a:pPr>
            <a:r>
              <a:rPr lang="en-GB" dirty="0" smtClean="0"/>
              <a:t>Common </a:t>
            </a:r>
            <a:r>
              <a:rPr lang="en-GB" dirty="0"/>
              <a:t>Foreign and Security </a:t>
            </a:r>
            <a:r>
              <a:rPr lang="en-GB" dirty="0" smtClean="0"/>
              <a:t>Policy</a:t>
            </a:r>
          </a:p>
          <a:p>
            <a:pPr marL="0" indent="0">
              <a:buNone/>
            </a:pPr>
            <a:r>
              <a:rPr lang="en-GB" dirty="0" smtClean="0"/>
              <a:t>Justice </a:t>
            </a:r>
            <a:r>
              <a:rPr lang="en-GB" dirty="0"/>
              <a:t>and Home </a:t>
            </a:r>
            <a:r>
              <a:rPr lang="en-GB" dirty="0" smtClean="0"/>
              <a:t>Affairs</a:t>
            </a:r>
          </a:p>
          <a:p>
            <a:pPr marL="0" indent="0">
              <a:buNone/>
            </a:pPr>
            <a:r>
              <a:rPr lang="en-GB" dirty="0" smtClean="0"/>
              <a:t>Monetary Union</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31</a:t>
            </a:fld>
            <a:endParaRPr lang="en-GB"/>
          </a:p>
        </p:txBody>
      </p:sp>
    </p:spTree>
    <p:extLst>
      <p:ext uri="{BB962C8B-B14F-4D97-AF65-F5344CB8AC3E}">
        <p14:creationId xmlns:p14="http://schemas.microsoft.com/office/powerpoint/2010/main" val="1208094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How likely is EEA membership?</a:t>
            </a:r>
            <a:endParaRPr lang="en-GB" sz="3600" b="1"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UK would avoid complex bilateral negotiations with EU that withdrawal will require, but would still have to:</a:t>
            </a:r>
          </a:p>
          <a:p>
            <a:r>
              <a:rPr lang="en-GB" dirty="0" smtClean="0"/>
              <a:t>transpose all new SEM legislation without vote; </a:t>
            </a:r>
          </a:p>
          <a:p>
            <a:r>
              <a:rPr lang="en-GB" dirty="0" smtClean="0"/>
              <a:t>accept that EEA countries speak with one voice on its joint committee</a:t>
            </a:r>
          </a:p>
          <a:p>
            <a:r>
              <a:rPr lang="en-GB" dirty="0" smtClean="0"/>
              <a:t>accept that EU requires EEA countries to adopt EU legislation promptly as price of SEM access;</a:t>
            </a:r>
          </a:p>
          <a:p>
            <a:r>
              <a:rPr lang="en-GB" dirty="0" smtClean="0"/>
              <a:t>contribute to EU budget</a:t>
            </a:r>
          </a:p>
          <a:p>
            <a:r>
              <a:rPr lang="en-GB" dirty="0" smtClean="0"/>
              <a:t>Submit to EFTA Surveillance Authority and EFTA Court</a:t>
            </a:r>
          </a:p>
          <a:p>
            <a:pPr marL="0" indent="0">
              <a:buNone/>
            </a:pPr>
            <a:r>
              <a:rPr lang="en-GB" dirty="0" smtClean="0"/>
              <a:t>Cameron has disparaged EEA membership (McDermott and Barker, 2015)</a:t>
            </a:r>
          </a:p>
          <a:p>
            <a:pPr marL="0" indent="0">
              <a:buNone/>
            </a:pPr>
            <a:r>
              <a:rPr lang="en-GB" b="1" dirty="0"/>
              <a:t>Verdict:</a:t>
            </a:r>
            <a:r>
              <a:rPr lang="en-GB" dirty="0"/>
              <a:t> does not address UK political problems with the EU (Global Counsel, 2015)</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32</a:t>
            </a:fld>
            <a:endParaRPr lang="en-GB"/>
          </a:p>
        </p:txBody>
      </p:sp>
    </p:spTree>
    <p:extLst>
      <p:ext uri="{BB962C8B-B14F-4D97-AF65-F5344CB8AC3E}">
        <p14:creationId xmlns:p14="http://schemas.microsoft.com/office/powerpoint/2010/main" val="2864815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r>
              <a:rPr lang="en-GB" sz="4000" b="1" dirty="0" smtClean="0"/>
              <a:t/>
            </a:r>
            <a:br>
              <a:rPr lang="en-GB" sz="4000" b="1" dirty="0" smtClean="0"/>
            </a:br>
            <a:r>
              <a:rPr lang="en-GB" sz="4000" b="1" dirty="0" smtClean="0"/>
              <a:t>3. Negotiate bilateral agreements with </a:t>
            </a:r>
            <a:r>
              <a:rPr lang="en-GB" b="1" dirty="0" smtClean="0"/>
              <a:t>EU </a:t>
            </a:r>
            <a:r>
              <a:rPr lang="en-GB" sz="4000" b="1" dirty="0" smtClean="0"/>
              <a:t>(Switzerland)</a:t>
            </a:r>
            <a:br>
              <a:rPr lang="en-GB" sz="4000" b="1" dirty="0" smtClean="0"/>
            </a:br>
            <a:endParaRPr lang="en-GB" sz="4000" b="1"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Switzerland is in EFTA (but not EEA).</a:t>
            </a:r>
          </a:p>
          <a:p>
            <a:pPr marL="0" indent="0">
              <a:buNone/>
            </a:pPr>
            <a:r>
              <a:rPr lang="en-GB" dirty="0" smtClean="0"/>
              <a:t>It has concluded over 120 sectoral agreements with the EU on a bilateral basis, e.g. on air </a:t>
            </a:r>
            <a:r>
              <a:rPr lang="en-GB" dirty="0"/>
              <a:t>traffic, pensions and fraud prevention</a:t>
            </a:r>
            <a:r>
              <a:rPr lang="en-GB" dirty="0" smtClean="0"/>
              <a:t> (but no comprehensive agreement on services, or financial services). </a:t>
            </a:r>
          </a:p>
          <a:p>
            <a:pPr>
              <a:buFontTx/>
              <a:buChar char="-"/>
            </a:pPr>
            <a:r>
              <a:rPr lang="en-GB" dirty="0" smtClean="0"/>
              <a:t>Agreement too on free movement on persons (effective 2006). </a:t>
            </a:r>
          </a:p>
          <a:p>
            <a:pPr>
              <a:buFontTx/>
              <a:buChar char="-"/>
            </a:pPr>
            <a:r>
              <a:rPr lang="en-GB" dirty="0" smtClean="0"/>
              <a:t>In </a:t>
            </a:r>
            <a:r>
              <a:rPr lang="en-GB" dirty="0"/>
              <a:t>practice, Switzerland has TUPE, collective redundancy and working time laws, and Swiss courts often follow </a:t>
            </a:r>
            <a:r>
              <a:rPr lang="en-GB" dirty="0" smtClean="0"/>
              <a:t>ECJ </a:t>
            </a:r>
            <a:r>
              <a:rPr lang="en-GB" dirty="0"/>
              <a:t>case </a:t>
            </a:r>
            <a:r>
              <a:rPr lang="en-GB" dirty="0" smtClean="0"/>
              <a:t>law</a:t>
            </a:r>
            <a:r>
              <a:rPr lang="en-GB" dirty="0"/>
              <a:t>.</a:t>
            </a:r>
            <a:endParaRPr lang="en-GB" dirty="0" smtClean="0"/>
          </a:p>
          <a:p>
            <a:pPr marL="0" indent="0">
              <a:buNone/>
            </a:pPr>
            <a:r>
              <a:rPr lang="en-GB" dirty="0" smtClean="0"/>
              <a:t>(Agreements based on international law, so </a:t>
            </a:r>
            <a:r>
              <a:rPr lang="en-GB" i="1" dirty="0" smtClean="0"/>
              <a:t>technically</a:t>
            </a:r>
            <a:r>
              <a:rPr lang="en-GB" dirty="0" smtClean="0"/>
              <a:t> ECJ/ EFTA Court do not apply)</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33</a:t>
            </a:fld>
            <a:endParaRPr lang="en-GB"/>
          </a:p>
        </p:txBody>
      </p:sp>
    </p:spTree>
    <p:extLst>
      <p:ext uri="{BB962C8B-B14F-4D97-AF65-F5344CB8AC3E}">
        <p14:creationId xmlns:p14="http://schemas.microsoft.com/office/powerpoint/2010/main" val="4147830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How likely is the Swiss solution?</a:t>
            </a:r>
            <a:endParaRPr lang="en-GB" sz="3600" b="1"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smtClean="0"/>
              <a:t>Switzerland often in same position as EEA states:</a:t>
            </a:r>
          </a:p>
          <a:p>
            <a:pPr marL="0" indent="0">
              <a:buNone/>
            </a:pPr>
            <a:r>
              <a:rPr lang="en-GB" dirty="0" smtClean="0"/>
              <a:t>To export to EU it has to adopt EU regulations and ECJ judgements (but it does not take part in the decisions)</a:t>
            </a:r>
          </a:p>
          <a:p>
            <a:pPr marL="0" indent="0">
              <a:buNone/>
            </a:pPr>
            <a:r>
              <a:rPr lang="en-GB" dirty="0" smtClean="0"/>
              <a:t>It also has to contribute to EU budget</a:t>
            </a:r>
          </a:p>
          <a:p>
            <a:pPr marL="0" indent="0">
              <a:buNone/>
            </a:pPr>
            <a:r>
              <a:rPr lang="en-GB" dirty="0" smtClean="0"/>
              <a:t>EU unhappy with relationship with Switzerland:</a:t>
            </a:r>
          </a:p>
          <a:p>
            <a:pPr>
              <a:buFontTx/>
              <a:buChar char="-"/>
            </a:pPr>
            <a:r>
              <a:rPr lang="en-GB" dirty="0" smtClean="0"/>
              <a:t>Concern at ‘legal uncertainty’</a:t>
            </a:r>
          </a:p>
          <a:p>
            <a:pPr>
              <a:buFontTx/>
              <a:buChar char="-"/>
            </a:pPr>
            <a:r>
              <a:rPr lang="en-GB" dirty="0" smtClean="0"/>
              <a:t>Swiss referendum (Feb 2014) rejected unlimited immigration from EU, and called on renegotiation of agreement on free movement of persons by 2017</a:t>
            </a:r>
          </a:p>
          <a:p>
            <a:pPr>
              <a:buFontTx/>
              <a:buChar char="-"/>
            </a:pPr>
            <a:r>
              <a:rPr lang="en-GB" dirty="0" smtClean="0"/>
              <a:t>In response EU has excluded universities and students from Erasmus, and threatens Switzerland with loss of access to SEM</a:t>
            </a:r>
          </a:p>
          <a:p>
            <a:pPr>
              <a:buFontTx/>
              <a:buChar char="-"/>
            </a:pPr>
            <a:r>
              <a:rPr lang="en-GB" dirty="0" smtClean="0"/>
              <a:t>Commission mandated by Council to monitor application of bilateral agreements and subject Switzerland to ECJ rulings </a:t>
            </a:r>
            <a:r>
              <a:rPr lang="en-GB" dirty="0"/>
              <a:t>(negotiations on resolution continue)</a:t>
            </a:r>
          </a:p>
          <a:p>
            <a:pPr marL="0" indent="0">
              <a:buNone/>
            </a:pPr>
            <a:r>
              <a:rPr lang="en-GB" dirty="0" smtClean="0"/>
              <a:t>Such an outcome would make Swiss arrangements stricter than EEA model, involving ECJ</a:t>
            </a:r>
          </a:p>
          <a:p>
            <a:pPr marL="0" indent="0">
              <a:buNone/>
            </a:pPr>
            <a:endParaRPr lang="en-GB" b="1" dirty="0" smtClean="0"/>
          </a:p>
          <a:p>
            <a:pPr marL="0" indent="0">
              <a:buNone/>
            </a:pPr>
            <a:r>
              <a:rPr lang="en-GB" b="1" dirty="0" smtClean="0"/>
              <a:t>Verdict</a:t>
            </a:r>
            <a:r>
              <a:rPr lang="en-GB" b="1" dirty="0"/>
              <a:t>:</a:t>
            </a:r>
            <a:r>
              <a:rPr lang="en-GB" dirty="0"/>
              <a:t> </a:t>
            </a:r>
            <a:r>
              <a:rPr lang="en-GB" dirty="0" smtClean="0"/>
              <a:t>possible, but may not be attractive to the EU (</a:t>
            </a:r>
            <a:r>
              <a:rPr lang="en-GB" dirty="0"/>
              <a:t>Global Counsel, 2015)</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34</a:t>
            </a:fld>
            <a:endParaRPr lang="en-GB"/>
          </a:p>
        </p:txBody>
      </p:sp>
    </p:spTree>
    <p:extLst>
      <p:ext uri="{BB962C8B-B14F-4D97-AF65-F5344CB8AC3E}">
        <p14:creationId xmlns:p14="http://schemas.microsoft.com/office/powerpoint/2010/main" val="3988295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4. Re-join EFTA</a:t>
            </a:r>
            <a:endParaRPr lang="en-GB" sz="3600" b="1" dirty="0"/>
          </a:p>
        </p:txBody>
      </p:sp>
      <p:sp>
        <p:nvSpPr>
          <p:cNvPr id="3" name="Content Placeholder 2"/>
          <p:cNvSpPr>
            <a:spLocks noGrp="1"/>
          </p:cNvSpPr>
          <p:nvPr>
            <p:ph idx="1"/>
          </p:nvPr>
        </p:nvSpPr>
        <p:spPr/>
        <p:txBody>
          <a:bodyPr>
            <a:normAutofit/>
          </a:bodyPr>
          <a:lstStyle/>
          <a:p>
            <a:pPr marL="0" indent="0">
              <a:buNone/>
            </a:pPr>
            <a:r>
              <a:rPr lang="en-GB" dirty="0" smtClean="0"/>
              <a:t>UK could re-join EFTA, which it left in 1973</a:t>
            </a:r>
          </a:p>
          <a:p>
            <a:r>
              <a:rPr lang="en-GB" dirty="0" smtClean="0"/>
              <a:t>Members are </a:t>
            </a:r>
            <a:r>
              <a:rPr lang="en-GB" dirty="0"/>
              <a:t>Iceland, Liechtenstein, Norway and Switzerland</a:t>
            </a:r>
            <a:r>
              <a:rPr lang="en-GB" dirty="0" smtClean="0"/>
              <a:t>.</a:t>
            </a:r>
            <a:endParaRPr lang="en-GB" dirty="0"/>
          </a:p>
          <a:p>
            <a:r>
              <a:rPr lang="en-GB" dirty="0" smtClean="0"/>
              <a:t>These </a:t>
            </a:r>
            <a:r>
              <a:rPr lang="en-GB" dirty="0"/>
              <a:t>countries are either members of the EEA (Iceland, Liechtenstein and Norway) or </a:t>
            </a:r>
            <a:r>
              <a:rPr lang="en-GB" dirty="0" smtClean="0"/>
              <a:t>have their </a:t>
            </a:r>
            <a:r>
              <a:rPr lang="en-GB" dirty="0"/>
              <a:t>own bilateral agreements with the EU (Switzerland). </a:t>
            </a:r>
            <a:endParaRPr lang="en-GB" dirty="0" smtClean="0"/>
          </a:p>
        </p:txBody>
      </p:sp>
      <p:sp>
        <p:nvSpPr>
          <p:cNvPr id="4" name="Slide Number Placeholder 3"/>
          <p:cNvSpPr>
            <a:spLocks noGrp="1"/>
          </p:cNvSpPr>
          <p:nvPr>
            <p:ph type="sldNum" sz="quarter" idx="12"/>
          </p:nvPr>
        </p:nvSpPr>
        <p:spPr/>
        <p:txBody>
          <a:bodyPr/>
          <a:lstStyle/>
          <a:p>
            <a:fld id="{4DEBBD63-82B9-4690-A364-6177E62503FD}" type="slidenum">
              <a:rPr lang="en-GB" smtClean="0"/>
              <a:t>35</a:t>
            </a:fld>
            <a:endParaRPr lang="en-GB"/>
          </a:p>
        </p:txBody>
      </p:sp>
    </p:spTree>
    <p:extLst>
      <p:ext uri="{BB962C8B-B14F-4D97-AF65-F5344CB8AC3E}">
        <p14:creationId xmlns:p14="http://schemas.microsoft.com/office/powerpoint/2010/main" val="3964901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Autofit/>
          </a:bodyPr>
          <a:lstStyle/>
          <a:p>
            <a:r>
              <a:rPr lang="en-GB" sz="3600" b="1" dirty="0" smtClean="0"/>
              <a:t/>
            </a:r>
            <a:br>
              <a:rPr lang="en-GB" sz="3600" b="1" dirty="0" smtClean="0"/>
            </a:br>
            <a:r>
              <a:rPr lang="en-GB" sz="3600" b="1" dirty="0" smtClean="0"/>
              <a:t>How </a:t>
            </a:r>
            <a:r>
              <a:rPr lang="en-GB" sz="3600" b="1" dirty="0"/>
              <a:t>likely is </a:t>
            </a:r>
            <a:r>
              <a:rPr lang="en-GB" sz="3600" b="1" dirty="0" smtClean="0"/>
              <a:t>re-joining EFTA?</a:t>
            </a:r>
            <a:r>
              <a:rPr lang="en-GB" sz="3600" dirty="0"/>
              <a:t/>
            </a:r>
            <a:br>
              <a:rPr lang="en-GB" sz="3600" dirty="0"/>
            </a:br>
            <a:endParaRPr lang="en-GB" sz="3600"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Few economic benefits of </a:t>
            </a:r>
            <a:r>
              <a:rPr lang="en-GB" dirty="0" smtClean="0"/>
              <a:t>re-joining </a:t>
            </a:r>
            <a:r>
              <a:rPr lang="en-GB" dirty="0"/>
              <a:t>– EFTA has become ‘almost an empty shell’ (</a:t>
            </a:r>
            <a:r>
              <a:rPr lang="en-GB" dirty="0" err="1"/>
              <a:t>Piris</a:t>
            </a:r>
            <a:r>
              <a:rPr lang="en-GB" dirty="0"/>
              <a:t>, 2016: 8</a:t>
            </a:r>
            <a:r>
              <a:rPr lang="en-GB" dirty="0" smtClean="0"/>
              <a:t>)</a:t>
            </a:r>
          </a:p>
          <a:p>
            <a:pPr marL="0" indent="0">
              <a:buNone/>
            </a:pPr>
            <a:endParaRPr lang="en-GB" dirty="0"/>
          </a:p>
          <a:p>
            <a:pPr marL="0" indent="0">
              <a:buNone/>
            </a:pPr>
            <a:r>
              <a:rPr lang="en-GB" dirty="0"/>
              <a:t>Re-joining EFTA would guarantee UK goods tariff-free access to the EU and ensure the </a:t>
            </a:r>
            <a:r>
              <a:rPr lang="en-GB" dirty="0" smtClean="0"/>
              <a:t>UK did </a:t>
            </a:r>
            <a:r>
              <a:rPr lang="en-GB" dirty="0"/>
              <a:t>not impose tariffs on goods imported from the </a:t>
            </a:r>
            <a:r>
              <a:rPr lang="en-GB" dirty="0" smtClean="0"/>
              <a:t>EU. But unless </a:t>
            </a:r>
            <a:r>
              <a:rPr lang="en-GB" dirty="0"/>
              <a:t>the UK </a:t>
            </a:r>
            <a:r>
              <a:rPr lang="en-GB" dirty="0" smtClean="0"/>
              <a:t>decided to </a:t>
            </a:r>
            <a:r>
              <a:rPr lang="en-GB" dirty="0"/>
              <a:t>opt out of all forms of economic integration except tariff removal, re-joining EFTA is not a stand-alone solution to the problem of </a:t>
            </a:r>
            <a:r>
              <a:rPr lang="en-GB" dirty="0" smtClean="0"/>
              <a:t>Brexit</a:t>
            </a:r>
            <a:r>
              <a:rPr lang="en-GB" dirty="0"/>
              <a:t>.</a:t>
            </a:r>
          </a:p>
          <a:p>
            <a:pPr marL="0" indent="0">
              <a:buNone/>
            </a:pPr>
            <a:endParaRPr lang="en-GB" dirty="0"/>
          </a:p>
          <a:p>
            <a:pPr marL="0" indent="0">
              <a:buNone/>
            </a:pPr>
            <a:r>
              <a:rPr lang="en-GB" dirty="0" smtClean="0"/>
              <a:t>It </a:t>
            </a:r>
            <a:r>
              <a:rPr lang="en-GB" dirty="0"/>
              <a:t>would not provide for </a:t>
            </a:r>
            <a:r>
              <a:rPr lang="en-GB" dirty="0" smtClean="0"/>
              <a:t>free movement </a:t>
            </a:r>
            <a:r>
              <a:rPr lang="en-GB" dirty="0"/>
              <a:t>of people or free trade in services between the UK and the </a:t>
            </a:r>
            <a:r>
              <a:rPr lang="en-GB" dirty="0" smtClean="0"/>
              <a:t>EU, nor does it cover NTBs which are likely to prove the greatest economic cost to the UK of Brexit (</a:t>
            </a:r>
            <a:r>
              <a:rPr lang="en-GB" dirty="0" err="1" smtClean="0"/>
              <a:t>Ottaviano</a:t>
            </a:r>
            <a:r>
              <a:rPr lang="en-GB" dirty="0" smtClean="0"/>
              <a:t> </a:t>
            </a:r>
            <a:r>
              <a:rPr lang="en-GB" dirty="0"/>
              <a:t>et </a:t>
            </a:r>
            <a:r>
              <a:rPr lang="en-GB" dirty="0" smtClean="0"/>
              <a:t>al., 2014</a:t>
            </a:r>
            <a:r>
              <a:rPr lang="en-GB" dirty="0"/>
              <a:t>) </a:t>
            </a:r>
            <a:endParaRPr lang="en-GB" dirty="0" smtClean="0"/>
          </a:p>
          <a:p>
            <a:pPr marL="0" indent="0">
              <a:buNone/>
            </a:pPr>
            <a:endParaRPr lang="en-GB" dirty="0"/>
          </a:p>
          <a:p>
            <a:pPr marL="0" indent="0">
              <a:buNone/>
            </a:pPr>
            <a:r>
              <a:rPr lang="en-GB" dirty="0" smtClean="0"/>
              <a:t>EFTA membership would not give UK access to FTAs concluded between EFTA states and third countries as it does not broker FTAs.</a:t>
            </a:r>
          </a:p>
          <a:p>
            <a:pPr marL="0" indent="0">
              <a:buNone/>
            </a:pPr>
            <a:endParaRPr lang="en-GB" dirty="0"/>
          </a:p>
          <a:p>
            <a:pPr marL="0" indent="0">
              <a:buNone/>
            </a:pPr>
            <a:r>
              <a:rPr lang="en-GB" b="1" dirty="0"/>
              <a:t>Verdict:</a:t>
            </a:r>
            <a:r>
              <a:rPr lang="en-GB" dirty="0"/>
              <a:t> </a:t>
            </a:r>
            <a:r>
              <a:rPr lang="en-GB" dirty="0" smtClean="0"/>
              <a:t>not even considered as an option (Global </a:t>
            </a:r>
            <a:r>
              <a:rPr lang="en-GB" dirty="0"/>
              <a:t>Counsel, 2015)</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36</a:t>
            </a:fld>
            <a:endParaRPr lang="en-GB"/>
          </a:p>
        </p:txBody>
      </p:sp>
    </p:spTree>
    <p:extLst>
      <p:ext uri="{BB962C8B-B14F-4D97-AF65-F5344CB8AC3E}">
        <p14:creationId xmlns:p14="http://schemas.microsoft.com/office/powerpoint/2010/main" val="2823719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
            </a:r>
            <a:br>
              <a:rPr lang="en-GB" sz="4000" b="1" dirty="0" smtClean="0"/>
            </a:br>
            <a:r>
              <a:rPr lang="en-GB" sz="4000" b="1" dirty="0" smtClean="0"/>
              <a:t>5. Free trade agreement with EU</a:t>
            </a:r>
            <a:r>
              <a:rPr lang="en-GB" dirty="0" smtClean="0"/>
              <a:t/>
            </a:r>
            <a:br>
              <a:rPr lang="en-GB" dirty="0" smtClean="0"/>
            </a:br>
            <a:endParaRPr lang="en-GB" dirty="0"/>
          </a:p>
        </p:txBody>
      </p:sp>
      <p:sp>
        <p:nvSpPr>
          <p:cNvPr id="3" name="Content Placeholder 2"/>
          <p:cNvSpPr>
            <a:spLocks noGrp="1"/>
          </p:cNvSpPr>
          <p:nvPr>
            <p:ph idx="1"/>
          </p:nvPr>
        </p:nvSpPr>
        <p:spPr/>
        <p:txBody>
          <a:bodyPr>
            <a:noAutofit/>
          </a:bodyPr>
          <a:lstStyle/>
          <a:p>
            <a:pPr marL="0" indent="0">
              <a:buNone/>
            </a:pPr>
            <a:r>
              <a:rPr lang="en-GB" sz="1600" dirty="0" smtClean="0"/>
              <a:t>Most FTAs provide for better market access than WTO rules – but they do not necessarily abolish tariffs or quotas, do not usually cover services and rarely non-tariff barriers (which generally remain the most significant barriers to trade). </a:t>
            </a:r>
            <a:r>
              <a:rPr lang="en-GB" sz="1600" i="1" dirty="0" smtClean="0"/>
              <a:t>And all bilateral and multilateral FTAs negotiated now by EU require commitment to core ILO labour standards</a:t>
            </a:r>
            <a:r>
              <a:rPr lang="en-GB" sz="1600" i="1" dirty="0" smtClean="0"/>
              <a:t>.</a:t>
            </a:r>
            <a:endParaRPr lang="en-GB" sz="1600" i="1" dirty="0"/>
          </a:p>
          <a:p>
            <a:pPr marL="0" indent="0">
              <a:buNone/>
            </a:pPr>
            <a:r>
              <a:rPr lang="en-GB" sz="1600" dirty="0" smtClean="0"/>
              <a:t>Has anyone compared coverage of EU employment legislation with ILO standards??</a:t>
            </a:r>
          </a:p>
          <a:p>
            <a:pPr marL="0" indent="0">
              <a:buNone/>
            </a:pPr>
            <a:endParaRPr lang="en-GB" sz="1600" dirty="0" smtClean="0"/>
          </a:p>
          <a:p>
            <a:pPr marL="0" indent="0">
              <a:buNone/>
            </a:pPr>
            <a:r>
              <a:rPr lang="en-GB" sz="1600" dirty="0" smtClean="0"/>
              <a:t>EU FTAs with Canada and Singapore (not yet in force) move a little towards harmonisation of standards, e.g. EU FTA with Canada:</a:t>
            </a:r>
          </a:p>
          <a:p>
            <a:pPr>
              <a:buFontTx/>
              <a:buChar char="-"/>
            </a:pPr>
            <a:r>
              <a:rPr lang="en-GB" sz="1600" dirty="0" smtClean="0"/>
              <a:t>Abolition of tariffs on industrial products</a:t>
            </a:r>
          </a:p>
          <a:p>
            <a:pPr>
              <a:buFontTx/>
              <a:buChar char="-"/>
            </a:pPr>
            <a:r>
              <a:rPr lang="en-GB" sz="1600" dirty="0" smtClean="0"/>
              <a:t>Co-operation on future regulations, but some products that meet Canadian standards (e.g. cars and chemicals) may not be sold in EU</a:t>
            </a:r>
          </a:p>
          <a:p>
            <a:pPr>
              <a:buFontTx/>
              <a:buChar char="-"/>
            </a:pPr>
            <a:r>
              <a:rPr lang="en-GB" sz="1600" dirty="0" smtClean="0"/>
              <a:t>Financial services excluded, so Canadian banks etc. may not provide many services in EU without a subsidiary</a:t>
            </a:r>
          </a:p>
          <a:p>
            <a:pPr>
              <a:buFontTx/>
              <a:buChar char="-"/>
            </a:pPr>
            <a:r>
              <a:rPr lang="en-GB" sz="1600" dirty="0" smtClean="0"/>
              <a:t>Government procurement </a:t>
            </a:r>
            <a:r>
              <a:rPr lang="en-GB" sz="1600" dirty="0" smtClean="0"/>
              <a:t>excluded</a:t>
            </a:r>
          </a:p>
          <a:p>
            <a:pPr marL="0" indent="0">
              <a:buNone/>
            </a:pPr>
            <a:r>
              <a:rPr lang="en-GB" sz="1600" smtClean="0"/>
              <a:t>N.B</a:t>
            </a:r>
            <a:r>
              <a:rPr lang="en-GB" sz="1600" dirty="0" smtClean="0"/>
              <a:t>. Boris Johnson now appears to advocate the Canadian scenario: ‘Johnson: we can be the Canada of Europe’, </a:t>
            </a:r>
            <a:r>
              <a:rPr lang="en-GB" sz="1600" i="1" dirty="0" smtClean="0"/>
              <a:t>The Guardian</a:t>
            </a:r>
            <a:r>
              <a:rPr lang="en-GB" sz="1600" dirty="0" smtClean="0"/>
              <a:t>, 12 March 2016, p.9)</a:t>
            </a:r>
            <a:endParaRPr lang="en-GB" sz="1600" dirty="0"/>
          </a:p>
        </p:txBody>
      </p:sp>
      <p:sp>
        <p:nvSpPr>
          <p:cNvPr id="4" name="Slide Number Placeholder 3"/>
          <p:cNvSpPr>
            <a:spLocks noGrp="1"/>
          </p:cNvSpPr>
          <p:nvPr>
            <p:ph type="sldNum" sz="quarter" idx="12"/>
          </p:nvPr>
        </p:nvSpPr>
        <p:spPr/>
        <p:txBody>
          <a:bodyPr/>
          <a:lstStyle/>
          <a:p>
            <a:fld id="{4DEBBD63-82B9-4690-A364-6177E62503FD}" type="slidenum">
              <a:rPr lang="en-GB" smtClean="0"/>
              <a:t>37</a:t>
            </a:fld>
            <a:endParaRPr lang="en-GB"/>
          </a:p>
        </p:txBody>
      </p:sp>
    </p:spTree>
    <p:extLst>
      <p:ext uri="{BB962C8B-B14F-4D97-AF65-F5344CB8AC3E}">
        <p14:creationId xmlns:p14="http://schemas.microsoft.com/office/powerpoint/2010/main" val="870367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en-GB" b="1" dirty="0" smtClean="0"/>
              <a:t/>
            </a:r>
            <a:br>
              <a:rPr lang="en-GB" b="1" dirty="0" smtClean="0"/>
            </a:br>
            <a:r>
              <a:rPr lang="en-GB" sz="4000" b="1" dirty="0" smtClean="0"/>
              <a:t>How likely is a free </a:t>
            </a:r>
            <a:r>
              <a:rPr lang="en-GB" sz="4000" b="1" dirty="0"/>
              <a:t>trade agreement with </a:t>
            </a:r>
            <a:r>
              <a:rPr lang="en-GB" sz="4000" b="1" dirty="0" smtClean="0"/>
              <a:t>EU?</a:t>
            </a:r>
            <a:r>
              <a:rPr lang="en-GB" sz="4000" dirty="0"/>
              <a:t/>
            </a:r>
            <a:br>
              <a:rPr lang="en-GB" sz="4000" dirty="0"/>
            </a:br>
            <a:endParaRPr lang="en-GB" sz="4000"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SEM: rules on harmonised standards and public procurement rights are enforced through EU institutions.</a:t>
            </a:r>
          </a:p>
          <a:p>
            <a:pPr marL="0" indent="0">
              <a:buNone/>
            </a:pPr>
            <a:r>
              <a:rPr lang="en-GB" dirty="0" smtClean="0"/>
              <a:t>FTAs do not generally provide for enforcement and surveillance in such a way (cf. EU/Swiss trading relationships)</a:t>
            </a:r>
          </a:p>
          <a:p>
            <a:pPr marL="0" indent="0">
              <a:buNone/>
            </a:pPr>
            <a:r>
              <a:rPr lang="en-GB" dirty="0" smtClean="0"/>
              <a:t>EU likely to insist on tighter controls if it were to concede significant access to SEM, e.g. rules on health and safety, product standards, technical specifications etc. This is what it is increasingly requiring of Switzerland. Might this include EU employment regulation (besides ILO standards)?</a:t>
            </a:r>
          </a:p>
          <a:p>
            <a:pPr marL="0" indent="0">
              <a:buNone/>
            </a:pPr>
            <a:endParaRPr lang="en-GB" dirty="0" smtClean="0"/>
          </a:p>
          <a:p>
            <a:pPr marL="0" indent="0">
              <a:buNone/>
            </a:pPr>
            <a:r>
              <a:rPr lang="en-GB" b="1" dirty="0"/>
              <a:t>Verdict:</a:t>
            </a:r>
            <a:r>
              <a:rPr lang="en-GB" dirty="0"/>
              <a:t> </a:t>
            </a:r>
            <a:r>
              <a:rPr lang="en-GB" dirty="0" smtClean="0"/>
              <a:t>possible, but it all depends on the deal (</a:t>
            </a:r>
            <a:r>
              <a:rPr lang="en-GB" dirty="0"/>
              <a:t>Global Counsel, 2015)</a:t>
            </a:r>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38</a:t>
            </a:fld>
            <a:endParaRPr lang="en-GB"/>
          </a:p>
        </p:txBody>
      </p:sp>
    </p:spTree>
    <p:extLst>
      <p:ext uri="{BB962C8B-B14F-4D97-AF65-F5344CB8AC3E}">
        <p14:creationId xmlns:p14="http://schemas.microsoft.com/office/powerpoint/2010/main" val="182447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6. Customs Union (Turkey)</a:t>
            </a:r>
            <a:endParaRPr lang="en-GB" sz="3600" b="1" dirty="0"/>
          </a:p>
        </p:txBody>
      </p:sp>
      <p:sp>
        <p:nvSpPr>
          <p:cNvPr id="3" name="Content Placeholder 2"/>
          <p:cNvSpPr>
            <a:spLocks noGrp="1"/>
          </p:cNvSpPr>
          <p:nvPr>
            <p:ph idx="1"/>
          </p:nvPr>
        </p:nvSpPr>
        <p:spPr/>
        <p:txBody>
          <a:bodyPr>
            <a:normAutofit/>
          </a:bodyPr>
          <a:lstStyle/>
          <a:p>
            <a:r>
              <a:rPr lang="en-GB" dirty="0" smtClean="0"/>
              <a:t>EU and Turkey have an association agreement that includes a customs union</a:t>
            </a:r>
          </a:p>
          <a:p>
            <a:r>
              <a:rPr lang="en-GB" dirty="0" smtClean="0"/>
              <a:t>Customs union abolishes internal tariffs and quotas, and sets a common external tariff (CET)</a:t>
            </a:r>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39</a:t>
            </a:fld>
            <a:endParaRPr lang="en-GB"/>
          </a:p>
        </p:txBody>
      </p:sp>
    </p:spTree>
    <p:extLst>
      <p:ext uri="{BB962C8B-B14F-4D97-AF65-F5344CB8AC3E}">
        <p14:creationId xmlns:p14="http://schemas.microsoft.com/office/powerpoint/2010/main" val="322984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History of Membership</a:t>
            </a:r>
            <a:endParaRPr lang="en-GB" sz="3600" b="1" dirty="0"/>
          </a:p>
        </p:txBody>
      </p:sp>
      <p:sp>
        <p:nvSpPr>
          <p:cNvPr id="3" name="Content Placeholder 2"/>
          <p:cNvSpPr>
            <a:spLocks noGrp="1"/>
          </p:cNvSpPr>
          <p:nvPr>
            <p:ph idx="1"/>
          </p:nvPr>
        </p:nvSpPr>
        <p:spPr/>
        <p:txBody>
          <a:bodyPr>
            <a:noAutofit/>
          </a:bodyPr>
          <a:lstStyle/>
          <a:p>
            <a:pPr marL="0" indent="0" defTabSz="107950">
              <a:lnSpc>
                <a:spcPct val="120000"/>
              </a:lnSpc>
              <a:spcBef>
                <a:spcPts val="0"/>
              </a:spcBef>
              <a:buNone/>
              <a:defRPr/>
            </a:pPr>
            <a:r>
              <a:rPr lang="en-GB" altLang="en-US" sz="1400" b="1" i="1" dirty="0">
                <a:latin typeface="Arial" charset="0"/>
                <a:cs typeface="Arial" charset="0"/>
              </a:rPr>
              <a:t>Process of </a:t>
            </a:r>
            <a:r>
              <a:rPr lang="en-GB" altLang="en-US" sz="1400" b="1" dirty="0">
                <a:latin typeface="Arial" charset="0"/>
                <a:cs typeface="Arial" charset="0"/>
              </a:rPr>
              <a:t>widening</a:t>
            </a:r>
            <a:r>
              <a:rPr lang="en-GB" altLang="en-US" sz="1400" b="1" i="1" dirty="0">
                <a:latin typeface="Arial" charset="0"/>
                <a:cs typeface="Arial" charset="0"/>
              </a:rPr>
              <a:t> and </a:t>
            </a:r>
            <a:r>
              <a:rPr lang="en-GB" altLang="en-US" sz="1400" b="1" dirty="0" smtClean="0">
                <a:latin typeface="Arial" charset="0"/>
                <a:cs typeface="Arial" charset="0"/>
              </a:rPr>
              <a:t>deepening</a:t>
            </a:r>
            <a:r>
              <a:rPr lang="en-GB" altLang="en-US" sz="1400" b="1" i="1" dirty="0" smtClean="0">
                <a:latin typeface="Arial" charset="0"/>
                <a:cs typeface="Arial" charset="0"/>
              </a:rPr>
              <a:t>:</a:t>
            </a:r>
          </a:p>
          <a:p>
            <a:pPr marL="0" indent="0" defTabSz="107950">
              <a:lnSpc>
                <a:spcPct val="120000"/>
              </a:lnSpc>
              <a:spcBef>
                <a:spcPts val="0"/>
              </a:spcBef>
              <a:buNone/>
              <a:defRPr/>
            </a:pPr>
            <a:r>
              <a:rPr lang="en-GB" altLang="en-US" sz="1400" dirty="0" smtClean="0">
                <a:latin typeface="Arial" charset="0"/>
                <a:cs typeface="Arial" charset="0"/>
              </a:rPr>
              <a:t>1951		</a:t>
            </a:r>
            <a:r>
              <a:rPr lang="en-GB" altLang="en-US" sz="1400" b="1" dirty="0" smtClean="0">
                <a:latin typeface="Arial" charset="0"/>
                <a:cs typeface="Arial" charset="0"/>
              </a:rPr>
              <a:t>Treaty of Paris </a:t>
            </a:r>
            <a:r>
              <a:rPr lang="en-GB" altLang="en-US" sz="1400" dirty="0">
                <a:latin typeface="Arial" charset="0"/>
                <a:cs typeface="Arial" charset="0"/>
                <a:sym typeface="Symbol" pitchFamily="18" charset="2"/>
              </a:rPr>
              <a:t> </a:t>
            </a:r>
            <a:r>
              <a:rPr lang="en-GB" altLang="en-US" sz="1400" dirty="0" smtClean="0">
                <a:latin typeface="Arial" charset="0"/>
                <a:cs typeface="Arial" charset="0"/>
              </a:rPr>
              <a:t>European Coal and Steel Community (B, D, F, I, Lux, NL) </a:t>
            </a:r>
            <a:endParaRPr lang="en-GB" altLang="en-US" sz="1400" dirty="0">
              <a:latin typeface="Arial" charset="0"/>
              <a:cs typeface="Arial" charset="0"/>
            </a:endParaRPr>
          </a:p>
          <a:p>
            <a:pPr marL="0" indent="0" defTabSz="107950">
              <a:lnSpc>
                <a:spcPct val="120000"/>
              </a:lnSpc>
              <a:spcBef>
                <a:spcPts val="0"/>
              </a:spcBef>
              <a:buNone/>
              <a:defRPr/>
            </a:pPr>
            <a:r>
              <a:rPr lang="en-GB" altLang="en-US" sz="1400" dirty="0" smtClean="0">
                <a:latin typeface="Arial" charset="0"/>
                <a:cs typeface="Arial" charset="0"/>
              </a:rPr>
              <a:t>1957		</a:t>
            </a:r>
            <a:r>
              <a:rPr lang="en-GB" altLang="en-US" sz="1400" b="1" dirty="0" smtClean="0">
                <a:latin typeface="Arial" charset="0"/>
                <a:cs typeface="Arial" charset="0"/>
              </a:rPr>
              <a:t>Treaty </a:t>
            </a:r>
            <a:r>
              <a:rPr lang="en-GB" altLang="en-US" sz="1400" b="1" dirty="0">
                <a:latin typeface="Arial" charset="0"/>
                <a:cs typeface="Arial" charset="0"/>
              </a:rPr>
              <a:t>of Rome </a:t>
            </a:r>
            <a:r>
              <a:rPr lang="en-GB" altLang="en-US" sz="1400" dirty="0">
                <a:latin typeface="Arial" charset="0"/>
                <a:cs typeface="Arial" charset="0"/>
                <a:sym typeface="Symbol" pitchFamily="18" charset="2"/>
              </a:rPr>
              <a:t></a:t>
            </a:r>
            <a:r>
              <a:rPr lang="en-GB" altLang="en-US" sz="1400" dirty="0">
                <a:latin typeface="Arial" charset="0"/>
                <a:cs typeface="Arial" charset="0"/>
                <a:sym typeface="Monotype Sorts" pitchFamily="2" charset="2"/>
              </a:rPr>
              <a:t> </a:t>
            </a:r>
            <a:r>
              <a:rPr lang="en-GB" altLang="en-US" sz="1400" dirty="0" smtClean="0">
                <a:latin typeface="Arial" charset="0"/>
                <a:cs typeface="Arial" charset="0"/>
                <a:sym typeface="Monotype Sorts" pitchFamily="2" charset="2"/>
              </a:rPr>
              <a:t>European Economic Community (The ‘Six’)</a:t>
            </a:r>
            <a:endParaRPr lang="en-GB" altLang="en-US" sz="1400" dirty="0">
              <a:latin typeface="Arial" charset="0"/>
              <a:cs typeface="Arial" charset="0"/>
              <a:sym typeface="Monotype Sorts" pitchFamily="2" charset="2"/>
            </a:endParaRPr>
          </a:p>
          <a:p>
            <a:pPr marL="0" indent="0" defTabSz="107950">
              <a:lnSpc>
                <a:spcPct val="120000"/>
              </a:lnSpc>
              <a:spcBef>
                <a:spcPts val="0"/>
              </a:spcBef>
              <a:buNone/>
              <a:defRPr/>
            </a:pPr>
            <a:r>
              <a:rPr lang="en-GB" altLang="en-US" sz="1400" dirty="0" smtClean="0">
                <a:latin typeface="Arial" charset="0"/>
                <a:cs typeface="Arial" charset="0"/>
                <a:sym typeface="Monotype Sorts" pitchFamily="2" charset="2"/>
              </a:rPr>
              <a:t>1968		Common </a:t>
            </a:r>
            <a:r>
              <a:rPr lang="en-GB" altLang="en-US" sz="1400" dirty="0">
                <a:latin typeface="Arial" charset="0"/>
                <a:cs typeface="Arial" charset="0"/>
                <a:sym typeface="Monotype Sorts" pitchFamily="2" charset="2"/>
              </a:rPr>
              <a:t>Market</a:t>
            </a:r>
          </a:p>
          <a:p>
            <a:pPr marL="0" indent="0" defTabSz="107950">
              <a:lnSpc>
                <a:spcPct val="120000"/>
              </a:lnSpc>
              <a:spcBef>
                <a:spcPts val="0"/>
              </a:spcBef>
              <a:buNone/>
              <a:defRPr/>
            </a:pPr>
            <a:r>
              <a:rPr lang="en-GB" altLang="en-US" sz="1400" dirty="0" smtClean="0">
                <a:latin typeface="Arial" charset="0"/>
                <a:cs typeface="Arial" charset="0"/>
                <a:sym typeface="Monotype Sorts" pitchFamily="2" charset="2"/>
              </a:rPr>
              <a:t>1973		Denmark, Ireland</a:t>
            </a:r>
            <a:r>
              <a:rPr lang="en-GB" altLang="en-US" sz="1400" dirty="0">
                <a:latin typeface="Arial" charset="0"/>
                <a:cs typeface="Arial" charset="0"/>
                <a:sym typeface="Monotype Sorts" pitchFamily="2" charset="2"/>
              </a:rPr>
              <a:t>, </a:t>
            </a:r>
            <a:r>
              <a:rPr lang="en-GB" altLang="en-US" sz="1400" dirty="0" smtClean="0">
                <a:latin typeface="Arial" charset="0"/>
                <a:cs typeface="Arial" charset="0"/>
                <a:sym typeface="Monotype Sorts" pitchFamily="2" charset="2"/>
              </a:rPr>
              <a:t>UK</a:t>
            </a:r>
            <a:endParaRPr lang="en-GB" altLang="en-US" sz="1400" dirty="0">
              <a:latin typeface="Arial" charset="0"/>
              <a:cs typeface="Arial" charset="0"/>
              <a:sym typeface="Monotype Sorts" pitchFamily="2" charset="2"/>
            </a:endParaRPr>
          </a:p>
          <a:p>
            <a:pPr marL="0" indent="0" defTabSz="107950">
              <a:lnSpc>
                <a:spcPct val="120000"/>
              </a:lnSpc>
              <a:spcBef>
                <a:spcPts val="0"/>
              </a:spcBef>
              <a:buNone/>
              <a:defRPr/>
            </a:pPr>
            <a:r>
              <a:rPr lang="en-GB" altLang="en-US" sz="1400" dirty="0" smtClean="0">
                <a:latin typeface="Arial" charset="0"/>
                <a:cs typeface="Arial" charset="0"/>
                <a:sym typeface="Monotype Sorts" pitchFamily="2" charset="2"/>
              </a:rPr>
              <a:t>1981		Greece</a:t>
            </a:r>
            <a:endParaRPr lang="en-GB" altLang="en-US" sz="1400" dirty="0">
              <a:latin typeface="Arial" charset="0"/>
              <a:cs typeface="Arial" charset="0"/>
              <a:sym typeface="Monotype Sorts" pitchFamily="2" charset="2"/>
            </a:endParaRPr>
          </a:p>
          <a:p>
            <a:pPr marL="0" indent="0" defTabSz="107950">
              <a:lnSpc>
                <a:spcPct val="120000"/>
              </a:lnSpc>
              <a:spcBef>
                <a:spcPts val="0"/>
              </a:spcBef>
              <a:buNone/>
              <a:defRPr/>
            </a:pPr>
            <a:r>
              <a:rPr lang="en-GB" altLang="en-US" sz="1400" dirty="0" smtClean="0">
                <a:latin typeface="Arial" charset="0"/>
                <a:cs typeface="Arial" charset="0"/>
                <a:sym typeface="Monotype Sorts" pitchFamily="2" charset="2"/>
              </a:rPr>
              <a:t>1986		Portugal </a:t>
            </a:r>
            <a:r>
              <a:rPr lang="en-GB" altLang="en-US" sz="1400" dirty="0">
                <a:latin typeface="Arial" charset="0"/>
                <a:cs typeface="Arial" charset="0"/>
                <a:sym typeface="Monotype Sorts" pitchFamily="2" charset="2"/>
              </a:rPr>
              <a:t>and Spain</a:t>
            </a:r>
          </a:p>
          <a:p>
            <a:pPr marL="0" indent="0" defTabSz="107950">
              <a:lnSpc>
                <a:spcPct val="120000"/>
              </a:lnSpc>
              <a:spcBef>
                <a:spcPts val="0"/>
              </a:spcBef>
              <a:buNone/>
              <a:defRPr/>
            </a:pPr>
            <a:r>
              <a:rPr lang="en-GB" altLang="en-US" sz="1400" dirty="0" smtClean="0">
                <a:latin typeface="Arial" charset="0"/>
                <a:cs typeface="Arial" charset="0"/>
                <a:sym typeface="Monotype Sorts" pitchFamily="2" charset="2"/>
              </a:rPr>
              <a:t>1987		</a:t>
            </a:r>
            <a:r>
              <a:rPr lang="en-GB" altLang="en-US" sz="1400" b="1" dirty="0" smtClean="0">
                <a:latin typeface="Arial" charset="0"/>
                <a:cs typeface="Arial" charset="0"/>
                <a:sym typeface="Monotype Sorts" pitchFamily="2" charset="2"/>
              </a:rPr>
              <a:t>Single </a:t>
            </a:r>
            <a:r>
              <a:rPr lang="en-GB" altLang="en-US" sz="1400" b="1" dirty="0">
                <a:latin typeface="Arial" charset="0"/>
                <a:cs typeface="Arial" charset="0"/>
                <a:sym typeface="Monotype Sorts" pitchFamily="2" charset="2"/>
              </a:rPr>
              <a:t>European </a:t>
            </a:r>
            <a:r>
              <a:rPr lang="en-GB" altLang="en-US" sz="1400" b="1" dirty="0" smtClean="0">
                <a:latin typeface="Arial" charset="0"/>
                <a:cs typeface="Arial" charset="0"/>
                <a:sym typeface="Monotype Sorts" pitchFamily="2" charset="2"/>
              </a:rPr>
              <a:t>Act </a:t>
            </a:r>
            <a:r>
              <a:rPr lang="en-GB" altLang="en-US" sz="1400" dirty="0" smtClean="0">
                <a:latin typeface="Arial" charset="0"/>
                <a:cs typeface="Arial" charset="0"/>
                <a:sym typeface="Symbol" pitchFamily="18" charset="2"/>
              </a:rPr>
              <a:t> Single European Market [+ QMV, social dialogue]</a:t>
            </a:r>
            <a:endParaRPr lang="en-GB" altLang="en-US" sz="1400" b="1" dirty="0">
              <a:latin typeface="Arial" charset="0"/>
              <a:cs typeface="Arial" charset="0"/>
              <a:sym typeface="Monotype Sorts" pitchFamily="2" charset="2"/>
            </a:endParaRPr>
          </a:p>
          <a:p>
            <a:pPr marL="0" indent="0" defTabSz="107950">
              <a:lnSpc>
                <a:spcPct val="120000"/>
              </a:lnSpc>
              <a:spcBef>
                <a:spcPts val="0"/>
              </a:spcBef>
              <a:buNone/>
              <a:defRPr/>
            </a:pPr>
            <a:r>
              <a:rPr lang="en-GB" altLang="en-US" sz="1400" dirty="0" smtClean="0">
                <a:latin typeface="Arial" charset="0"/>
                <a:cs typeface="Arial" charset="0"/>
                <a:sym typeface="Monotype Sorts" pitchFamily="2" charset="2"/>
              </a:rPr>
              <a:t>1991		</a:t>
            </a:r>
            <a:r>
              <a:rPr lang="en-GB" altLang="en-US" sz="1400" b="1" dirty="0" smtClean="0">
                <a:latin typeface="Arial" charset="0"/>
                <a:cs typeface="Arial" charset="0"/>
                <a:sym typeface="Monotype Sorts" pitchFamily="2" charset="2"/>
              </a:rPr>
              <a:t>Treaty </a:t>
            </a:r>
            <a:r>
              <a:rPr lang="en-GB" altLang="en-US" sz="1400" b="1" dirty="0">
                <a:latin typeface="Arial" charset="0"/>
                <a:cs typeface="Arial" charset="0"/>
                <a:sym typeface="Monotype Sorts" pitchFamily="2" charset="2"/>
              </a:rPr>
              <a:t>on European Union (Maastricht Treaty) </a:t>
            </a:r>
            <a:r>
              <a:rPr lang="en-GB" altLang="en-US" sz="1400" dirty="0">
                <a:latin typeface="Arial" charset="0"/>
                <a:cs typeface="Arial" charset="0"/>
                <a:sym typeface="Symbol" pitchFamily="18" charset="2"/>
              </a:rPr>
              <a:t></a:t>
            </a:r>
            <a:r>
              <a:rPr lang="en-GB" altLang="en-US" sz="1400" dirty="0">
                <a:latin typeface="Arial" charset="0"/>
                <a:cs typeface="Arial" charset="0"/>
                <a:sym typeface="Monotype Sorts" pitchFamily="2" charset="2"/>
              </a:rPr>
              <a:t> </a:t>
            </a:r>
            <a:r>
              <a:rPr lang="en-GB" altLang="en-US" sz="1400" dirty="0" smtClean="0">
                <a:latin typeface="Arial" charset="0"/>
                <a:cs typeface="Arial" charset="0"/>
                <a:sym typeface="Monotype Sorts" pitchFamily="2" charset="2"/>
              </a:rPr>
              <a:t>Eurozone [+ more QMV, social dialogue]</a:t>
            </a:r>
            <a:endParaRPr lang="en-GB" altLang="en-US" sz="1400" dirty="0">
              <a:latin typeface="Arial" charset="0"/>
              <a:cs typeface="Arial" charset="0"/>
              <a:sym typeface="Monotype Sorts" pitchFamily="2" charset="2"/>
            </a:endParaRPr>
          </a:p>
          <a:p>
            <a:pPr marL="0" indent="0" defTabSz="107950">
              <a:lnSpc>
                <a:spcPct val="120000"/>
              </a:lnSpc>
              <a:spcBef>
                <a:spcPts val="0"/>
              </a:spcBef>
              <a:buFontTx/>
              <a:buAutoNum type="arabicPlain" startAt="1995"/>
              <a:defRPr/>
            </a:pPr>
            <a:r>
              <a:rPr lang="en-GB" altLang="en-US" sz="1400" dirty="0" smtClean="0">
                <a:latin typeface="Arial" charset="0"/>
                <a:cs typeface="Arial" charset="0"/>
              </a:rPr>
              <a:t>    Austria</a:t>
            </a:r>
            <a:r>
              <a:rPr lang="en-GB" altLang="en-US" sz="1400" dirty="0">
                <a:latin typeface="Arial" charset="0"/>
                <a:cs typeface="Arial" charset="0"/>
              </a:rPr>
              <a:t>, Finland, </a:t>
            </a:r>
            <a:r>
              <a:rPr lang="en-GB" altLang="en-US" sz="1400" dirty="0" smtClean="0">
                <a:latin typeface="Arial" charset="0"/>
                <a:cs typeface="Arial" charset="0"/>
              </a:rPr>
              <a:t>Sweden</a:t>
            </a:r>
          </a:p>
          <a:p>
            <a:pPr marL="0" indent="0" defTabSz="107950">
              <a:lnSpc>
                <a:spcPct val="120000"/>
              </a:lnSpc>
              <a:spcBef>
                <a:spcPts val="0"/>
              </a:spcBef>
              <a:buNone/>
              <a:defRPr/>
            </a:pPr>
            <a:r>
              <a:rPr lang="en-GB" altLang="en-US" sz="1400" dirty="0" smtClean="0">
                <a:latin typeface="Arial" charset="0"/>
                <a:cs typeface="Arial" charset="0"/>
              </a:rPr>
              <a:t>1997		</a:t>
            </a:r>
            <a:r>
              <a:rPr lang="en-GB" altLang="en-US" sz="1400" b="1" dirty="0" smtClean="0">
                <a:latin typeface="Arial" charset="0"/>
                <a:cs typeface="Arial" charset="0"/>
              </a:rPr>
              <a:t>Treaty of Amsterdam</a:t>
            </a:r>
            <a:endParaRPr lang="en-GB" altLang="en-US" sz="1400" b="1" dirty="0">
              <a:latin typeface="Arial" charset="0"/>
              <a:cs typeface="Arial" charset="0"/>
            </a:endParaRPr>
          </a:p>
          <a:p>
            <a:pPr marL="0" indent="0" defTabSz="107950">
              <a:lnSpc>
                <a:spcPct val="120000"/>
              </a:lnSpc>
              <a:spcBef>
                <a:spcPts val="0"/>
              </a:spcBef>
              <a:buNone/>
              <a:defRPr/>
            </a:pPr>
            <a:r>
              <a:rPr lang="en-GB" altLang="en-US" sz="1400" dirty="0" smtClean="0">
                <a:latin typeface="Arial" charset="0"/>
                <a:cs typeface="Arial" charset="0"/>
                <a:sym typeface="Monotype Sorts" pitchFamily="2" charset="2"/>
              </a:rPr>
              <a:t>2001		</a:t>
            </a:r>
            <a:r>
              <a:rPr lang="en-GB" altLang="en-US" sz="1400" b="1" dirty="0" smtClean="0">
                <a:latin typeface="Arial" charset="0"/>
                <a:cs typeface="Arial" charset="0"/>
                <a:sym typeface="Monotype Sorts" pitchFamily="2" charset="2"/>
              </a:rPr>
              <a:t>Treaty of Nice </a:t>
            </a:r>
            <a:r>
              <a:rPr lang="en-GB" altLang="en-US" sz="1400" dirty="0" smtClean="0">
                <a:latin typeface="Arial" charset="0"/>
                <a:cs typeface="Arial" charset="0"/>
                <a:sym typeface="Monotype Sorts" pitchFamily="2" charset="2"/>
              </a:rPr>
              <a:t>(ratified 2003)</a:t>
            </a:r>
            <a:endParaRPr lang="en-GB" altLang="en-US" sz="1400" dirty="0">
              <a:latin typeface="Arial" charset="0"/>
              <a:cs typeface="Arial" charset="0"/>
            </a:endParaRPr>
          </a:p>
          <a:p>
            <a:pPr marL="514350" indent="-514350" defTabSz="107950">
              <a:lnSpc>
                <a:spcPct val="120000"/>
              </a:lnSpc>
              <a:spcBef>
                <a:spcPts val="0"/>
              </a:spcBef>
              <a:buAutoNum type="arabicPlain" startAt="2004"/>
              <a:defRPr/>
            </a:pPr>
            <a:r>
              <a:rPr lang="en-GB" altLang="en-US" sz="1400" dirty="0" smtClean="0">
                <a:latin typeface="Arial" charset="0"/>
                <a:cs typeface="Arial" charset="0"/>
              </a:rPr>
              <a:t> Cyprus</a:t>
            </a:r>
            <a:r>
              <a:rPr lang="en-GB" altLang="en-US" sz="1400" dirty="0">
                <a:latin typeface="Arial" charset="0"/>
                <a:cs typeface="Arial" charset="0"/>
              </a:rPr>
              <a:t>, Malta; Czech Republic, </a:t>
            </a:r>
            <a:r>
              <a:rPr lang="en-GB" altLang="en-US" sz="1400" dirty="0" smtClean="0">
                <a:latin typeface="Arial" charset="0"/>
                <a:cs typeface="Arial" charset="0"/>
              </a:rPr>
              <a:t>Estonia</a:t>
            </a:r>
            <a:r>
              <a:rPr lang="en-GB" altLang="en-US" sz="1400" dirty="0">
                <a:latin typeface="Arial" charset="0"/>
                <a:cs typeface="Arial" charset="0"/>
              </a:rPr>
              <a:t>, Hungary, Latvia, Lithuania, Poland, Slovakia, </a:t>
            </a:r>
            <a:r>
              <a:rPr lang="en-GB" altLang="en-US" sz="1400" dirty="0" smtClean="0">
                <a:latin typeface="Arial" charset="0"/>
                <a:cs typeface="Arial" charset="0"/>
              </a:rPr>
              <a:t>Slovenia</a:t>
            </a:r>
          </a:p>
          <a:p>
            <a:pPr marL="0" indent="0" defTabSz="107950">
              <a:lnSpc>
                <a:spcPct val="120000"/>
              </a:lnSpc>
              <a:spcBef>
                <a:spcPts val="0"/>
              </a:spcBef>
              <a:buNone/>
              <a:defRPr/>
            </a:pPr>
            <a:r>
              <a:rPr lang="en-GB" altLang="en-US" sz="1400" dirty="0" smtClean="0">
                <a:latin typeface="Arial" charset="0"/>
                <a:cs typeface="Arial" charset="0"/>
              </a:rPr>
              <a:t>2007		Bulgaria </a:t>
            </a:r>
            <a:r>
              <a:rPr lang="en-GB" altLang="en-US" sz="1400" dirty="0">
                <a:latin typeface="Arial" charset="0"/>
                <a:cs typeface="Arial" charset="0"/>
              </a:rPr>
              <a:t>and </a:t>
            </a:r>
            <a:r>
              <a:rPr lang="en-GB" altLang="en-US" sz="1400" dirty="0" smtClean="0">
                <a:latin typeface="Arial" charset="0"/>
                <a:cs typeface="Arial" charset="0"/>
              </a:rPr>
              <a:t>Romania</a:t>
            </a:r>
            <a:endParaRPr lang="en-GB" altLang="en-US" sz="1400" dirty="0">
              <a:latin typeface="Arial" charset="0"/>
              <a:cs typeface="Arial" charset="0"/>
            </a:endParaRPr>
          </a:p>
          <a:p>
            <a:pPr marL="0" indent="0" defTabSz="107950">
              <a:lnSpc>
                <a:spcPct val="120000"/>
              </a:lnSpc>
              <a:spcBef>
                <a:spcPts val="0"/>
              </a:spcBef>
              <a:buNone/>
              <a:defRPr/>
            </a:pPr>
            <a:r>
              <a:rPr lang="en-GB" altLang="en-US" sz="1400" dirty="0" smtClean="0">
                <a:latin typeface="Arial" charset="0"/>
                <a:cs typeface="Arial" charset="0"/>
              </a:rPr>
              <a:t>2009		</a:t>
            </a:r>
            <a:r>
              <a:rPr lang="en-GB" altLang="en-US" sz="1400" b="1" dirty="0" smtClean="0">
                <a:latin typeface="Arial" charset="0"/>
                <a:cs typeface="Arial" charset="0"/>
              </a:rPr>
              <a:t>Treaty </a:t>
            </a:r>
            <a:r>
              <a:rPr lang="en-GB" altLang="en-US" sz="1400" b="1" dirty="0">
                <a:latin typeface="Arial" charset="0"/>
                <a:cs typeface="Arial" charset="0"/>
              </a:rPr>
              <a:t>of Lisbon</a:t>
            </a:r>
            <a:r>
              <a:rPr lang="en-GB" altLang="en-US" sz="1400" dirty="0">
                <a:latin typeface="Arial" charset="0"/>
                <a:cs typeface="Arial" charset="0"/>
              </a:rPr>
              <a:t>: consolidated legal personality of EU, amended 	role of European Parliament, created President of the European Council   etc.</a:t>
            </a:r>
          </a:p>
          <a:p>
            <a:pPr marL="0" indent="0" defTabSz="107950">
              <a:lnSpc>
                <a:spcPct val="120000"/>
              </a:lnSpc>
              <a:spcBef>
                <a:spcPts val="0"/>
              </a:spcBef>
              <a:buNone/>
              <a:defRPr/>
            </a:pPr>
            <a:r>
              <a:rPr lang="en-GB" altLang="en-US" sz="1400" dirty="0">
                <a:latin typeface="Arial" charset="0"/>
                <a:cs typeface="Arial" charset="0"/>
              </a:rPr>
              <a:t>2013	</a:t>
            </a:r>
            <a:r>
              <a:rPr lang="en-GB" altLang="en-US" sz="1400" dirty="0" smtClean="0">
                <a:latin typeface="Arial" charset="0"/>
                <a:cs typeface="Arial" charset="0"/>
              </a:rPr>
              <a:t>		Croatia</a:t>
            </a:r>
            <a:endParaRPr lang="en-GB" altLang="en-US" sz="1400" dirty="0">
              <a:latin typeface="Arial" charset="0"/>
              <a:cs typeface="Arial" charset="0"/>
            </a:endParaRPr>
          </a:p>
          <a:p>
            <a:pPr marL="0" indent="0" defTabSz="107950">
              <a:lnSpc>
                <a:spcPct val="120000"/>
              </a:lnSpc>
              <a:spcBef>
                <a:spcPts val="0"/>
              </a:spcBef>
              <a:buNone/>
              <a:defRPr/>
            </a:pPr>
            <a:r>
              <a:rPr lang="en-GB" altLang="en-US" sz="1400" i="1" dirty="0">
                <a:latin typeface="Arial" charset="0"/>
                <a:cs typeface="Arial" charset="0"/>
              </a:rPr>
              <a:t>	</a:t>
            </a:r>
            <a:endParaRPr lang="en-GB" altLang="en-US" sz="1400" i="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4DEBBD63-82B9-4690-A364-6177E62503FD}" type="slidenum">
              <a:rPr lang="en-GB" smtClean="0"/>
              <a:t>4</a:t>
            </a:fld>
            <a:endParaRPr lang="en-GB"/>
          </a:p>
        </p:txBody>
      </p:sp>
    </p:spTree>
    <p:extLst>
      <p:ext uri="{BB962C8B-B14F-4D97-AF65-F5344CB8AC3E}">
        <p14:creationId xmlns:p14="http://schemas.microsoft.com/office/powerpoint/2010/main" val="1240855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How likely is a customs union? </a:t>
            </a:r>
            <a:endParaRPr lang="en-GB" sz="3600"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UK therefore: </a:t>
            </a:r>
            <a:endParaRPr lang="en-GB" dirty="0"/>
          </a:p>
          <a:p>
            <a:pPr marL="0" indent="0">
              <a:buNone/>
            </a:pPr>
            <a:r>
              <a:rPr lang="en-GB" dirty="0"/>
              <a:t>Not free to set own tariffs</a:t>
            </a:r>
          </a:p>
          <a:p>
            <a:pPr marL="0" indent="0">
              <a:buNone/>
            </a:pPr>
            <a:r>
              <a:rPr lang="en-GB" dirty="0"/>
              <a:t>No full access to SEM, if customs union did not also cover services (Turkey’s does not)</a:t>
            </a:r>
          </a:p>
          <a:p>
            <a:pPr marL="0" indent="0">
              <a:buNone/>
            </a:pPr>
            <a:r>
              <a:rPr lang="en-GB" dirty="0"/>
              <a:t>Still required to accept EU product standards, over which it would have no control</a:t>
            </a:r>
          </a:p>
          <a:p>
            <a:pPr marL="0" indent="0">
              <a:buNone/>
            </a:pPr>
            <a:r>
              <a:rPr lang="en-GB" dirty="0"/>
              <a:t>If UK resisted, EU could suspend market access to prevent unfair competition</a:t>
            </a:r>
          </a:p>
          <a:p>
            <a:pPr marL="0" indent="0">
              <a:buNone/>
            </a:pPr>
            <a:r>
              <a:rPr lang="en-GB" dirty="0"/>
              <a:t>No control over FTAs negotiated by EU and other countries </a:t>
            </a:r>
            <a:endParaRPr lang="en-GB" dirty="0" smtClean="0"/>
          </a:p>
          <a:p>
            <a:pPr marL="0" indent="0">
              <a:buNone/>
            </a:pPr>
            <a:endParaRPr lang="en-GB" b="1" dirty="0"/>
          </a:p>
          <a:p>
            <a:pPr marL="0" indent="0">
              <a:buNone/>
            </a:pPr>
            <a:r>
              <a:rPr lang="en-GB" b="1" dirty="0" smtClean="0"/>
              <a:t>Verdict</a:t>
            </a:r>
            <a:r>
              <a:rPr lang="en-GB" b="1" dirty="0"/>
              <a:t>:</a:t>
            </a:r>
            <a:r>
              <a:rPr lang="en-GB" dirty="0"/>
              <a:t> </a:t>
            </a:r>
            <a:r>
              <a:rPr lang="en-GB" dirty="0" smtClean="0"/>
              <a:t>a bad compromise for the UK (</a:t>
            </a:r>
            <a:r>
              <a:rPr lang="en-GB" dirty="0"/>
              <a:t>Global Counsel, 2015)</a:t>
            </a:r>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40</a:t>
            </a:fld>
            <a:endParaRPr lang="en-GB"/>
          </a:p>
        </p:txBody>
      </p:sp>
    </p:spTree>
    <p:extLst>
      <p:ext uri="{BB962C8B-B14F-4D97-AF65-F5344CB8AC3E}">
        <p14:creationId xmlns:p14="http://schemas.microsoft.com/office/powerpoint/2010/main" val="583489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
            </a:r>
            <a:br>
              <a:rPr lang="en-GB" sz="3600" b="1" dirty="0" smtClean="0"/>
            </a:br>
            <a:r>
              <a:rPr lang="en-GB" sz="3600" b="1" dirty="0" smtClean="0"/>
              <a:t>7. WTO (MFN) option</a:t>
            </a:r>
            <a:br>
              <a:rPr lang="en-GB" sz="3600" b="1" dirty="0" smtClean="0"/>
            </a:br>
            <a:endParaRPr lang="en-GB" sz="3600"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If </a:t>
            </a:r>
            <a:r>
              <a:rPr lang="en-GB" dirty="0"/>
              <a:t>none of these options proves acceptable, UK could trade with EU under existing WTO regulations that limits maximum tariffs that countries can levy on trade in </a:t>
            </a:r>
            <a:r>
              <a:rPr lang="en-GB" dirty="0" smtClean="0"/>
              <a:t>goods.</a:t>
            </a:r>
          </a:p>
          <a:p>
            <a:pPr marL="0" indent="0">
              <a:buNone/>
            </a:pPr>
            <a:r>
              <a:rPr lang="en-GB" dirty="0" smtClean="0"/>
              <a:t>Under </a:t>
            </a:r>
            <a:r>
              <a:rPr lang="en-GB" dirty="0"/>
              <a:t>WTO rules, each member must grant </a:t>
            </a:r>
            <a:r>
              <a:rPr lang="en-GB" dirty="0" smtClean="0"/>
              <a:t>the same </a:t>
            </a:r>
            <a:r>
              <a:rPr lang="en-GB" dirty="0"/>
              <a:t>‘most favoured nation’ (MFN) market access, including charging the same tariffs, to </a:t>
            </a:r>
            <a:r>
              <a:rPr lang="en-GB" dirty="0" smtClean="0"/>
              <a:t>all other </a:t>
            </a:r>
            <a:r>
              <a:rPr lang="en-GB" dirty="0"/>
              <a:t>WTO members</a:t>
            </a:r>
            <a:r>
              <a:rPr lang="en-GB" dirty="0" smtClean="0"/>
              <a:t>.</a:t>
            </a:r>
          </a:p>
          <a:p>
            <a:pPr marL="0" indent="0">
              <a:buNone/>
            </a:pPr>
            <a:endParaRPr lang="en-GB" dirty="0" smtClean="0"/>
          </a:p>
          <a:p>
            <a:pPr marL="0" indent="0">
              <a:buNone/>
            </a:pPr>
            <a:r>
              <a:rPr lang="en-GB" dirty="0" smtClean="0"/>
              <a:t>The </a:t>
            </a:r>
            <a:r>
              <a:rPr lang="en-GB" dirty="0"/>
              <a:t>only exceptions to this principle are that countries </a:t>
            </a:r>
            <a:r>
              <a:rPr lang="en-GB" dirty="0" smtClean="0"/>
              <a:t>can:</a:t>
            </a:r>
          </a:p>
          <a:p>
            <a:pPr>
              <a:buFont typeface="Wingdings" panose="05000000000000000000" pitchFamily="2" charset="2"/>
              <a:buChar char="Ø"/>
            </a:pPr>
            <a:r>
              <a:rPr lang="en-GB" dirty="0" smtClean="0"/>
              <a:t>enter </a:t>
            </a:r>
            <a:r>
              <a:rPr lang="en-GB" dirty="0"/>
              <a:t>into free trade agreements such as the EU or EFTA and </a:t>
            </a:r>
            <a:endParaRPr lang="en-GB" dirty="0" smtClean="0"/>
          </a:p>
          <a:p>
            <a:pPr>
              <a:buFont typeface="Wingdings" panose="05000000000000000000" pitchFamily="2" charset="2"/>
              <a:buChar char="Ø"/>
            </a:pPr>
            <a:r>
              <a:rPr lang="en-GB" dirty="0" smtClean="0"/>
              <a:t>give </a:t>
            </a:r>
            <a:r>
              <a:rPr lang="en-GB" dirty="0"/>
              <a:t>preferential </a:t>
            </a:r>
            <a:r>
              <a:rPr lang="en-GB" dirty="0" smtClean="0"/>
              <a:t>market access </a:t>
            </a:r>
            <a:r>
              <a:rPr lang="en-GB" dirty="0"/>
              <a:t>to developing countries.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41</a:t>
            </a:fld>
            <a:endParaRPr lang="en-GB"/>
          </a:p>
        </p:txBody>
      </p:sp>
    </p:spTree>
    <p:extLst>
      <p:ext uri="{BB962C8B-B14F-4D97-AF65-F5344CB8AC3E}">
        <p14:creationId xmlns:p14="http://schemas.microsoft.com/office/powerpoint/2010/main" val="1175155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sz="4000" b="1" dirty="0" smtClean="0"/>
              <a:t>WTO </a:t>
            </a:r>
            <a:r>
              <a:rPr lang="en-GB" sz="4000" b="1" dirty="0"/>
              <a:t>(MFN) </a:t>
            </a:r>
            <a:r>
              <a:rPr lang="en-GB" sz="4000" b="1" dirty="0" smtClean="0"/>
              <a:t>option</a:t>
            </a:r>
            <a:r>
              <a:rPr lang="en-GB" sz="4000" b="1" dirty="0"/>
              <a:t/>
            </a:r>
            <a:br>
              <a:rPr lang="en-GB" sz="4000" b="1" dirty="0"/>
            </a:br>
            <a:endParaRPr lang="en-GB" sz="4000"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Hence UK would have to:</a:t>
            </a:r>
            <a:endParaRPr lang="en-GB" dirty="0"/>
          </a:p>
          <a:p>
            <a:pPr>
              <a:buFontTx/>
              <a:buChar char="-"/>
            </a:pPr>
            <a:r>
              <a:rPr lang="en-GB" dirty="0"/>
              <a:t>re-establish customs controls at borders with EU member states (including Ireland)</a:t>
            </a:r>
          </a:p>
          <a:p>
            <a:pPr>
              <a:buFontTx/>
              <a:buChar char="-"/>
            </a:pPr>
            <a:r>
              <a:rPr lang="en-GB" dirty="0"/>
              <a:t>have same access to EU as other countries without free trade agreements with EU (e.g. China, Russia)</a:t>
            </a:r>
          </a:p>
          <a:p>
            <a:pPr>
              <a:buFontTx/>
              <a:buChar char="-"/>
            </a:pPr>
            <a:r>
              <a:rPr lang="en-GB" dirty="0"/>
              <a:t>face EU common external tariff on its exports (EU </a:t>
            </a:r>
            <a:r>
              <a:rPr lang="en-GB" dirty="0" smtClean="0"/>
              <a:t>CET on </a:t>
            </a:r>
            <a:r>
              <a:rPr lang="en-GB" dirty="0"/>
              <a:t>cars currently 10%)</a:t>
            </a:r>
          </a:p>
          <a:p>
            <a:pPr>
              <a:buFontTx/>
              <a:buChar char="-"/>
            </a:pPr>
            <a:r>
              <a:rPr lang="en-GB" dirty="0" smtClean="0"/>
              <a:t>face </a:t>
            </a:r>
            <a:r>
              <a:rPr lang="en-GB" dirty="0"/>
              <a:t>disrupted supply chains and prospect of MNCs relocating to other EU countries</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42</a:t>
            </a:fld>
            <a:endParaRPr lang="en-GB"/>
          </a:p>
        </p:txBody>
      </p:sp>
    </p:spTree>
    <p:extLst>
      <p:ext uri="{BB962C8B-B14F-4D97-AF65-F5344CB8AC3E}">
        <p14:creationId xmlns:p14="http://schemas.microsoft.com/office/powerpoint/2010/main" val="876135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
            </a:r>
            <a:br>
              <a:rPr lang="en-GB" sz="3600" b="1" dirty="0" smtClean="0"/>
            </a:br>
            <a:r>
              <a:rPr lang="en-GB" sz="3600" b="1" dirty="0" smtClean="0"/>
              <a:t>How likely is the </a:t>
            </a:r>
            <a:r>
              <a:rPr lang="en-GB" sz="3600" b="1" dirty="0"/>
              <a:t>WTO </a:t>
            </a:r>
            <a:r>
              <a:rPr lang="en-GB" sz="3600" b="1" dirty="0" smtClean="0"/>
              <a:t>option?</a:t>
            </a:r>
            <a:r>
              <a:rPr lang="en-GB" sz="3600" b="1" dirty="0"/>
              <a:t/>
            </a:r>
            <a:br>
              <a:rPr lang="en-GB" sz="3600" b="1" dirty="0"/>
            </a:br>
            <a:endParaRPr lang="en-GB" sz="3600"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Commercial elements of FTAs concluded between EU and around 60 non-EU countries will lapse for UK on Brexit, and would have to be renegotiated (true for all options)</a:t>
            </a:r>
          </a:p>
          <a:p>
            <a:pPr marL="0" indent="0">
              <a:buNone/>
            </a:pPr>
            <a:r>
              <a:rPr lang="en-GB" dirty="0" smtClean="0"/>
              <a:t>UK now lacks trade negotiators and would have less bargaining power alone than within EU and already has relatively open economy with less to offer</a:t>
            </a:r>
          </a:p>
          <a:p>
            <a:pPr marL="0" indent="0">
              <a:buNone/>
            </a:pPr>
            <a:r>
              <a:rPr lang="en-GB" dirty="0" smtClean="0"/>
              <a:t>WTO performance since 1995 has been weak: no significant multilateral trade agreements on reducing tariffs and very little on reducing non-tariff barriers for trade in manufacturing or trade in services (large part of UK exports)</a:t>
            </a:r>
          </a:p>
          <a:p>
            <a:pPr marL="0" indent="0">
              <a:buNone/>
            </a:pPr>
            <a:r>
              <a:rPr lang="en-GB" b="1" dirty="0"/>
              <a:t>Verdict:</a:t>
            </a:r>
            <a:r>
              <a:rPr lang="en-GB" dirty="0"/>
              <a:t> </a:t>
            </a:r>
            <a:r>
              <a:rPr lang="en-GB" dirty="0" smtClean="0"/>
              <a:t>damaging to UK trade in goods and services (Global </a:t>
            </a:r>
            <a:r>
              <a:rPr lang="en-GB" dirty="0"/>
              <a:t>Counsel, 2015)</a:t>
            </a:r>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43</a:t>
            </a:fld>
            <a:endParaRPr lang="en-GB"/>
          </a:p>
        </p:txBody>
      </p:sp>
    </p:spTree>
    <p:extLst>
      <p:ext uri="{BB962C8B-B14F-4D97-AF65-F5344CB8AC3E}">
        <p14:creationId xmlns:p14="http://schemas.microsoft.com/office/powerpoint/2010/main" val="3679642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Trade-off between economic integration and sovereignty</a:t>
            </a:r>
            <a:endParaRPr lang="en-GB" sz="3600" b="1" dirty="0"/>
          </a:p>
        </p:txBody>
      </p:sp>
      <p:sp>
        <p:nvSpPr>
          <p:cNvPr id="3" name="Content Placeholder 2"/>
          <p:cNvSpPr>
            <a:spLocks noGrp="1"/>
          </p:cNvSpPr>
          <p:nvPr>
            <p:ph idx="1"/>
          </p:nvPr>
        </p:nvSpPr>
        <p:spPr/>
        <p:txBody>
          <a:bodyPr>
            <a:normAutofit/>
          </a:bodyPr>
          <a:lstStyle/>
          <a:p>
            <a:pPr marL="0" indent="0">
              <a:buNone/>
            </a:pPr>
            <a:r>
              <a:rPr lang="en-GB" dirty="0" smtClean="0"/>
              <a:t>‘…the </a:t>
            </a:r>
            <a:r>
              <a:rPr lang="en-GB" dirty="0"/>
              <a:t>key trade-off that the UK would face outside the EU would be </a:t>
            </a:r>
            <a:r>
              <a:rPr lang="en-GB" dirty="0" smtClean="0"/>
              <a:t>the same </a:t>
            </a:r>
            <a:r>
              <a:rPr lang="en-GB" dirty="0"/>
              <a:t>trade-off that has always dominated the country’s European policy. There are </a:t>
            </a:r>
            <a:r>
              <a:rPr lang="en-GB" dirty="0" smtClean="0"/>
              <a:t>economic benefits </a:t>
            </a:r>
            <a:r>
              <a:rPr lang="en-GB" dirty="0"/>
              <a:t>from integration, but obtaining these benefits comes at the political cost of giving </a:t>
            </a:r>
            <a:r>
              <a:rPr lang="en-GB" dirty="0" smtClean="0"/>
              <a:t>up sovereignty </a:t>
            </a:r>
            <a:r>
              <a:rPr lang="en-GB" dirty="0"/>
              <a:t>over certain decisions. Inside or outside the EU, this trade-off is inescapable</a:t>
            </a:r>
            <a:r>
              <a:rPr lang="en-GB" dirty="0" smtClean="0"/>
              <a:t>.’ (</a:t>
            </a:r>
            <a:r>
              <a:rPr lang="en-GB" dirty="0" err="1" smtClean="0"/>
              <a:t>Dhingra</a:t>
            </a:r>
            <a:r>
              <a:rPr lang="en-GB" dirty="0" smtClean="0"/>
              <a:t> and </a:t>
            </a:r>
            <a:r>
              <a:rPr lang="en-GB" dirty="0"/>
              <a:t>Sampson, </a:t>
            </a:r>
            <a:r>
              <a:rPr lang="en-GB" dirty="0" smtClean="0"/>
              <a:t>2015: 4) </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44</a:t>
            </a:fld>
            <a:endParaRPr lang="en-GB"/>
          </a:p>
        </p:txBody>
      </p:sp>
    </p:spTree>
    <p:extLst>
      <p:ext uri="{BB962C8B-B14F-4D97-AF65-F5344CB8AC3E}">
        <p14:creationId xmlns:p14="http://schemas.microsoft.com/office/powerpoint/2010/main" val="3616260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US warning to UK</a:t>
            </a:r>
            <a:endParaRPr lang="en-GB" sz="3600" b="1"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Michael </a:t>
            </a:r>
            <a:r>
              <a:rPr lang="en-GB" dirty="0" err="1" smtClean="0"/>
              <a:t>Froman</a:t>
            </a:r>
            <a:r>
              <a:rPr lang="en-GB" dirty="0" smtClean="0"/>
              <a:t>, US Trade Representative, warned that UK would face same tariffs and barriers as Brazil, China or India in case of Brexit…</a:t>
            </a:r>
          </a:p>
          <a:p>
            <a:pPr marL="0" indent="0">
              <a:buNone/>
            </a:pPr>
            <a:r>
              <a:rPr lang="en-GB" dirty="0" smtClean="0"/>
              <a:t>‘I think it’s absolutely clear that Britain has a greater voice at the trade table being part of the EU… We’re not particularly in the market for FTAs with individual countries. We’re building platforms… that other countries can join over time… We have no FTA with the UK so they would be subject to the same tariffs – and other trade-related measures – as China, or Brazil or India.’</a:t>
            </a:r>
          </a:p>
          <a:p>
            <a:pPr marL="0" indent="0">
              <a:buNone/>
            </a:pPr>
            <a:r>
              <a:rPr lang="en-GB" dirty="0" smtClean="0"/>
              <a:t>[USA is UK’s largest export market after the EU]</a:t>
            </a:r>
          </a:p>
          <a:p>
            <a:pPr marL="0" indent="0" algn="r">
              <a:buNone/>
            </a:pPr>
            <a:r>
              <a:rPr lang="en-GB" i="1" dirty="0" smtClean="0"/>
              <a:t>The Guardian</a:t>
            </a:r>
            <a:r>
              <a:rPr lang="en-GB" dirty="0" smtClean="0"/>
              <a:t>, Wednesday 28 October 2015</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45</a:t>
            </a:fld>
            <a:endParaRPr lang="en-GB"/>
          </a:p>
        </p:txBody>
      </p:sp>
    </p:spTree>
    <p:extLst>
      <p:ext uri="{BB962C8B-B14F-4D97-AF65-F5344CB8AC3E}">
        <p14:creationId xmlns:p14="http://schemas.microsoft.com/office/powerpoint/2010/main" val="953441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So what option will be adopted?</a:t>
            </a:r>
            <a:endParaRPr lang="en-GB" sz="3600" b="1" dirty="0"/>
          </a:p>
        </p:txBody>
      </p:sp>
      <p:sp>
        <p:nvSpPr>
          <p:cNvPr id="3" name="Content Placeholder 2"/>
          <p:cNvSpPr>
            <a:spLocks noGrp="1"/>
          </p:cNvSpPr>
          <p:nvPr>
            <p:ph idx="1"/>
          </p:nvPr>
        </p:nvSpPr>
        <p:spPr/>
        <p:txBody>
          <a:bodyPr/>
          <a:lstStyle/>
          <a:p>
            <a:pPr marL="0" indent="0">
              <a:buNone/>
            </a:pPr>
            <a:r>
              <a:rPr lang="en-GB" dirty="0" smtClean="0"/>
              <a:t>Amongst those campaigning to stay in:</a:t>
            </a:r>
            <a:endParaRPr lang="en-GB" dirty="0"/>
          </a:p>
          <a:p>
            <a:pPr marL="0" indent="0">
              <a:buNone/>
            </a:pPr>
            <a:r>
              <a:rPr lang="en-GB" dirty="0" smtClean="0"/>
              <a:t>‘George </a:t>
            </a:r>
            <a:r>
              <a:rPr lang="en-GB" dirty="0"/>
              <a:t>Osborne has revealed that the government will not make any contingency plans for a Brexit, insisting that ministers were focusing on keeping Britain in a “reformed” EU</a:t>
            </a:r>
            <a:r>
              <a:rPr lang="en-GB" dirty="0" smtClean="0"/>
              <a:t>.’ (Parker, 2015)</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46</a:t>
            </a:fld>
            <a:endParaRPr lang="en-GB"/>
          </a:p>
        </p:txBody>
      </p:sp>
    </p:spTree>
    <p:extLst>
      <p:ext uri="{BB962C8B-B14F-4D97-AF65-F5344CB8AC3E}">
        <p14:creationId xmlns:p14="http://schemas.microsoft.com/office/powerpoint/2010/main" val="93986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Types of Euro-scepticism (not just British)</a:t>
            </a:r>
            <a:endParaRPr lang="en-GB" sz="3600" b="1"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Four </a:t>
            </a:r>
            <a:r>
              <a:rPr lang="en-GB" dirty="0"/>
              <a:t>broad </a:t>
            </a:r>
            <a:r>
              <a:rPr lang="en-GB" dirty="0" smtClean="0"/>
              <a:t>types of euro-scepticism:</a:t>
            </a:r>
          </a:p>
          <a:p>
            <a:pPr marL="0" indent="0">
              <a:buNone/>
            </a:pPr>
            <a:endParaRPr lang="en-GB" dirty="0" smtClean="0"/>
          </a:p>
          <a:p>
            <a:pPr marL="0" indent="0">
              <a:buNone/>
            </a:pPr>
            <a:r>
              <a:rPr lang="en-GB" dirty="0" smtClean="0"/>
              <a:t>- economic</a:t>
            </a:r>
          </a:p>
          <a:p>
            <a:pPr marL="0" indent="0">
              <a:buNone/>
            </a:pPr>
            <a:r>
              <a:rPr lang="en-GB" dirty="0" smtClean="0"/>
              <a:t>- sovereignty-based</a:t>
            </a:r>
          </a:p>
          <a:p>
            <a:pPr marL="0" indent="0">
              <a:buNone/>
            </a:pPr>
            <a:r>
              <a:rPr lang="en-GB" dirty="0" smtClean="0"/>
              <a:t>- democratic euro-scepticism (1), based </a:t>
            </a:r>
            <a:r>
              <a:rPr lang="en-GB" dirty="0"/>
              <a:t>on a perception that EU decision-making is remote from </a:t>
            </a:r>
            <a:r>
              <a:rPr lang="en-GB" dirty="0" smtClean="0"/>
              <a:t>popular accountability </a:t>
            </a:r>
            <a:r>
              <a:rPr lang="en-GB" dirty="0"/>
              <a:t>and </a:t>
            </a:r>
            <a:r>
              <a:rPr lang="en-GB" dirty="0" smtClean="0"/>
              <a:t>control</a:t>
            </a:r>
          </a:p>
          <a:p>
            <a:pPr marL="0" indent="0">
              <a:buNone/>
            </a:pPr>
            <a:r>
              <a:rPr lang="en-GB" dirty="0" smtClean="0"/>
              <a:t>- democratic euro-scepticism (2), based on an </a:t>
            </a:r>
            <a:r>
              <a:rPr lang="en-GB" dirty="0"/>
              <a:t>objection to the specific political content of </a:t>
            </a:r>
            <a:r>
              <a:rPr lang="en-GB" dirty="0" smtClean="0"/>
              <a:t>EU policies</a:t>
            </a:r>
            <a:r>
              <a:rPr lang="en-GB" dirty="0"/>
              <a:t>. </a:t>
            </a:r>
            <a:endParaRPr lang="en-GB" dirty="0" smtClean="0"/>
          </a:p>
          <a:p>
            <a:pPr marL="0" indent="0">
              <a:buNone/>
            </a:pPr>
            <a:endParaRPr lang="en-GB" dirty="0"/>
          </a:p>
          <a:p>
            <a:pPr marL="0" indent="0">
              <a:buNone/>
            </a:pPr>
            <a:r>
              <a:rPr lang="en-GB" dirty="0" smtClean="0"/>
              <a:t>The fourth </a:t>
            </a:r>
            <a:r>
              <a:rPr lang="en-GB" dirty="0"/>
              <a:t>type tends to focus on social policy, based </a:t>
            </a:r>
            <a:r>
              <a:rPr lang="en-GB" dirty="0" smtClean="0"/>
              <a:t>on perceptions </a:t>
            </a:r>
            <a:r>
              <a:rPr lang="en-GB" dirty="0"/>
              <a:t>that the dominant approach within the EU involves either too much </a:t>
            </a:r>
            <a:r>
              <a:rPr lang="en-GB" dirty="0" smtClean="0"/>
              <a:t>or too </a:t>
            </a:r>
            <a:r>
              <a:rPr lang="en-GB" dirty="0"/>
              <a:t>little ‘Social Europe’ (the </a:t>
            </a:r>
            <a:r>
              <a:rPr lang="en-GB" dirty="0" smtClean="0"/>
              <a:t>latter being </a:t>
            </a:r>
            <a:r>
              <a:rPr lang="en-GB" dirty="0"/>
              <a:t>currently the main basis </a:t>
            </a:r>
            <a:r>
              <a:rPr lang="en-GB" dirty="0" smtClean="0"/>
              <a:t>of criticism).</a:t>
            </a:r>
          </a:p>
          <a:p>
            <a:pPr marL="0" indent="0" algn="r">
              <a:buNone/>
            </a:pPr>
            <a:r>
              <a:rPr lang="en-GB" dirty="0" smtClean="0"/>
              <a:t>(</a:t>
            </a:r>
            <a:r>
              <a:rPr lang="en-GB" dirty="0" err="1" smtClean="0"/>
              <a:t>Sørensen</a:t>
            </a:r>
            <a:r>
              <a:rPr lang="en-GB" dirty="0" smtClean="0"/>
              <a:t>, 2008</a:t>
            </a:r>
            <a:r>
              <a:rPr lang="en-GB" dirty="0"/>
              <a:t>: </a:t>
            </a:r>
            <a:r>
              <a:rPr lang="en-GB" dirty="0" smtClean="0"/>
              <a:t>8; quoted by Hyman, 2009: 7)</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47</a:t>
            </a:fld>
            <a:endParaRPr lang="en-GB"/>
          </a:p>
        </p:txBody>
      </p:sp>
    </p:spTree>
    <p:extLst>
      <p:ext uri="{BB962C8B-B14F-4D97-AF65-F5344CB8AC3E}">
        <p14:creationId xmlns:p14="http://schemas.microsoft.com/office/powerpoint/2010/main" val="802743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UK Euro-sceptic positions</a:t>
            </a:r>
            <a:endParaRPr lang="en-GB" sz="3600"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Amongst those campaigning in the UK to leave:</a:t>
            </a:r>
          </a:p>
          <a:p>
            <a:pPr marL="0" indent="0">
              <a:buNone/>
            </a:pPr>
            <a:r>
              <a:rPr lang="en-GB" dirty="0" smtClean="0"/>
              <a:t>‘Little Englanders’, </a:t>
            </a:r>
            <a:r>
              <a:rPr lang="en-GB" dirty="0" err="1" smtClean="0"/>
              <a:t>nostalgics</a:t>
            </a:r>
            <a:endParaRPr lang="en-GB" dirty="0" smtClean="0"/>
          </a:p>
          <a:p>
            <a:pPr marL="0" indent="0">
              <a:buNone/>
            </a:pPr>
            <a:r>
              <a:rPr lang="en-GB" dirty="0" smtClean="0"/>
              <a:t>Anti-immigrants</a:t>
            </a:r>
          </a:p>
          <a:p>
            <a:pPr marL="0" indent="0">
              <a:buNone/>
            </a:pPr>
            <a:r>
              <a:rPr lang="en-GB" dirty="0" smtClean="0"/>
              <a:t>Free-market fundamentalists</a:t>
            </a:r>
          </a:p>
          <a:p>
            <a:pPr marL="0" indent="0">
              <a:buNone/>
            </a:pPr>
            <a:r>
              <a:rPr lang="en-GB" dirty="0" smtClean="0"/>
              <a:t>Anglo-Saxon alliance (e.g. joining NAFTA)</a:t>
            </a:r>
          </a:p>
          <a:p>
            <a:pPr marL="0" indent="0">
              <a:buNone/>
            </a:pPr>
            <a:endParaRPr lang="en-GB" dirty="0"/>
          </a:p>
          <a:p>
            <a:pPr marL="0" indent="0">
              <a:buNone/>
            </a:pPr>
            <a:r>
              <a:rPr lang="en-GB" dirty="0" smtClean="0"/>
              <a:t>No agreement on which option is predominant</a:t>
            </a:r>
          </a:p>
          <a:p>
            <a:pPr marL="0" indent="0">
              <a:buNone/>
            </a:pPr>
            <a:endParaRPr lang="en-GB" dirty="0" smtClean="0"/>
          </a:p>
          <a:p>
            <a:pPr marL="0" indent="0">
              <a:buNone/>
            </a:pPr>
            <a:r>
              <a:rPr lang="en-GB" dirty="0" smtClean="0"/>
              <a:t>‘I think the Leave campaign is still in a state of confusion about what they mean by “leave”.’ David </a:t>
            </a:r>
            <a:r>
              <a:rPr lang="en-GB" dirty="0" err="1" smtClean="0"/>
              <a:t>Lidington</a:t>
            </a:r>
            <a:r>
              <a:rPr lang="en-GB" dirty="0" smtClean="0"/>
              <a:t> MP, Europe Minister in the Foreign Office, </a:t>
            </a:r>
            <a:r>
              <a:rPr lang="en-GB" i="1" dirty="0" smtClean="0"/>
              <a:t>The Observer</a:t>
            </a:r>
            <a:r>
              <a:rPr lang="en-GB" dirty="0" smtClean="0"/>
              <a:t>, 28 February 2016, p. 8</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48</a:t>
            </a:fld>
            <a:endParaRPr lang="en-GB"/>
          </a:p>
        </p:txBody>
      </p:sp>
    </p:spTree>
    <p:extLst>
      <p:ext uri="{BB962C8B-B14F-4D97-AF65-F5344CB8AC3E}">
        <p14:creationId xmlns:p14="http://schemas.microsoft.com/office/powerpoint/2010/main" val="4011705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EU’s position towards UK</a:t>
            </a:r>
            <a:endParaRPr lang="en-GB" sz="3600" b="1"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Much will depend on EU’s stance towards UK following Brexit.</a:t>
            </a:r>
          </a:p>
          <a:p>
            <a:pPr marL="0" indent="0">
              <a:buNone/>
            </a:pPr>
            <a:r>
              <a:rPr lang="en-GB" dirty="0" smtClean="0"/>
              <a:t>What leverage does UK have to negotiate a good deal?</a:t>
            </a:r>
          </a:p>
          <a:p>
            <a:r>
              <a:rPr lang="en-GB" dirty="0" smtClean="0"/>
              <a:t>45% UK exports in goods and services to EU, but only 10% EU exports to UK: ‘no prizes for guessing who would have the upper hand in the negotiations’ (</a:t>
            </a:r>
            <a:r>
              <a:rPr lang="en-GB" dirty="0" err="1" smtClean="0"/>
              <a:t>Radek</a:t>
            </a:r>
            <a:r>
              <a:rPr lang="en-GB" dirty="0" smtClean="0"/>
              <a:t> Sikorski)</a:t>
            </a:r>
          </a:p>
          <a:p>
            <a:r>
              <a:rPr lang="en-GB" dirty="0" smtClean="0"/>
              <a:t>EU faces multiple crises: </a:t>
            </a:r>
            <a:r>
              <a:rPr lang="en-GB" dirty="0" err="1" smtClean="0"/>
              <a:t>eurozone</a:t>
            </a:r>
            <a:r>
              <a:rPr lang="en-GB" dirty="0" smtClean="0"/>
              <a:t>, refugees, terrorism… It doesn’t need Brexit</a:t>
            </a:r>
          </a:p>
          <a:p>
            <a:r>
              <a:rPr lang="en-GB" dirty="0" smtClean="0"/>
              <a:t>Fear of Brexit as a precedent (e.g. Marine Le Pen in France, Viktor </a:t>
            </a:r>
            <a:r>
              <a:rPr lang="en-GB" dirty="0" err="1" smtClean="0"/>
              <a:t>Orban</a:t>
            </a:r>
            <a:r>
              <a:rPr lang="en-GB" dirty="0" smtClean="0"/>
              <a:t> in Hungary)</a:t>
            </a:r>
          </a:p>
          <a:p>
            <a:pPr marL="0" indent="0">
              <a:buNone/>
            </a:pPr>
            <a:r>
              <a:rPr lang="en-GB" dirty="0" smtClean="0"/>
              <a:t>Unlikely EU will be very sympathetic…</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49</a:t>
            </a:fld>
            <a:endParaRPr lang="en-GB"/>
          </a:p>
        </p:txBody>
      </p:sp>
    </p:spTree>
    <p:extLst>
      <p:ext uri="{BB962C8B-B14F-4D97-AF65-F5344CB8AC3E}">
        <p14:creationId xmlns:p14="http://schemas.microsoft.com/office/powerpoint/2010/main" val="297616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Aims of EU employment policy</a:t>
            </a:r>
            <a:endParaRPr lang="en-GB" sz="3600" b="1" dirty="0"/>
          </a:p>
        </p:txBody>
      </p:sp>
      <p:sp>
        <p:nvSpPr>
          <p:cNvPr id="3" name="Content Placeholder 2"/>
          <p:cNvSpPr>
            <a:spLocks noGrp="1"/>
          </p:cNvSpPr>
          <p:nvPr>
            <p:ph idx="1"/>
          </p:nvPr>
        </p:nvSpPr>
        <p:spPr/>
        <p:txBody>
          <a:bodyPr>
            <a:normAutofit fontScale="77500" lnSpcReduction="20000"/>
          </a:bodyPr>
          <a:lstStyle/>
          <a:p>
            <a:pPr marL="0" indent="0">
              <a:buFontTx/>
              <a:buNone/>
              <a:defRPr/>
            </a:pPr>
            <a:r>
              <a:rPr lang="en-GB" dirty="0">
                <a:latin typeface="Arial" panose="020B0604020202020204" pitchFamily="34" charset="0"/>
                <a:cs typeface="Arial" panose="020B0604020202020204" pitchFamily="34" charset="0"/>
              </a:rPr>
              <a:t>Process of economic integration has been accompanied by process of social and employment integration:</a:t>
            </a:r>
          </a:p>
          <a:p>
            <a:pPr>
              <a:defRPr/>
            </a:pPr>
            <a:r>
              <a:rPr lang="en-GB" dirty="0">
                <a:latin typeface="Arial" panose="020B0604020202020204" pitchFamily="34" charset="0"/>
                <a:cs typeface="Arial" panose="020B0604020202020204" pitchFamily="34" charset="0"/>
              </a:rPr>
              <a:t>labour costs ('level playing field')</a:t>
            </a:r>
          </a:p>
          <a:p>
            <a:pPr>
              <a:defRPr/>
            </a:pPr>
            <a:r>
              <a:rPr lang="en-GB" dirty="0">
                <a:latin typeface="Arial" panose="020B0604020202020204" pitchFamily="34" charset="0"/>
                <a:cs typeface="Arial" panose="020B0604020202020204" pitchFamily="34" charset="0"/>
              </a:rPr>
              <a:t>prevention of social dumping</a:t>
            </a:r>
          </a:p>
          <a:p>
            <a:pPr>
              <a:defRPr/>
            </a:pPr>
            <a:r>
              <a:rPr lang="en-GB" dirty="0">
                <a:latin typeface="Arial" panose="020B0604020202020204" pitchFamily="34" charset="0"/>
                <a:cs typeface="Arial" panose="020B0604020202020204" pitchFamily="34" charset="0"/>
              </a:rPr>
              <a:t>labour mobility</a:t>
            </a:r>
          </a:p>
          <a:p>
            <a:pPr>
              <a:defRPr/>
            </a:pPr>
            <a:r>
              <a:rPr lang="en-GB" dirty="0">
                <a:latin typeface="Arial" panose="020B0604020202020204" pitchFamily="34" charset="0"/>
                <a:cs typeface="Arial" panose="020B0604020202020204" pitchFamily="34" charset="0"/>
              </a:rPr>
              <a:t>political agenda:</a:t>
            </a:r>
          </a:p>
          <a:p>
            <a:pPr marL="0" indent="0">
              <a:buFontTx/>
              <a:buNone/>
              <a:defRPr/>
            </a:pPr>
            <a:r>
              <a:rPr lang="en-GB" dirty="0">
                <a:latin typeface="Arial" panose="020B0604020202020204" pitchFamily="34" charset="0"/>
                <a:cs typeface="Arial" panose="020B0604020202020204" pitchFamily="34" charset="0"/>
              </a:rPr>
              <a:t>	- 'Europe for the workers'</a:t>
            </a:r>
          </a:p>
          <a:p>
            <a:pPr marL="0" indent="0">
              <a:buFontTx/>
              <a:buNone/>
              <a:defRPr/>
            </a:pPr>
            <a:r>
              <a:rPr lang="en-GB" dirty="0">
                <a:latin typeface="Arial" panose="020B0604020202020204" pitchFamily="34" charset="0"/>
                <a:cs typeface="Arial" panose="020B0604020202020204" pitchFamily="34" charset="0"/>
              </a:rPr>
              <a:t>	- improved rights at work in European political traditions</a:t>
            </a:r>
          </a:p>
          <a:p>
            <a:pPr marL="0" indent="0">
              <a:buFontTx/>
              <a:buNone/>
              <a:defRPr/>
            </a:pP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‘upwards harmonisation</a:t>
            </a:r>
            <a:r>
              <a:rPr lang="en-GB" dirty="0" smtClean="0">
                <a:latin typeface="Arial" panose="020B0604020202020204" pitchFamily="34" charset="0"/>
                <a:cs typeface="Arial" panose="020B0604020202020204" pitchFamily="34" charset="0"/>
              </a:rPr>
              <a:t>’ (Art.117, Treaty of Rome)</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5</a:t>
            </a:fld>
            <a:endParaRPr lang="en-GB"/>
          </a:p>
        </p:txBody>
      </p:sp>
    </p:spTree>
    <p:extLst>
      <p:ext uri="{BB962C8B-B14F-4D97-AF65-F5344CB8AC3E}">
        <p14:creationId xmlns:p14="http://schemas.microsoft.com/office/powerpoint/2010/main" val="4025414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Effects on employment?</a:t>
            </a:r>
            <a:endParaRPr lang="en-GB" sz="3600" b="1" dirty="0"/>
          </a:p>
        </p:txBody>
      </p:sp>
      <p:sp>
        <p:nvSpPr>
          <p:cNvPr id="3" name="Content Placeholder 2"/>
          <p:cNvSpPr>
            <a:spLocks noGrp="1"/>
          </p:cNvSpPr>
          <p:nvPr>
            <p:ph idx="1"/>
          </p:nvPr>
        </p:nvSpPr>
        <p:spPr/>
        <p:txBody>
          <a:bodyPr/>
          <a:lstStyle/>
          <a:p>
            <a:r>
              <a:rPr lang="en-GB" dirty="0" smtClean="0"/>
              <a:t>Jobs and growth</a:t>
            </a:r>
          </a:p>
          <a:p>
            <a:r>
              <a:rPr lang="en-GB" dirty="0" smtClean="0"/>
              <a:t>Migration</a:t>
            </a:r>
          </a:p>
          <a:p>
            <a:r>
              <a:rPr lang="en-GB" dirty="0" smtClean="0"/>
              <a:t>Employment rights</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50</a:t>
            </a:fld>
            <a:endParaRPr lang="en-GB"/>
          </a:p>
        </p:txBody>
      </p:sp>
    </p:spTree>
    <p:extLst>
      <p:ext uri="{BB962C8B-B14F-4D97-AF65-F5344CB8AC3E}">
        <p14:creationId xmlns:p14="http://schemas.microsoft.com/office/powerpoint/2010/main" val="3900746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Jobs and growth</a:t>
            </a:r>
            <a:endParaRPr lang="en-GB" sz="3600" b="1" dirty="0"/>
          </a:p>
        </p:txBody>
      </p:sp>
      <p:sp>
        <p:nvSpPr>
          <p:cNvPr id="3" name="Content Placeholder 2"/>
          <p:cNvSpPr>
            <a:spLocks noGrp="1"/>
          </p:cNvSpPr>
          <p:nvPr>
            <p:ph idx="1"/>
          </p:nvPr>
        </p:nvSpPr>
        <p:spPr/>
        <p:txBody>
          <a:bodyPr/>
          <a:lstStyle/>
          <a:p>
            <a:r>
              <a:rPr lang="en-GB" dirty="0" smtClean="0"/>
              <a:t>Financial sector</a:t>
            </a:r>
          </a:p>
          <a:p>
            <a:r>
              <a:rPr lang="en-GB" dirty="0" smtClean="0"/>
              <a:t>Car industry</a:t>
            </a:r>
          </a:p>
          <a:p>
            <a:r>
              <a:rPr lang="en-GB" dirty="0" smtClean="0"/>
              <a:t>Foreign direct investment</a:t>
            </a:r>
          </a:p>
          <a:p>
            <a:r>
              <a:rPr lang="en-GB" dirty="0" smtClean="0"/>
              <a:t>Uncertainty</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51</a:t>
            </a:fld>
            <a:endParaRPr lang="en-GB"/>
          </a:p>
        </p:txBody>
      </p:sp>
    </p:spTree>
    <p:extLst>
      <p:ext uri="{BB962C8B-B14F-4D97-AF65-F5344CB8AC3E}">
        <p14:creationId xmlns:p14="http://schemas.microsoft.com/office/powerpoint/2010/main" val="3767411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Migration</a:t>
            </a:r>
            <a:endParaRPr lang="en-GB" sz="3600" b="1" dirty="0"/>
          </a:p>
        </p:txBody>
      </p:sp>
      <p:sp>
        <p:nvSpPr>
          <p:cNvPr id="3" name="Content Placeholder 2"/>
          <p:cNvSpPr>
            <a:spLocks noGrp="1"/>
          </p:cNvSpPr>
          <p:nvPr>
            <p:ph idx="1"/>
          </p:nvPr>
        </p:nvSpPr>
        <p:spPr/>
        <p:txBody>
          <a:bodyPr>
            <a:normAutofit/>
          </a:bodyPr>
          <a:lstStyle/>
          <a:p>
            <a:pPr marL="0" indent="0">
              <a:buNone/>
            </a:pPr>
            <a:r>
              <a:rPr lang="en-GB" dirty="0" smtClean="0"/>
              <a:t>Immigration </a:t>
            </a:r>
            <a:r>
              <a:rPr lang="en-GB" dirty="0"/>
              <a:t>policy </a:t>
            </a:r>
            <a:r>
              <a:rPr lang="en-GB" dirty="0" smtClean="0"/>
              <a:t>for EU workers will depend on UK’s future </a:t>
            </a:r>
            <a:r>
              <a:rPr lang="en-GB" dirty="0"/>
              <a:t>relationship with </a:t>
            </a:r>
            <a:r>
              <a:rPr lang="en-GB" dirty="0" smtClean="0"/>
              <a:t>EU.</a:t>
            </a:r>
          </a:p>
          <a:p>
            <a:pPr marL="0" indent="0">
              <a:buNone/>
            </a:pPr>
            <a:r>
              <a:rPr lang="en-GB" dirty="0" smtClean="0"/>
              <a:t>Full </a:t>
            </a:r>
            <a:r>
              <a:rPr lang="en-GB" dirty="0"/>
              <a:t>access to </a:t>
            </a:r>
            <a:r>
              <a:rPr lang="en-GB" dirty="0" smtClean="0"/>
              <a:t>SEM will require continued free </a:t>
            </a:r>
            <a:r>
              <a:rPr lang="en-GB" dirty="0"/>
              <a:t>movement of </a:t>
            </a:r>
            <a:r>
              <a:rPr lang="en-GB" dirty="0" smtClean="0"/>
              <a:t>labour.</a:t>
            </a:r>
          </a:p>
          <a:p>
            <a:pPr marL="0" indent="0">
              <a:buNone/>
            </a:pPr>
            <a:r>
              <a:rPr lang="en-GB" dirty="0" smtClean="0"/>
              <a:t>Unlikely UK would </a:t>
            </a:r>
            <a:r>
              <a:rPr lang="en-GB" dirty="0"/>
              <a:t>sign </a:t>
            </a:r>
            <a:r>
              <a:rPr lang="en-GB" dirty="0" smtClean="0"/>
              <a:t>such an agreement since immigration will have </a:t>
            </a:r>
            <a:r>
              <a:rPr lang="en-GB" dirty="0"/>
              <a:t>been one of the main reasons for </a:t>
            </a:r>
            <a:r>
              <a:rPr lang="en-GB" dirty="0" smtClean="0"/>
              <a:t>Brexit.</a:t>
            </a:r>
          </a:p>
          <a:p>
            <a:pPr marL="0" indent="0">
              <a:buNone/>
            </a:pPr>
            <a:r>
              <a:rPr lang="en-GB" dirty="0" smtClean="0"/>
              <a:t>What of rights of UK workers elsewhere in EU?</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52</a:t>
            </a:fld>
            <a:endParaRPr lang="en-GB"/>
          </a:p>
        </p:txBody>
      </p:sp>
    </p:spTree>
    <p:extLst>
      <p:ext uri="{BB962C8B-B14F-4D97-AF65-F5344CB8AC3E}">
        <p14:creationId xmlns:p14="http://schemas.microsoft.com/office/powerpoint/2010/main" val="477782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Effects on labour markets/employment rights</a:t>
            </a:r>
            <a:endParaRPr lang="en-GB"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9108825"/>
              </p:ext>
            </p:extLst>
          </p:nvPr>
        </p:nvGraphicFramePr>
        <p:xfrm>
          <a:off x="971600" y="1700808"/>
          <a:ext cx="6336704" cy="3505200"/>
        </p:xfrm>
        <a:graphic>
          <a:graphicData uri="http://schemas.openxmlformats.org/drawingml/2006/table">
            <a:tbl>
              <a:tblPr firstRow="1" bandRow="1">
                <a:tableStyleId>{5C22544A-7EE6-4342-B048-85BDC9FD1C3A}</a:tableStyleId>
              </a:tblPr>
              <a:tblGrid>
                <a:gridCol w="2389709"/>
                <a:gridCol w="1924643"/>
                <a:gridCol w="2022352"/>
              </a:tblGrid>
              <a:tr h="370840">
                <a:tc>
                  <a:txBody>
                    <a:bodyPr/>
                    <a:lstStyle/>
                    <a:p>
                      <a:r>
                        <a:rPr lang="en-GB" dirty="0" smtClean="0"/>
                        <a:t>Post-Brexit</a:t>
                      </a:r>
                      <a:endParaRPr lang="en-GB" dirty="0"/>
                    </a:p>
                  </a:txBody>
                  <a:tcPr/>
                </a:tc>
                <a:tc>
                  <a:txBody>
                    <a:bodyPr/>
                    <a:lstStyle/>
                    <a:p>
                      <a:r>
                        <a:rPr lang="en-GB" dirty="0" smtClean="0"/>
                        <a:t>Free movement of labour</a:t>
                      </a:r>
                      <a:endParaRPr lang="en-GB" dirty="0"/>
                    </a:p>
                  </a:txBody>
                  <a:tcPr/>
                </a:tc>
                <a:tc>
                  <a:txBody>
                    <a:bodyPr/>
                    <a:lstStyle/>
                    <a:p>
                      <a:r>
                        <a:rPr lang="en-GB" dirty="0" smtClean="0"/>
                        <a:t>Employment rights</a:t>
                      </a:r>
                      <a:endParaRPr lang="en-GB" dirty="0"/>
                    </a:p>
                  </a:txBody>
                  <a:tcPr/>
                </a:tc>
              </a:tr>
              <a:tr h="370840">
                <a:tc>
                  <a:txBody>
                    <a:bodyPr/>
                    <a:lstStyle/>
                    <a:p>
                      <a:r>
                        <a:rPr lang="en-GB" dirty="0" smtClean="0"/>
                        <a:t>‘Half-member’</a:t>
                      </a:r>
                      <a:endParaRPr lang="en-GB" dirty="0"/>
                    </a:p>
                  </a:txBody>
                  <a:tcPr/>
                </a:tc>
                <a:tc>
                  <a:txBody>
                    <a:bodyPr/>
                    <a:lstStyle/>
                    <a:p>
                      <a:r>
                        <a:rPr lang="en-GB" dirty="0" smtClean="0"/>
                        <a:t>? (X)</a:t>
                      </a:r>
                      <a:endParaRPr lang="en-GB" dirty="0"/>
                    </a:p>
                  </a:txBody>
                  <a:tcPr/>
                </a:tc>
                <a:tc>
                  <a:txBody>
                    <a:bodyPr/>
                    <a:lstStyle/>
                    <a:p>
                      <a:r>
                        <a:rPr lang="en-GB" dirty="0" smtClean="0"/>
                        <a:t>? (X)</a:t>
                      </a:r>
                      <a:endParaRPr lang="en-GB" dirty="0"/>
                    </a:p>
                  </a:txBody>
                  <a:tcPr/>
                </a:tc>
              </a:tr>
              <a:tr h="370840">
                <a:tc>
                  <a:txBody>
                    <a:bodyPr/>
                    <a:lstStyle/>
                    <a:p>
                      <a:r>
                        <a:rPr lang="en-GB" dirty="0" smtClean="0"/>
                        <a:t>EEA</a:t>
                      </a:r>
                      <a:endParaRPr lang="en-GB" dirty="0"/>
                    </a:p>
                  </a:txBody>
                  <a:tcPr/>
                </a:tc>
                <a:tc>
                  <a:txBody>
                    <a:bodyPr/>
                    <a:lstStyle/>
                    <a:p>
                      <a:r>
                        <a:rPr lang="en-GB" dirty="0" smtClean="0"/>
                        <a:t>√</a:t>
                      </a:r>
                      <a:endParaRPr lang="en-GB" dirty="0"/>
                    </a:p>
                  </a:txBody>
                  <a:tcPr/>
                </a:tc>
                <a:tc>
                  <a:txBody>
                    <a:bodyPr/>
                    <a:lstStyle/>
                    <a:p>
                      <a:r>
                        <a:rPr lang="en-GB" dirty="0" smtClean="0"/>
                        <a:t>√</a:t>
                      </a:r>
                      <a:endParaRPr lang="en-GB" dirty="0"/>
                    </a:p>
                  </a:txBody>
                  <a:tcPr/>
                </a:tc>
              </a:tr>
              <a:tr h="370840">
                <a:tc>
                  <a:txBody>
                    <a:bodyPr/>
                    <a:lstStyle/>
                    <a:p>
                      <a:r>
                        <a:rPr lang="en-GB" dirty="0" smtClean="0"/>
                        <a:t>Bilateral agreements (Swiss model)</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(X referendum)</a:t>
                      </a:r>
                      <a:endParaRPr lang="en-GB" dirty="0"/>
                    </a:p>
                  </a:txBody>
                  <a:tcPr/>
                </a:tc>
                <a:tc>
                  <a:txBody>
                    <a:bodyPr/>
                    <a:lstStyle/>
                    <a:p>
                      <a:r>
                        <a:rPr lang="en-GB" dirty="0" smtClean="0"/>
                        <a:t>? X</a:t>
                      </a:r>
                      <a:endParaRPr lang="en-GB" dirty="0"/>
                    </a:p>
                  </a:txBody>
                  <a:tcPr/>
                </a:tc>
              </a:tr>
              <a:tr h="370840">
                <a:tc>
                  <a:txBody>
                    <a:bodyPr/>
                    <a:lstStyle/>
                    <a:p>
                      <a:r>
                        <a:rPr lang="en-GB" dirty="0" smtClean="0"/>
                        <a:t>EFTA</a:t>
                      </a:r>
                      <a:endParaRPr lang="en-GB" dirty="0"/>
                    </a:p>
                  </a:txBody>
                  <a:tcPr/>
                </a:tc>
                <a:tc>
                  <a:txBody>
                    <a:bodyPr/>
                    <a:lstStyle/>
                    <a:p>
                      <a:r>
                        <a:rPr lang="en-GB" dirty="0" smtClean="0"/>
                        <a:t>X</a:t>
                      </a:r>
                      <a:endParaRPr lang="en-GB" dirty="0"/>
                    </a:p>
                  </a:txBody>
                  <a:tcPr/>
                </a:tc>
                <a:tc>
                  <a:txBody>
                    <a:bodyPr/>
                    <a:lstStyle/>
                    <a:p>
                      <a:r>
                        <a:rPr lang="en-GB" dirty="0" smtClean="0"/>
                        <a:t>X</a:t>
                      </a:r>
                      <a:endParaRPr lang="en-GB" dirty="0"/>
                    </a:p>
                  </a:txBody>
                  <a:tcPr/>
                </a:tc>
              </a:tr>
              <a:tr h="370840">
                <a:tc>
                  <a:txBody>
                    <a:bodyPr/>
                    <a:lstStyle/>
                    <a:p>
                      <a:r>
                        <a:rPr lang="en-GB" dirty="0" smtClean="0"/>
                        <a:t>FTA</a:t>
                      </a:r>
                      <a:endParaRPr lang="en-GB" dirty="0"/>
                    </a:p>
                  </a:txBody>
                  <a:tcPr/>
                </a:tc>
                <a:tc>
                  <a:txBody>
                    <a:bodyPr/>
                    <a:lstStyle/>
                    <a:p>
                      <a:r>
                        <a:rPr lang="en-GB" dirty="0" smtClean="0"/>
                        <a:t>X</a:t>
                      </a:r>
                      <a:endParaRPr lang="en-GB" dirty="0"/>
                    </a:p>
                  </a:txBody>
                  <a:tcPr/>
                </a:tc>
                <a:tc>
                  <a:txBody>
                    <a:bodyPr/>
                    <a:lstStyle/>
                    <a:p>
                      <a:r>
                        <a:rPr lang="en-GB" dirty="0" smtClean="0"/>
                        <a:t>? (X:</a:t>
                      </a:r>
                      <a:r>
                        <a:rPr lang="en-GB" baseline="0" dirty="0" smtClean="0"/>
                        <a:t> ILO)</a:t>
                      </a:r>
                      <a:endParaRPr lang="en-GB" dirty="0"/>
                    </a:p>
                  </a:txBody>
                  <a:tcPr/>
                </a:tc>
              </a:tr>
              <a:tr h="370840">
                <a:tc>
                  <a:txBody>
                    <a:bodyPr/>
                    <a:lstStyle/>
                    <a:p>
                      <a:r>
                        <a:rPr lang="en-GB" dirty="0" smtClean="0"/>
                        <a:t>Customs Union</a:t>
                      </a:r>
                      <a:endParaRPr lang="en-GB" dirty="0"/>
                    </a:p>
                  </a:txBody>
                  <a:tcPr/>
                </a:tc>
                <a:tc>
                  <a:txBody>
                    <a:bodyPr/>
                    <a:lstStyle/>
                    <a:p>
                      <a:r>
                        <a:rPr lang="en-GB" dirty="0" smtClean="0"/>
                        <a:t>X</a:t>
                      </a:r>
                      <a:endParaRPr lang="en-GB" dirty="0"/>
                    </a:p>
                  </a:txBody>
                  <a:tcPr/>
                </a:tc>
                <a:tc>
                  <a:txBody>
                    <a:bodyPr/>
                    <a:lstStyle/>
                    <a:p>
                      <a:r>
                        <a:rPr lang="en-GB" dirty="0" smtClean="0"/>
                        <a:t>X</a:t>
                      </a:r>
                      <a:endParaRPr lang="en-GB" dirty="0"/>
                    </a:p>
                  </a:txBody>
                  <a:tcPr/>
                </a:tc>
              </a:tr>
              <a:tr h="370840">
                <a:tc>
                  <a:txBody>
                    <a:bodyPr/>
                    <a:lstStyle/>
                    <a:p>
                      <a:r>
                        <a:rPr lang="en-GB" dirty="0" smtClean="0"/>
                        <a:t>WTO</a:t>
                      </a:r>
                      <a:endParaRPr lang="en-GB" dirty="0"/>
                    </a:p>
                  </a:txBody>
                  <a:tcPr/>
                </a:tc>
                <a:tc>
                  <a:txBody>
                    <a:bodyPr/>
                    <a:lstStyle/>
                    <a:p>
                      <a:r>
                        <a:rPr lang="en-GB" dirty="0" smtClean="0"/>
                        <a:t>X</a:t>
                      </a:r>
                      <a:endParaRPr lang="en-GB" dirty="0"/>
                    </a:p>
                  </a:txBody>
                  <a:tcPr/>
                </a:tc>
                <a:tc>
                  <a:txBody>
                    <a:bodyPr/>
                    <a:lstStyle/>
                    <a:p>
                      <a:r>
                        <a:rPr lang="en-GB" dirty="0" smtClean="0"/>
                        <a:t>X</a:t>
                      </a:r>
                      <a:endParaRPr lang="en-GB" dirty="0"/>
                    </a:p>
                  </a:txBody>
                  <a:tcPr/>
                </a:tc>
              </a:tr>
            </a:tbl>
          </a:graphicData>
        </a:graphic>
      </p:graphicFrame>
      <p:sp>
        <p:nvSpPr>
          <p:cNvPr id="4" name="Slide Number Placeholder 3"/>
          <p:cNvSpPr>
            <a:spLocks noGrp="1"/>
          </p:cNvSpPr>
          <p:nvPr>
            <p:ph type="sldNum" sz="quarter" idx="12"/>
          </p:nvPr>
        </p:nvSpPr>
        <p:spPr/>
        <p:txBody>
          <a:bodyPr/>
          <a:lstStyle/>
          <a:p>
            <a:fld id="{4DEBBD63-82B9-4690-A364-6177E62503FD}" type="slidenum">
              <a:rPr lang="en-GB" smtClean="0"/>
              <a:t>53</a:t>
            </a:fld>
            <a:endParaRPr lang="en-GB"/>
          </a:p>
        </p:txBody>
      </p:sp>
    </p:spTree>
    <p:extLst>
      <p:ext uri="{BB962C8B-B14F-4D97-AF65-F5344CB8AC3E}">
        <p14:creationId xmlns:p14="http://schemas.microsoft.com/office/powerpoint/2010/main" val="2782246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What might a future UK government repeal?</a:t>
            </a:r>
            <a:br>
              <a:rPr lang="en-GB" sz="3600" b="1" dirty="0" smtClean="0"/>
            </a:br>
            <a:r>
              <a:rPr lang="en-GB" sz="3600" b="1" dirty="0" smtClean="0"/>
              <a:t>(in case of FTA/ WTO scenarios)</a:t>
            </a:r>
            <a:endParaRPr lang="en-GB" sz="3600" b="1"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EU influence on UK employment rights substantial: around 70 directives enforced through ECJ</a:t>
            </a:r>
          </a:p>
          <a:p>
            <a:pPr marL="0" indent="0">
              <a:buNone/>
            </a:pPr>
            <a:r>
              <a:rPr lang="en-GB" dirty="0" smtClean="0"/>
              <a:t>Would a UK government want to repeal all this EU-based legislation?</a:t>
            </a:r>
          </a:p>
          <a:p>
            <a:pPr marL="0" indent="0">
              <a:buNone/>
            </a:pPr>
            <a:r>
              <a:rPr lang="en-GB" i="1" dirty="0" smtClean="0"/>
              <a:t>No</a:t>
            </a:r>
            <a:r>
              <a:rPr lang="en-GB" dirty="0" smtClean="0"/>
              <a:t>: political pressure not to do so, even FTA with EU will require commitment to core ILO labour standards</a:t>
            </a:r>
          </a:p>
          <a:p>
            <a:pPr marL="0" indent="0">
              <a:buNone/>
            </a:pPr>
            <a:r>
              <a:rPr lang="en-GB" i="1" dirty="0" smtClean="0"/>
              <a:t>Partially</a:t>
            </a:r>
            <a:r>
              <a:rPr lang="en-GB" dirty="0" smtClean="0"/>
              <a:t>: working time, agency work, TUPE, uncapped compensation – but not equal opportunities, H&amp;SAW etc.?</a:t>
            </a:r>
          </a:p>
          <a:p>
            <a:pPr marL="0" indent="0">
              <a:buNone/>
            </a:pPr>
            <a:r>
              <a:rPr lang="en-GB" i="1" dirty="0" smtClean="0"/>
              <a:t>Yes</a:t>
            </a:r>
            <a:r>
              <a:rPr lang="en-GB" dirty="0" smtClean="0"/>
              <a:t>: wholesale assault</a:t>
            </a:r>
          </a:p>
          <a:p>
            <a:pPr marL="0" indent="0">
              <a:buNone/>
            </a:pP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54</a:t>
            </a:fld>
            <a:endParaRPr lang="en-GB"/>
          </a:p>
        </p:txBody>
      </p:sp>
    </p:spTree>
    <p:extLst>
      <p:ext uri="{BB962C8B-B14F-4D97-AF65-F5344CB8AC3E}">
        <p14:creationId xmlns:p14="http://schemas.microsoft.com/office/powerpoint/2010/main" val="2892175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Does it matter?</a:t>
            </a:r>
            <a:endParaRPr lang="en-GB" sz="3600" b="1" dirty="0"/>
          </a:p>
        </p:txBody>
      </p:sp>
      <p:sp>
        <p:nvSpPr>
          <p:cNvPr id="3" name="Content Placeholder 2"/>
          <p:cNvSpPr>
            <a:spLocks noGrp="1"/>
          </p:cNvSpPr>
          <p:nvPr>
            <p:ph idx="1"/>
          </p:nvPr>
        </p:nvSpPr>
        <p:spPr/>
        <p:txBody>
          <a:bodyPr>
            <a:normAutofit/>
          </a:bodyPr>
          <a:lstStyle/>
          <a:p>
            <a:pPr marL="0" indent="0">
              <a:buNone/>
            </a:pPr>
            <a:r>
              <a:rPr lang="en-GB" dirty="0" smtClean="0"/>
              <a:t>If ‘social Europe’ is dead (Ewing, 2014), does all this matter?</a:t>
            </a:r>
          </a:p>
          <a:p>
            <a:pPr marL="0" indent="0">
              <a:buNone/>
            </a:pPr>
            <a:r>
              <a:rPr lang="en-GB" dirty="0" smtClean="0"/>
              <a:t>Yes – first, we need to </a:t>
            </a:r>
            <a:r>
              <a:rPr lang="en-GB" i="1" dirty="0" smtClean="0"/>
              <a:t>defend</a:t>
            </a:r>
            <a:r>
              <a:rPr lang="en-GB" dirty="0" smtClean="0"/>
              <a:t> what has been achieved till now (the </a:t>
            </a:r>
            <a:r>
              <a:rPr lang="en-GB" i="1" dirty="0" smtClean="0"/>
              <a:t>acquis </a:t>
            </a:r>
            <a:r>
              <a:rPr lang="en-GB" i="1" dirty="0" err="1" smtClean="0"/>
              <a:t>communautaire</a:t>
            </a:r>
            <a:r>
              <a:rPr lang="en-GB" dirty="0" smtClean="0"/>
              <a:t>)</a:t>
            </a:r>
          </a:p>
          <a:p>
            <a:pPr marL="0" indent="0">
              <a:buNone/>
            </a:pPr>
            <a:r>
              <a:rPr lang="en-GB" dirty="0" smtClean="0"/>
              <a:t>UK already characterised by low-pay, low-skill economy – Brexit would allow further erosion of employment rights, with UK set on a course of widening social inequalities</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55</a:t>
            </a:fld>
            <a:endParaRPr lang="en-GB"/>
          </a:p>
        </p:txBody>
      </p:sp>
    </p:spTree>
    <p:extLst>
      <p:ext uri="{BB962C8B-B14F-4D97-AF65-F5344CB8AC3E}">
        <p14:creationId xmlns:p14="http://schemas.microsoft.com/office/powerpoint/2010/main" val="2223504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Does it matter?</a:t>
            </a:r>
          </a:p>
        </p:txBody>
      </p:sp>
      <p:sp>
        <p:nvSpPr>
          <p:cNvPr id="3" name="Content Placeholder 2"/>
          <p:cNvSpPr>
            <a:spLocks noGrp="1"/>
          </p:cNvSpPr>
          <p:nvPr>
            <p:ph idx="1"/>
          </p:nvPr>
        </p:nvSpPr>
        <p:spPr/>
        <p:txBody>
          <a:bodyPr>
            <a:normAutofit lnSpcReduction="10000"/>
          </a:bodyPr>
          <a:lstStyle/>
          <a:p>
            <a:pPr marL="0" indent="0">
              <a:buNone/>
            </a:pPr>
            <a:r>
              <a:rPr lang="en-GB" dirty="0" smtClean="0"/>
              <a:t>Yes – second, we need to </a:t>
            </a:r>
            <a:r>
              <a:rPr lang="en-GB" i="1" dirty="0" smtClean="0"/>
              <a:t>advance</a:t>
            </a:r>
            <a:r>
              <a:rPr lang="en-GB" dirty="0" smtClean="0"/>
              <a:t> social Europe: </a:t>
            </a:r>
          </a:p>
          <a:p>
            <a:pPr marL="0" indent="0">
              <a:buNone/>
            </a:pPr>
            <a:endParaRPr lang="en-GB" dirty="0" smtClean="0"/>
          </a:p>
          <a:p>
            <a:pPr marL="0" indent="0">
              <a:buNone/>
            </a:pPr>
            <a:r>
              <a:rPr lang="en-GB" dirty="0" smtClean="0"/>
              <a:t>‘</a:t>
            </a:r>
            <a:r>
              <a:rPr lang="en-GB" dirty="0"/>
              <a:t>Measures [to improve workers’ rights across the EU] could include extending the right to a written statement of terms and conditions to all workers (including those on zero-hours contracts), improved work-life balance rights and improved rights for posted workers.’ (TUC, </a:t>
            </a:r>
            <a:r>
              <a:rPr lang="en-GB" dirty="0" err="1"/>
              <a:t>n.d.</a:t>
            </a:r>
            <a:r>
              <a:rPr lang="en-GB" dirty="0"/>
              <a:t>: 2)</a:t>
            </a:r>
          </a:p>
          <a:p>
            <a:pPr marL="0" indent="0">
              <a:buNone/>
            </a:pPr>
            <a:endParaRPr lang="en-GB" dirty="0" smtClean="0"/>
          </a:p>
          <a:p>
            <a:pPr marL="0" indent="0">
              <a:buNone/>
            </a:pPr>
            <a:endParaRPr lang="en-GB"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4DEBBD63-82B9-4690-A364-6177E62503FD}" type="slidenum">
              <a:rPr lang="en-GB" smtClean="0"/>
              <a:t>56</a:t>
            </a:fld>
            <a:endParaRPr lang="en-GB"/>
          </a:p>
        </p:txBody>
      </p:sp>
    </p:spTree>
    <p:extLst>
      <p:ext uri="{BB962C8B-B14F-4D97-AF65-F5344CB8AC3E}">
        <p14:creationId xmlns:p14="http://schemas.microsoft.com/office/powerpoint/2010/main" val="3264352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Conclusions</a:t>
            </a:r>
            <a:endParaRPr lang="en-GB" sz="3600" b="1" dirty="0"/>
          </a:p>
        </p:txBody>
      </p:sp>
      <p:sp>
        <p:nvSpPr>
          <p:cNvPr id="3" name="Content Placeholder 2"/>
          <p:cNvSpPr>
            <a:spLocks noGrp="1"/>
          </p:cNvSpPr>
          <p:nvPr>
            <p:ph idx="1"/>
          </p:nvPr>
        </p:nvSpPr>
        <p:spPr/>
        <p:txBody>
          <a:bodyPr>
            <a:normAutofit fontScale="92500" lnSpcReduction="10000"/>
          </a:bodyPr>
          <a:lstStyle/>
          <a:p>
            <a:pPr marL="0" indent="0">
              <a:buNone/>
            </a:pPr>
            <a:r>
              <a:rPr lang="en-GB" u="sng" dirty="0" smtClean="0"/>
              <a:t>What </a:t>
            </a:r>
            <a:r>
              <a:rPr lang="en-GB" u="sng" dirty="0"/>
              <a:t>sort of UK do we want for the future</a:t>
            </a:r>
            <a:r>
              <a:rPr lang="en-GB" dirty="0"/>
              <a:t>?</a:t>
            </a:r>
          </a:p>
          <a:p>
            <a:pPr marL="0" indent="0">
              <a:buNone/>
            </a:pPr>
            <a:r>
              <a:rPr lang="en-GB" i="1" dirty="0" smtClean="0"/>
              <a:t>Either</a:t>
            </a:r>
            <a:r>
              <a:rPr lang="en-GB" dirty="0" smtClean="0"/>
              <a:t> Brexit</a:t>
            </a:r>
            <a:r>
              <a:rPr lang="en-GB" dirty="0"/>
              <a:t>: </a:t>
            </a:r>
          </a:p>
          <a:p>
            <a:pPr marL="0" indent="0">
              <a:buNone/>
            </a:pPr>
            <a:r>
              <a:rPr lang="en-GB" dirty="0" smtClean="0"/>
              <a:t>Short/longer-term </a:t>
            </a:r>
            <a:r>
              <a:rPr lang="en-GB" dirty="0"/>
              <a:t>– uncertainty; </a:t>
            </a:r>
          </a:p>
          <a:p>
            <a:pPr marL="0" indent="0">
              <a:buNone/>
            </a:pPr>
            <a:r>
              <a:rPr lang="en-GB" dirty="0"/>
              <a:t>long-term – </a:t>
            </a:r>
            <a:r>
              <a:rPr lang="en-GB" dirty="0" smtClean="0"/>
              <a:t>‘ever </a:t>
            </a:r>
            <a:r>
              <a:rPr lang="en-GB" dirty="0"/>
              <a:t>wider </a:t>
            </a:r>
            <a:r>
              <a:rPr lang="en-GB" dirty="0" smtClean="0"/>
              <a:t>inequalities’ (instead of ‘ever closer union’)</a:t>
            </a:r>
            <a:endParaRPr lang="en-GB" dirty="0"/>
          </a:p>
          <a:p>
            <a:pPr marL="0" indent="0">
              <a:buNone/>
            </a:pPr>
            <a:r>
              <a:rPr lang="en-GB" i="1" dirty="0" smtClean="0"/>
              <a:t>Or</a:t>
            </a:r>
            <a:r>
              <a:rPr lang="en-GB" dirty="0" smtClean="0"/>
              <a:t> Remain</a:t>
            </a:r>
            <a:r>
              <a:rPr lang="en-GB" dirty="0"/>
              <a:t>: </a:t>
            </a:r>
            <a:endParaRPr lang="en-GB" dirty="0" smtClean="0"/>
          </a:p>
          <a:p>
            <a:pPr marL="0" indent="0">
              <a:buNone/>
            </a:pPr>
            <a:r>
              <a:rPr lang="en-GB" dirty="0" smtClean="0"/>
              <a:t>‘</a:t>
            </a:r>
            <a:r>
              <a:rPr lang="en-GB" dirty="0" err="1"/>
              <a:t>Fixit</a:t>
            </a:r>
            <a:r>
              <a:rPr lang="en-GB" dirty="0"/>
              <a:t>’ – defend what we have as basis for institutional reform and genuine social Europe (maybe at expense of multi-speed Europe)</a:t>
            </a:r>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57</a:t>
            </a:fld>
            <a:endParaRPr lang="en-GB"/>
          </a:p>
        </p:txBody>
      </p:sp>
    </p:spTree>
    <p:extLst>
      <p:ext uri="{BB962C8B-B14F-4D97-AF65-F5344CB8AC3E}">
        <p14:creationId xmlns:p14="http://schemas.microsoft.com/office/powerpoint/2010/main" val="2602893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References</a:t>
            </a:r>
            <a:endParaRPr lang="en-GB" sz="3600" b="1" dirty="0"/>
          </a:p>
        </p:txBody>
      </p:sp>
      <p:sp>
        <p:nvSpPr>
          <p:cNvPr id="3" name="Content Placeholder 2"/>
          <p:cNvSpPr>
            <a:spLocks noGrp="1"/>
          </p:cNvSpPr>
          <p:nvPr>
            <p:ph idx="1"/>
          </p:nvPr>
        </p:nvSpPr>
        <p:spPr/>
        <p:txBody>
          <a:bodyPr>
            <a:normAutofit fontScale="92500" lnSpcReduction="10000"/>
          </a:bodyPr>
          <a:lstStyle/>
          <a:p>
            <a:pPr marL="0" indent="0">
              <a:buNone/>
            </a:pPr>
            <a:r>
              <a:rPr lang="en-GB" sz="1400" dirty="0" smtClean="0"/>
              <a:t>Britain </a:t>
            </a:r>
            <a:r>
              <a:rPr lang="en-GB" sz="1400" dirty="0"/>
              <a:t>Stronger in </a:t>
            </a:r>
            <a:r>
              <a:rPr lang="en-GB" sz="1400" dirty="0" smtClean="0"/>
              <a:t>Europe (2016) </a:t>
            </a:r>
            <a:r>
              <a:rPr lang="en-GB" sz="1400" i="1" dirty="0" smtClean="0"/>
              <a:t>What does Leave look like? </a:t>
            </a:r>
            <a:r>
              <a:rPr lang="en-GB" sz="1400" dirty="0" smtClean="0"/>
              <a:t>London: Britain Stronger in Europe. Available at: </a:t>
            </a:r>
          </a:p>
          <a:p>
            <a:pPr marL="0" indent="0">
              <a:buNone/>
            </a:pPr>
            <a:r>
              <a:rPr lang="en-GB" sz="1400" dirty="0">
                <a:hlinkClick r:id="rId2"/>
              </a:rPr>
              <a:t>https://</a:t>
            </a:r>
            <a:r>
              <a:rPr lang="en-GB" sz="1400" dirty="0" smtClean="0">
                <a:hlinkClick r:id="rId2"/>
              </a:rPr>
              <a:t>d3n8a8pro7vhmx.cloudfront.net/in/pages/845/attachments/original/1456576927/What_does_leave_look_like_v5.pdf?1456576927</a:t>
            </a:r>
            <a:endParaRPr lang="en-GB" sz="1400" dirty="0" smtClean="0"/>
          </a:p>
          <a:p>
            <a:pPr marL="0" indent="0">
              <a:buNone/>
            </a:pPr>
            <a:endParaRPr lang="en-GB" sz="1400" dirty="0"/>
          </a:p>
          <a:p>
            <a:pPr marL="0" indent="0">
              <a:buNone/>
            </a:pPr>
            <a:r>
              <a:rPr lang="en-GB" sz="1400" dirty="0" smtClean="0"/>
              <a:t>Charlton, J. (2015) ‘Would </a:t>
            </a:r>
            <a:r>
              <a:rPr lang="en-GB" sz="1400" dirty="0"/>
              <a:t>a British exit from the EU cut employment red tape</a:t>
            </a:r>
            <a:r>
              <a:rPr lang="en-GB" sz="1400" dirty="0" smtClean="0"/>
              <a:t>?’, </a:t>
            </a:r>
            <a:r>
              <a:rPr lang="en-GB" sz="1400" i="1" dirty="0" smtClean="0"/>
              <a:t>Personnel Today</a:t>
            </a:r>
            <a:r>
              <a:rPr lang="en-GB" sz="1400" dirty="0" smtClean="0"/>
              <a:t>, 1 July. </a:t>
            </a:r>
            <a:r>
              <a:rPr lang="en-GB" sz="1400" dirty="0"/>
              <a:t>Available at: </a:t>
            </a:r>
            <a:r>
              <a:rPr lang="en-GB" sz="1400" dirty="0">
                <a:hlinkClick r:id="rId3"/>
              </a:rPr>
              <a:t>http://www.personneltoday.com/hr/british-exit-eu-cut-employment-red-tape</a:t>
            </a:r>
            <a:r>
              <a:rPr lang="en-GB" sz="1400" dirty="0" smtClean="0">
                <a:hlinkClick r:id="rId3"/>
              </a:rPr>
              <a:t>/</a:t>
            </a:r>
            <a:endParaRPr lang="en-GB" sz="1400" dirty="0" smtClean="0"/>
          </a:p>
          <a:p>
            <a:pPr marL="0" indent="0">
              <a:buNone/>
            </a:pPr>
            <a:endParaRPr lang="en-GB" sz="1400" dirty="0" smtClean="0"/>
          </a:p>
          <a:p>
            <a:pPr marL="0" indent="0">
              <a:buNone/>
            </a:pPr>
            <a:r>
              <a:rPr lang="en-GB" sz="1400" dirty="0" smtClean="0"/>
              <a:t>Cope, A. (2016) </a:t>
            </a:r>
            <a:r>
              <a:rPr lang="en-GB" sz="1400" i="1" dirty="0" smtClean="0"/>
              <a:t>The Brexit conundrum: What would an ‘out’ scenario mean for UK employment law? </a:t>
            </a:r>
            <a:r>
              <a:rPr lang="en-GB" sz="1400" dirty="0" smtClean="0"/>
              <a:t>12 January. London: Olswang </a:t>
            </a:r>
          </a:p>
          <a:p>
            <a:pPr marL="0" indent="0">
              <a:buNone/>
            </a:pPr>
            <a:endParaRPr lang="en-GB" sz="1400" dirty="0" smtClean="0"/>
          </a:p>
          <a:p>
            <a:pPr marL="0" indent="0">
              <a:buNone/>
            </a:pPr>
            <a:r>
              <a:rPr lang="en-GB" sz="1400" dirty="0" err="1"/>
              <a:t>Dhingra</a:t>
            </a:r>
            <a:r>
              <a:rPr lang="en-GB" sz="1400" dirty="0"/>
              <a:t>, S. and Sampson, T. (2015) </a:t>
            </a:r>
            <a:r>
              <a:rPr lang="en-GB" sz="1400" i="1" dirty="0"/>
              <a:t>Life after BREXIT: What are the UK’s options outside the European Union? </a:t>
            </a:r>
            <a:r>
              <a:rPr lang="en-GB" sz="1400" dirty="0"/>
              <a:t>London: Centre for Economic Performance, London School of Economics and Political </a:t>
            </a:r>
            <a:r>
              <a:rPr lang="en-GB" sz="1400" dirty="0" smtClean="0"/>
              <a:t>Science</a:t>
            </a:r>
          </a:p>
          <a:p>
            <a:pPr marL="0" indent="0">
              <a:buNone/>
            </a:pPr>
            <a:endParaRPr lang="en-GB" sz="1400" dirty="0"/>
          </a:p>
          <a:p>
            <a:pPr marL="0" indent="0">
              <a:buNone/>
            </a:pPr>
            <a:r>
              <a:rPr lang="en-GB" sz="1400" dirty="0" err="1" smtClean="0"/>
              <a:t>Eide</a:t>
            </a:r>
            <a:r>
              <a:rPr lang="en-GB" sz="1400" dirty="0" smtClean="0"/>
              <a:t>, E.B. (2015) ‘We pay but have no say: that’s the EU’s “Norwegian model”’, </a:t>
            </a:r>
            <a:r>
              <a:rPr lang="en-GB" sz="1400" i="1" dirty="0" smtClean="0"/>
              <a:t>The Guardian</a:t>
            </a:r>
            <a:r>
              <a:rPr lang="en-GB" sz="1400" dirty="0" smtClean="0"/>
              <a:t>, 28 October, p.34</a:t>
            </a:r>
            <a:endParaRPr lang="en-GB" sz="1400" dirty="0"/>
          </a:p>
          <a:p>
            <a:pPr marL="0" indent="0">
              <a:buNone/>
            </a:pPr>
            <a:endParaRPr lang="en-GB" sz="1400" dirty="0"/>
          </a:p>
          <a:p>
            <a:pPr marL="0" indent="0">
              <a:buNone/>
            </a:pPr>
            <a:r>
              <a:rPr lang="en-GB" sz="1400" dirty="0" smtClean="0"/>
              <a:t>Emmott, M. (2015) </a:t>
            </a:r>
            <a:r>
              <a:rPr lang="en-GB" sz="1400" i="1" dirty="0" smtClean="0"/>
              <a:t>The impact of ‘Brexit’ on employment law</a:t>
            </a:r>
            <a:r>
              <a:rPr lang="en-GB" sz="1400" dirty="0" smtClean="0"/>
              <a:t>. London: CIPD</a:t>
            </a:r>
          </a:p>
          <a:p>
            <a:pPr marL="0" indent="0">
              <a:buNone/>
            </a:pPr>
            <a:endParaRPr lang="en-GB" sz="1400" dirty="0"/>
          </a:p>
          <a:p>
            <a:pPr marL="0" indent="0">
              <a:buNone/>
            </a:pPr>
            <a:r>
              <a:rPr lang="en-GB" sz="1400" dirty="0" err="1" smtClean="0"/>
              <a:t>Euromyths</a:t>
            </a:r>
            <a:r>
              <a:rPr lang="en-GB" sz="1400" dirty="0" smtClean="0"/>
              <a:t> (2016) A-Z </a:t>
            </a:r>
            <a:r>
              <a:rPr lang="en-GB" sz="1400" dirty="0" err="1" smtClean="0"/>
              <a:t>Euromyths</a:t>
            </a:r>
            <a:r>
              <a:rPr lang="en-GB" sz="1400" dirty="0" smtClean="0"/>
              <a:t>. </a:t>
            </a:r>
            <a:r>
              <a:rPr lang="en-GB" sz="1400" dirty="0"/>
              <a:t>Available at: </a:t>
            </a:r>
            <a:r>
              <a:rPr lang="en-GB" sz="1400" dirty="0">
                <a:hlinkClick r:id="rId4"/>
              </a:rPr>
              <a:t>http://blogs.ec.europa.eu/ECintheUK/euromyths-a-z-index</a:t>
            </a:r>
            <a:r>
              <a:rPr lang="en-GB" sz="1400" dirty="0" smtClean="0">
                <a:hlinkClick r:id="rId4"/>
              </a:rPr>
              <a:t>/</a:t>
            </a:r>
            <a:endParaRPr lang="en-GB" sz="1400" dirty="0" smtClean="0"/>
          </a:p>
          <a:p>
            <a:pPr marL="0" indent="0">
              <a:buNone/>
            </a:pPr>
            <a:endParaRPr lang="en-GB" sz="1400" dirty="0"/>
          </a:p>
          <a:p>
            <a:pPr marL="0" indent="0">
              <a:buNone/>
            </a:pPr>
            <a:r>
              <a:rPr lang="en-GB" sz="1400" dirty="0" smtClean="0"/>
              <a:t>Ewing, K. (2014) ‘The death of social Europe’, paper given in London, 9 May</a:t>
            </a:r>
          </a:p>
          <a:p>
            <a:pPr marL="0" indent="0">
              <a:buNone/>
            </a:pPr>
            <a:endParaRPr lang="en-GB" sz="1400" dirty="0"/>
          </a:p>
          <a:p>
            <a:pPr marL="0" indent="0">
              <a:buNone/>
            </a:pPr>
            <a:endParaRPr lang="en-GB" sz="1400" dirty="0"/>
          </a:p>
        </p:txBody>
      </p:sp>
      <p:sp>
        <p:nvSpPr>
          <p:cNvPr id="4" name="Slide Number Placeholder 3"/>
          <p:cNvSpPr>
            <a:spLocks noGrp="1"/>
          </p:cNvSpPr>
          <p:nvPr>
            <p:ph type="sldNum" sz="quarter" idx="12"/>
          </p:nvPr>
        </p:nvSpPr>
        <p:spPr/>
        <p:txBody>
          <a:bodyPr/>
          <a:lstStyle/>
          <a:p>
            <a:fld id="{4DEBBD63-82B9-4690-A364-6177E62503FD}" type="slidenum">
              <a:rPr lang="en-GB" smtClean="0"/>
              <a:t>58</a:t>
            </a:fld>
            <a:endParaRPr lang="en-GB"/>
          </a:p>
        </p:txBody>
      </p:sp>
    </p:spTree>
    <p:extLst>
      <p:ext uri="{BB962C8B-B14F-4D97-AF65-F5344CB8AC3E}">
        <p14:creationId xmlns:p14="http://schemas.microsoft.com/office/powerpoint/2010/main" val="39081919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References</a:t>
            </a:r>
            <a:endParaRPr lang="en-GB" sz="3600" dirty="0"/>
          </a:p>
        </p:txBody>
      </p:sp>
      <p:sp>
        <p:nvSpPr>
          <p:cNvPr id="3" name="Content Placeholder 2"/>
          <p:cNvSpPr>
            <a:spLocks noGrp="1"/>
          </p:cNvSpPr>
          <p:nvPr>
            <p:ph idx="1"/>
          </p:nvPr>
        </p:nvSpPr>
        <p:spPr/>
        <p:txBody>
          <a:bodyPr>
            <a:normAutofit fontScale="32500" lnSpcReduction="20000"/>
          </a:bodyPr>
          <a:lstStyle/>
          <a:p>
            <a:pPr marL="0" indent="0">
              <a:buNone/>
            </a:pPr>
            <a:endParaRPr lang="en-GB" sz="3700" dirty="0" smtClean="0"/>
          </a:p>
          <a:p>
            <a:pPr marL="0" indent="0">
              <a:buNone/>
            </a:pPr>
            <a:r>
              <a:rPr lang="en-GB" altLang="en-US" sz="3800" dirty="0" smtClean="0">
                <a:cs typeface="Arial" charset="0"/>
              </a:rPr>
              <a:t>Gold, M. (ed.) (2009) </a:t>
            </a:r>
            <a:r>
              <a:rPr lang="en-GB" altLang="en-US" sz="3800" i="1" dirty="0" smtClean="0">
                <a:cs typeface="Arial" charset="0"/>
              </a:rPr>
              <a:t>Employment Policy in the European Union. Origins, Themes, Prospects</a:t>
            </a:r>
            <a:r>
              <a:rPr lang="en-GB" altLang="en-US" sz="3800" dirty="0" smtClean="0">
                <a:cs typeface="Arial" charset="0"/>
              </a:rPr>
              <a:t>. Basingstoke: Palgrave Macmillan</a:t>
            </a:r>
          </a:p>
          <a:p>
            <a:pPr marL="0" indent="0">
              <a:buNone/>
            </a:pPr>
            <a:endParaRPr lang="en-GB" altLang="en-US" sz="3800" dirty="0">
              <a:cs typeface="Arial" charset="0"/>
            </a:endParaRPr>
          </a:p>
          <a:p>
            <a:pPr marL="0" indent="0">
              <a:buNone/>
            </a:pPr>
            <a:r>
              <a:rPr lang="en-GB" altLang="en-US" sz="3800" dirty="0" smtClean="0">
                <a:cs typeface="Arial" charset="0"/>
              </a:rPr>
              <a:t>Hyman</a:t>
            </a:r>
            <a:r>
              <a:rPr lang="en-GB" altLang="en-US" sz="3800" dirty="0">
                <a:cs typeface="Arial" charset="0"/>
              </a:rPr>
              <a:t>, R. (2001) ‘European Integration and Industrial Relations: A Case of Variable Geometry?’</a:t>
            </a:r>
            <a:r>
              <a:rPr lang="en-GB" altLang="en-US" sz="3800" b="1" dirty="0">
                <a:cs typeface="Arial" charset="0"/>
              </a:rPr>
              <a:t> </a:t>
            </a:r>
            <a:r>
              <a:rPr lang="en-GB" altLang="en-US" sz="3800" i="1" dirty="0">
                <a:cs typeface="Arial" charset="0"/>
              </a:rPr>
              <a:t>Antipode</a:t>
            </a:r>
            <a:r>
              <a:rPr lang="en-GB" altLang="en-US" sz="3800" dirty="0">
                <a:cs typeface="Arial" charset="0"/>
              </a:rPr>
              <a:t>, 33 (3): </a:t>
            </a:r>
            <a:r>
              <a:rPr lang="en-GB" altLang="en-US" sz="3800" dirty="0" smtClean="0">
                <a:cs typeface="Arial" charset="0"/>
              </a:rPr>
              <a:t>68-83</a:t>
            </a:r>
          </a:p>
          <a:p>
            <a:pPr marL="0" indent="0">
              <a:buNone/>
            </a:pPr>
            <a:endParaRPr lang="en-GB" altLang="en-US" sz="3800" i="1" dirty="0">
              <a:cs typeface="Arial" charset="0"/>
            </a:endParaRPr>
          </a:p>
          <a:p>
            <a:pPr marL="0" indent="0">
              <a:buNone/>
            </a:pPr>
            <a:r>
              <a:rPr lang="en-GB" altLang="en-US" sz="3800" dirty="0" smtClean="0">
                <a:cs typeface="Arial" charset="0"/>
              </a:rPr>
              <a:t>Hyman, R, (2009) </a:t>
            </a:r>
            <a:r>
              <a:rPr lang="en-GB" altLang="en-US" sz="3800" i="1" dirty="0" smtClean="0">
                <a:cs typeface="Arial" charset="0"/>
              </a:rPr>
              <a:t>Trade unions and ‘Europe’: Are the members out of step? </a:t>
            </a:r>
            <a:r>
              <a:rPr lang="en-GB" altLang="en-US" sz="3800" dirty="0" smtClean="0">
                <a:cs typeface="Arial" charset="0"/>
              </a:rPr>
              <a:t>November. LSE ‘Europe in Question’ Discussion Paper Series, no.14. London: LSE. Available at: </a:t>
            </a:r>
            <a:endParaRPr lang="en-GB" altLang="en-US" sz="3800" i="1" dirty="0">
              <a:cs typeface="Arial" charset="0"/>
            </a:endParaRPr>
          </a:p>
          <a:p>
            <a:pPr marL="0" indent="0">
              <a:buNone/>
            </a:pPr>
            <a:r>
              <a:rPr lang="en-GB" altLang="en-US" sz="3800" dirty="0">
                <a:cs typeface="Arial" charset="0"/>
                <a:hlinkClick r:id="rId2"/>
              </a:rPr>
              <a:t>http://</a:t>
            </a:r>
            <a:r>
              <a:rPr lang="en-GB" altLang="en-US" sz="3800" dirty="0" smtClean="0">
                <a:cs typeface="Arial" charset="0"/>
                <a:hlinkClick r:id="rId2"/>
              </a:rPr>
              <a:t>www.lse.ac.uk/europeanInstitute/LEQS%20Discussion%20Paper%20Series/LEQSPaper14.pdf</a:t>
            </a:r>
            <a:endParaRPr lang="en-GB" altLang="en-US" sz="3800" dirty="0" smtClean="0">
              <a:cs typeface="Arial" charset="0"/>
            </a:endParaRPr>
          </a:p>
          <a:p>
            <a:pPr marL="0" indent="0">
              <a:buNone/>
            </a:pPr>
            <a:endParaRPr lang="en-GB" sz="3800" dirty="0"/>
          </a:p>
          <a:p>
            <a:pPr marL="0" indent="0">
              <a:buNone/>
            </a:pPr>
            <a:r>
              <a:rPr lang="en-GB" sz="3800" dirty="0"/>
              <a:t>Irwin, G. (2015) </a:t>
            </a:r>
            <a:r>
              <a:rPr lang="en-GB" sz="3800" i="1" dirty="0"/>
              <a:t>BREXIT: the impact on the UK and the EU</a:t>
            </a:r>
            <a:r>
              <a:rPr lang="en-GB" sz="3800" dirty="0"/>
              <a:t>. June. London: Global Counsel </a:t>
            </a:r>
          </a:p>
          <a:p>
            <a:pPr marL="0" indent="0">
              <a:buNone/>
            </a:pPr>
            <a:endParaRPr lang="en-GB" sz="3800" dirty="0"/>
          </a:p>
          <a:p>
            <a:pPr marL="0" indent="0">
              <a:buNone/>
            </a:pPr>
            <a:r>
              <a:rPr lang="en-GB" sz="3800" dirty="0" smtClean="0"/>
              <a:t>Johnson</a:t>
            </a:r>
            <a:r>
              <a:rPr lang="en-GB" sz="3800" dirty="0"/>
              <a:t>, B. (2016) ‘There is only one way to get the change we want – vote to leave the EU’, </a:t>
            </a:r>
            <a:r>
              <a:rPr lang="en-GB" sz="3800" i="1" dirty="0"/>
              <a:t>Daily </a:t>
            </a:r>
            <a:r>
              <a:rPr lang="en-GB" sz="3800" i="1" dirty="0" smtClean="0"/>
              <a:t>Telegraph</a:t>
            </a:r>
            <a:r>
              <a:rPr lang="en-GB" sz="3800" dirty="0"/>
              <a:t>, 22 February</a:t>
            </a:r>
            <a:r>
              <a:rPr lang="en-GB" sz="3800" dirty="0" smtClean="0"/>
              <a:t>.</a:t>
            </a:r>
          </a:p>
          <a:p>
            <a:pPr marL="0" indent="0">
              <a:buNone/>
            </a:pPr>
            <a:endParaRPr lang="en-GB" sz="3800" dirty="0"/>
          </a:p>
          <a:p>
            <a:pPr marL="0" indent="0">
              <a:buNone/>
            </a:pPr>
            <a:r>
              <a:rPr lang="en-GB" sz="3800" dirty="0" smtClean="0"/>
              <a:t>McDermott, J. </a:t>
            </a:r>
            <a:r>
              <a:rPr lang="en-GB" sz="3800" dirty="0"/>
              <a:t>and </a:t>
            </a:r>
            <a:r>
              <a:rPr lang="en-GB" sz="3800" dirty="0" smtClean="0"/>
              <a:t>Barker, A. (2015) ‘Cameron </a:t>
            </a:r>
            <a:r>
              <a:rPr lang="en-GB" sz="3800" dirty="0"/>
              <a:t>warns against Norwegian-style settlement with </a:t>
            </a:r>
            <a:r>
              <a:rPr lang="en-GB" sz="3800" dirty="0" smtClean="0"/>
              <a:t>Brussels’, </a:t>
            </a:r>
            <a:r>
              <a:rPr lang="en-GB" sz="3800" i="1" dirty="0" smtClean="0"/>
              <a:t>Financial Times</a:t>
            </a:r>
            <a:r>
              <a:rPr lang="en-GB" sz="3800" dirty="0" smtClean="0"/>
              <a:t>, 28 October. Available  at: </a:t>
            </a:r>
          </a:p>
          <a:p>
            <a:pPr marL="0" indent="0">
              <a:buNone/>
            </a:pPr>
            <a:r>
              <a:rPr lang="en-GB" sz="3800" dirty="0">
                <a:hlinkClick r:id="rId3"/>
              </a:rPr>
              <a:t>http://</a:t>
            </a:r>
            <a:r>
              <a:rPr lang="en-GB" sz="3800" dirty="0" smtClean="0">
                <a:hlinkClick r:id="rId3"/>
              </a:rPr>
              <a:t>www.ft.com/cms/s/0/302232fc-7d88-11e5-a1fe-567b37f80b64.html#axzz41Hu9LMTT</a:t>
            </a:r>
            <a:endParaRPr lang="en-GB" sz="3800" dirty="0" smtClean="0"/>
          </a:p>
          <a:p>
            <a:pPr marL="0" indent="0">
              <a:buNone/>
            </a:pPr>
            <a:endParaRPr lang="en-GB" sz="3800" dirty="0"/>
          </a:p>
          <a:p>
            <a:pPr marL="0" indent="0">
              <a:buNone/>
            </a:pPr>
            <a:r>
              <a:rPr lang="en-GB" sz="3800" dirty="0"/>
              <a:t>McFadden, P. and Tarrant, A. (2015) </a:t>
            </a:r>
            <a:r>
              <a:rPr lang="en-GB" sz="3800" i="1" dirty="0"/>
              <a:t>What would ‘out’ look like? Testing Eurosceptic alternatives to EU membership</a:t>
            </a:r>
            <a:r>
              <a:rPr lang="en-GB" sz="3800" dirty="0"/>
              <a:t>. November. London: Policy </a:t>
            </a:r>
            <a:r>
              <a:rPr lang="en-GB" sz="3800" dirty="0" smtClean="0"/>
              <a:t>Network</a:t>
            </a:r>
          </a:p>
          <a:p>
            <a:pPr marL="0" indent="0">
              <a:buNone/>
            </a:pPr>
            <a:endParaRPr lang="en-GB" sz="3700" dirty="0"/>
          </a:p>
          <a:p>
            <a:pPr marL="0" indent="0">
              <a:buNone/>
            </a:pPr>
            <a:endParaRPr lang="en-GB" sz="3700" dirty="0"/>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59</a:t>
            </a:fld>
            <a:endParaRPr lang="en-GB"/>
          </a:p>
        </p:txBody>
      </p:sp>
    </p:spTree>
    <p:extLst>
      <p:ext uri="{BB962C8B-B14F-4D97-AF65-F5344CB8AC3E}">
        <p14:creationId xmlns:p14="http://schemas.microsoft.com/office/powerpoint/2010/main" val="384487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Bases of EU employment policy</a:t>
            </a:r>
            <a:endParaRPr lang="en-GB" sz="3600" b="1" dirty="0"/>
          </a:p>
        </p:txBody>
      </p:sp>
      <p:sp>
        <p:nvSpPr>
          <p:cNvPr id="3" name="Content Placeholder 2"/>
          <p:cNvSpPr>
            <a:spLocks noGrp="1"/>
          </p:cNvSpPr>
          <p:nvPr>
            <p:ph idx="1"/>
          </p:nvPr>
        </p:nvSpPr>
        <p:spPr/>
        <p:txBody>
          <a:bodyPr>
            <a:normAutofit fontScale="55000" lnSpcReduction="20000"/>
          </a:bodyPr>
          <a:lstStyle/>
          <a:p>
            <a:pPr marL="0" indent="0">
              <a:buFontTx/>
              <a:buNone/>
              <a:defRPr/>
            </a:pPr>
            <a:r>
              <a:rPr lang="en-GB" dirty="0">
                <a:latin typeface="Arial" panose="020B0604020202020204" pitchFamily="34" charset="0"/>
                <a:cs typeface="Arial" panose="020B0604020202020204" pitchFamily="34" charset="0"/>
              </a:rPr>
              <a:t>Treaty provisions</a:t>
            </a:r>
          </a:p>
          <a:p>
            <a:pPr marL="0" indent="0">
              <a:buFontTx/>
              <a:buNone/>
              <a:defRPr/>
            </a:pPr>
            <a:r>
              <a:rPr lang="en-GB" dirty="0" smtClean="0">
                <a:latin typeface="Arial" panose="020B0604020202020204" pitchFamily="34" charset="0"/>
                <a:cs typeface="Arial" panose="020B0604020202020204" pitchFamily="34" charset="0"/>
              </a:rPr>
              <a:t>Directives (around 70 in total)</a:t>
            </a: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sexual discrimination</a:t>
            </a:r>
          </a:p>
          <a:p>
            <a:pPr>
              <a:defRPr/>
            </a:pPr>
            <a:r>
              <a:rPr lang="en-GB" dirty="0">
                <a:latin typeface="Arial" panose="020B0604020202020204" pitchFamily="34" charset="0"/>
                <a:cs typeface="Arial" panose="020B0604020202020204" pitchFamily="34" charset="0"/>
              </a:rPr>
              <a:t>health and safety</a:t>
            </a:r>
          </a:p>
          <a:p>
            <a:pPr>
              <a:defRPr/>
            </a:pPr>
            <a:r>
              <a:rPr lang="en-GB" dirty="0">
                <a:latin typeface="Arial" panose="020B0604020202020204" pitchFamily="34" charset="0"/>
                <a:cs typeface="Arial" panose="020B0604020202020204" pitchFamily="34" charset="0"/>
              </a:rPr>
              <a:t>employment protection</a:t>
            </a:r>
          </a:p>
          <a:p>
            <a:pPr>
              <a:defRPr/>
            </a:pPr>
            <a:r>
              <a:rPr lang="en-GB" dirty="0">
                <a:latin typeface="Arial" panose="020B0604020202020204" pitchFamily="34" charset="0"/>
                <a:cs typeface="Arial" panose="020B0604020202020204" pitchFamily="34" charset="0"/>
              </a:rPr>
              <a:t>participation</a:t>
            </a:r>
          </a:p>
          <a:p>
            <a:pPr>
              <a:defRPr/>
            </a:pPr>
            <a:r>
              <a:rPr lang="en-GB" dirty="0">
                <a:latin typeface="Arial" panose="020B0604020202020204" pitchFamily="34" charset="0"/>
                <a:cs typeface="Arial" panose="020B0604020202020204" pitchFamily="34" charset="0"/>
              </a:rPr>
              <a:t>miscellaneous issues</a:t>
            </a:r>
          </a:p>
          <a:p>
            <a:pPr marL="0" indent="0">
              <a:buFontTx/>
              <a:buNone/>
              <a:defRPr/>
            </a:pPr>
            <a:r>
              <a:rPr lang="en-GB" dirty="0">
                <a:latin typeface="Arial" panose="020B0604020202020204" pitchFamily="34" charset="0"/>
                <a:cs typeface="Arial" panose="020B0604020202020204" pitchFamily="34" charset="0"/>
              </a:rPr>
              <a:t>Social Charter and action programmes</a:t>
            </a:r>
          </a:p>
          <a:p>
            <a:pPr marL="0" indent="0">
              <a:buFontTx/>
              <a:buNone/>
              <a:defRPr/>
            </a:pPr>
            <a:r>
              <a:rPr lang="en-GB" dirty="0">
                <a:latin typeface="Arial" panose="020B0604020202020204" pitchFamily="34" charset="0"/>
                <a:cs typeface="Arial" panose="020B0604020202020204" pitchFamily="34" charset="0"/>
              </a:rPr>
              <a:t>Social dialogue</a:t>
            </a:r>
          </a:p>
          <a:p>
            <a:pPr marL="0" indent="0">
              <a:buFontTx/>
              <a:buNone/>
              <a:defRPr/>
            </a:pPr>
            <a:r>
              <a:rPr lang="en-GB" dirty="0">
                <a:latin typeface="Arial" panose="020B0604020202020204" pitchFamily="34" charset="0"/>
                <a:cs typeface="Arial" panose="020B0604020202020204" pitchFamily="34" charset="0"/>
              </a:rPr>
              <a:t>'Soft law', especially after 1997</a:t>
            </a:r>
          </a:p>
          <a:p>
            <a:pPr marL="0" indent="0">
              <a:buFontTx/>
              <a:buNone/>
              <a:defRPr/>
            </a:pPr>
            <a:r>
              <a:rPr lang="en-GB" dirty="0">
                <a:latin typeface="Arial" panose="020B0604020202020204" pitchFamily="34" charset="0"/>
                <a:cs typeface="Arial" panose="020B0604020202020204" pitchFamily="34" charset="0"/>
              </a:rPr>
              <a:t>Company practice: e.g.</a:t>
            </a:r>
          </a:p>
          <a:p>
            <a:pPr>
              <a:defRPr/>
            </a:pPr>
            <a:r>
              <a:rPr lang="en-GB" dirty="0">
                <a:latin typeface="Arial" panose="020B0604020202020204" pitchFamily="34" charset="0"/>
                <a:cs typeface="Arial" panose="020B0604020202020204" pitchFamily="34" charset="0"/>
              </a:rPr>
              <a:t>overseas recruitment</a:t>
            </a:r>
          </a:p>
          <a:p>
            <a:pPr>
              <a:defRPr/>
            </a:pPr>
            <a:r>
              <a:rPr lang="en-GB" dirty="0">
                <a:latin typeface="Arial" panose="020B0604020202020204" pitchFamily="34" charset="0"/>
                <a:cs typeface="Arial" panose="020B0604020202020204" pitchFamily="34" charset="0"/>
              </a:rPr>
              <a:t>qualifications</a:t>
            </a:r>
          </a:p>
          <a:p>
            <a:pPr>
              <a:defRPr/>
            </a:pPr>
            <a:r>
              <a:rPr lang="en-GB" dirty="0">
                <a:latin typeface="Arial" panose="020B0604020202020204" pitchFamily="34" charset="0"/>
                <a:cs typeface="Arial" panose="020B0604020202020204" pitchFamily="34" charset="0"/>
              </a:rPr>
              <a:t>pay and conditions</a:t>
            </a:r>
          </a:p>
          <a:p>
            <a:pPr>
              <a:defRPr/>
            </a:pPr>
            <a:r>
              <a:rPr lang="en-GB" dirty="0" smtClean="0">
                <a:latin typeface="Arial" panose="020B0604020202020204" pitchFamily="34" charset="0"/>
                <a:cs typeface="Arial" panose="020B0604020202020204" pitchFamily="34" charset="0"/>
              </a:rPr>
              <a:t>training</a:t>
            </a:r>
          </a:p>
          <a:p>
            <a:pPr marL="0" indent="0" algn="r">
              <a:buNone/>
              <a:defRPr/>
            </a:pPr>
            <a:r>
              <a:rPr lang="en-GB" dirty="0" smtClean="0">
                <a:latin typeface="Arial" panose="020B0604020202020204" pitchFamily="34" charset="0"/>
                <a:cs typeface="Arial" panose="020B0604020202020204" pitchFamily="34" charset="0"/>
              </a:rPr>
              <a:t>(Gold, 2009; Vaughan-Whitehead, 2015)</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6</a:t>
            </a:fld>
            <a:endParaRPr lang="en-GB"/>
          </a:p>
        </p:txBody>
      </p:sp>
    </p:spTree>
    <p:extLst>
      <p:ext uri="{BB962C8B-B14F-4D97-AF65-F5344CB8AC3E}">
        <p14:creationId xmlns:p14="http://schemas.microsoft.com/office/powerpoint/2010/main" val="256131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References</a:t>
            </a:r>
            <a:endParaRPr lang="en-GB" sz="3600" b="1" dirty="0"/>
          </a:p>
        </p:txBody>
      </p:sp>
      <p:sp>
        <p:nvSpPr>
          <p:cNvPr id="3" name="Content Placeholder 2"/>
          <p:cNvSpPr>
            <a:spLocks noGrp="1"/>
          </p:cNvSpPr>
          <p:nvPr>
            <p:ph idx="1"/>
          </p:nvPr>
        </p:nvSpPr>
        <p:spPr/>
        <p:txBody>
          <a:bodyPr>
            <a:normAutofit fontScale="25000" lnSpcReduction="20000"/>
          </a:bodyPr>
          <a:lstStyle/>
          <a:p>
            <a:pPr marL="0" indent="0">
              <a:buNone/>
            </a:pPr>
            <a:endParaRPr lang="en-GB" dirty="0" smtClean="0"/>
          </a:p>
          <a:p>
            <a:pPr marL="0" indent="0">
              <a:buNone/>
            </a:pPr>
            <a:r>
              <a:rPr lang="en-GB" altLang="en-US" sz="7200" dirty="0" err="1">
                <a:cs typeface="Arial" charset="0"/>
              </a:rPr>
              <a:t>Noelke</a:t>
            </a:r>
            <a:r>
              <a:rPr lang="en-GB" altLang="en-US" sz="7200" dirty="0">
                <a:cs typeface="Arial" charset="0"/>
              </a:rPr>
              <a:t>, A. and </a:t>
            </a:r>
            <a:r>
              <a:rPr lang="en-GB" altLang="en-US" sz="7200" dirty="0" err="1">
                <a:cs typeface="Arial" charset="0"/>
              </a:rPr>
              <a:t>Vliegenthart</a:t>
            </a:r>
            <a:r>
              <a:rPr lang="en-GB" altLang="en-US" sz="7200" dirty="0">
                <a:cs typeface="Arial" charset="0"/>
              </a:rPr>
              <a:t>, A. (2009) ‘Enlarging the varieties of capitalism: the emergence of dependant  market economies in East Central Europe’, </a:t>
            </a:r>
            <a:r>
              <a:rPr lang="en-GB" altLang="en-US" sz="7200" i="1" dirty="0">
                <a:cs typeface="Arial" charset="0"/>
              </a:rPr>
              <a:t>World Politics, </a:t>
            </a:r>
            <a:r>
              <a:rPr lang="en-GB" altLang="en-US" sz="7200" dirty="0">
                <a:cs typeface="Arial" charset="0"/>
              </a:rPr>
              <a:t>61: 670-702.</a:t>
            </a:r>
          </a:p>
          <a:p>
            <a:pPr marL="0" indent="0">
              <a:buNone/>
            </a:pPr>
            <a:endParaRPr lang="en-GB" sz="7200" dirty="0" smtClean="0"/>
          </a:p>
          <a:p>
            <a:pPr marL="0" indent="0">
              <a:buNone/>
            </a:pPr>
            <a:r>
              <a:rPr lang="en-GB" sz="7200" dirty="0" err="1" smtClean="0"/>
              <a:t>Ottaviano</a:t>
            </a:r>
            <a:r>
              <a:rPr lang="en-GB" sz="7200" dirty="0"/>
              <a:t>, G., Pessoa, J., Sampson, T. and Van Reenen, J. (2014) </a:t>
            </a:r>
            <a:r>
              <a:rPr lang="en-GB" sz="7200" i="1" dirty="0"/>
              <a:t>Brexit or </a:t>
            </a:r>
            <a:r>
              <a:rPr lang="en-GB" sz="7200" i="1" dirty="0" err="1"/>
              <a:t>Fixit</a:t>
            </a:r>
            <a:r>
              <a:rPr lang="en-GB" sz="7200" i="1" dirty="0"/>
              <a:t>? The Trade and Welfare Effects of Leaving the European Union</a:t>
            </a:r>
            <a:r>
              <a:rPr lang="en-GB" sz="7200" dirty="0"/>
              <a:t>. May. London: Centre for Economic Performance Policy Analysis. Available at: </a:t>
            </a:r>
          </a:p>
          <a:p>
            <a:pPr marL="0" indent="0">
              <a:buNone/>
            </a:pPr>
            <a:r>
              <a:rPr lang="en-GB" sz="7200" dirty="0">
                <a:hlinkClick r:id="rId2"/>
              </a:rPr>
              <a:t>http://cep.lse.ac.uk/pubs/download/pa016.pdf</a:t>
            </a:r>
            <a:endParaRPr lang="en-GB" sz="7200" dirty="0"/>
          </a:p>
          <a:p>
            <a:pPr marL="0" indent="0">
              <a:buNone/>
            </a:pPr>
            <a:endParaRPr lang="en-GB" sz="7200" dirty="0"/>
          </a:p>
          <a:p>
            <a:pPr marL="0" indent="0">
              <a:buNone/>
            </a:pPr>
            <a:r>
              <a:rPr lang="en-GB" sz="7200" dirty="0"/>
              <a:t>Parker, G. (2015). ‘Tories Shun Brexit Contingency Plans’, </a:t>
            </a:r>
            <a:r>
              <a:rPr lang="en-GB" sz="7200" i="1" dirty="0"/>
              <a:t>Financial Times, </a:t>
            </a:r>
            <a:r>
              <a:rPr lang="en-GB" sz="7200" dirty="0"/>
              <a:t>1 December</a:t>
            </a:r>
          </a:p>
          <a:p>
            <a:pPr marL="0" indent="0">
              <a:buNone/>
            </a:pPr>
            <a:r>
              <a:rPr lang="en-GB" sz="7200" dirty="0"/>
              <a:t>2015. Available at: </a:t>
            </a:r>
          </a:p>
          <a:p>
            <a:pPr marL="0" indent="0">
              <a:buNone/>
            </a:pPr>
            <a:r>
              <a:rPr lang="en-GB" sz="7200" dirty="0">
                <a:hlinkClick r:id="rId3"/>
              </a:rPr>
              <a:t>http://www.ft.com/cms/s/0/208fdf8c-9846-11e5-95c7-d47aa298f769.html#axzz3xSEYNfkq</a:t>
            </a:r>
            <a:endParaRPr lang="en-GB" sz="7200" dirty="0"/>
          </a:p>
          <a:p>
            <a:pPr marL="0" indent="0">
              <a:buNone/>
            </a:pPr>
            <a:endParaRPr lang="en-GB" sz="7200" dirty="0"/>
          </a:p>
          <a:p>
            <a:pPr marL="0" indent="0">
              <a:buNone/>
            </a:pPr>
            <a:r>
              <a:rPr lang="en-GB" sz="7200" dirty="0" err="1"/>
              <a:t>Piris</a:t>
            </a:r>
            <a:r>
              <a:rPr lang="en-GB" sz="7200" dirty="0"/>
              <a:t>, J.-C. (2016) </a:t>
            </a:r>
            <a:r>
              <a:rPr lang="en-GB" sz="7200" i="1" dirty="0"/>
              <a:t>If the UK votes to leave. The seven alternatives to EU membership</a:t>
            </a:r>
            <a:r>
              <a:rPr lang="en-GB" sz="7200" dirty="0"/>
              <a:t>. </a:t>
            </a:r>
            <a:r>
              <a:rPr lang="en-GB" sz="7200" dirty="0" smtClean="0"/>
              <a:t>January. London</a:t>
            </a:r>
            <a:r>
              <a:rPr lang="en-GB" sz="7200" dirty="0"/>
              <a:t>: Centre for European Reform</a:t>
            </a:r>
          </a:p>
          <a:p>
            <a:pPr marL="0" indent="0">
              <a:buNone/>
            </a:pPr>
            <a:endParaRPr lang="en-GB" sz="7200" dirty="0"/>
          </a:p>
          <a:p>
            <a:pPr marL="0" indent="0">
              <a:buNone/>
            </a:pPr>
            <a:r>
              <a:rPr lang="en-GB" sz="7200" dirty="0"/>
              <a:t/>
            </a:r>
            <a:br>
              <a:rPr lang="en-GB" sz="7200" dirty="0"/>
            </a:br>
            <a:endParaRPr lang="en-GB" sz="7200" dirty="0"/>
          </a:p>
          <a:p>
            <a:endParaRPr lang="en-GB" sz="5500" dirty="0"/>
          </a:p>
        </p:txBody>
      </p:sp>
      <p:sp>
        <p:nvSpPr>
          <p:cNvPr id="4" name="Slide Number Placeholder 3"/>
          <p:cNvSpPr>
            <a:spLocks noGrp="1"/>
          </p:cNvSpPr>
          <p:nvPr>
            <p:ph type="sldNum" sz="quarter" idx="12"/>
          </p:nvPr>
        </p:nvSpPr>
        <p:spPr/>
        <p:txBody>
          <a:bodyPr/>
          <a:lstStyle/>
          <a:p>
            <a:fld id="{4DEBBD63-82B9-4690-A364-6177E62503FD}" type="slidenum">
              <a:rPr lang="en-GB" smtClean="0"/>
              <a:t>60</a:t>
            </a:fld>
            <a:endParaRPr lang="en-GB"/>
          </a:p>
        </p:txBody>
      </p:sp>
    </p:spTree>
    <p:extLst>
      <p:ext uri="{BB962C8B-B14F-4D97-AF65-F5344CB8AC3E}">
        <p14:creationId xmlns:p14="http://schemas.microsoft.com/office/powerpoint/2010/main" val="3693874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References</a:t>
            </a:r>
            <a:endParaRPr lang="en-GB" sz="3600" b="1"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Shepherd and </a:t>
            </a:r>
            <a:r>
              <a:rPr lang="en-GB" dirty="0" err="1"/>
              <a:t>Wedderburn</a:t>
            </a:r>
            <a:r>
              <a:rPr lang="en-GB" dirty="0"/>
              <a:t> (2015) </a:t>
            </a:r>
            <a:r>
              <a:rPr lang="en-GB" i="1" dirty="0"/>
              <a:t>Brexit Analysis Bulletin</a:t>
            </a:r>
            <a:r>
              <a:rPr lang="en-GB" dirty="0"/>
              <a:t>. May. London: Shepherd and </a:t>
            </a:r>
            <a:r>
              <a:rPr lang="en-GB" dirty="0" err="1"/>
              <a:t>Wedderburn</a:t>
            </a:r>
            <a:endParaRPr lang="en-GB" dirty="0"/>
          </a:p>
          <a:p>
            <a:pPr marL="0" indent="0">
              <a:buNone/>
            </a:pPr>
            <a:endParaRPr lang="en-GB" dirty="0"/>
          </a:p>
          <a:p>
            <a:pPr marL="0" indent="0">
              <a:buNone/>
            </a:pPr>
            <a:r>
              <a:rPr lang="en-GB" dirty="0" err="1"/>
              <a:t>Sørensen</a:t>
            </a:r>
            <a:r>
              <a:rPr lang="en-GB" dirty="0"/>
              <a:t>, C. (2008) ‘Love Me, Love Me Not…. A Typology of Public Euroscepticism’, EPERN Working Paper 19, </a:t>
            </a:r>
            <a:r>
              <a:rPr lang="en-GB" dirty="0">
                <a:hlinkClick r:id="rId2"/>
              </a:rPr>
              <a:t>http://</a:t>
            </a:r>
            <a:r>
              <a:rPr lang="en-GB" dirty="0" smtClean="0">
                <a:hlinkClick r:id="rId2"/>
              </a:rPr>
              <a:t>www.sussex.ac.uk/sei/documents/workingpaper101.pdf</a:t>
            </a:r>
            <a:endParaRPr lang="en-GB" dirty="0" smtClean="0"/>
          </a:p>
          <a:p>
            <a:pPr marL="0" indent="0">
              <a:buNone/>
            </a:pPr>
            <a:endParaRPr lang="en-GB" dirty="0"/>
          </a:p>
          <a:p>
            <a:pPr marL="0" indent="0">
              <a:buNone/>
            </a:pPr>
            <a:r>
              <a:rPr lang="en-GB" dirty="0" smtClean="0"/>
              <a:t>TUC (</a:t>
            </a:r>
            <a:r>
              <a:rPr lang="en-GB" dirty="0" err="1" smtClean="0"/>
              <a:t>n.d.</a:t>
            </a:r>
            <a:r>
              <a:rPr lang="en-GB" dirty="0" smtClean="0"/>
              <a:t>) </a:t>
            </a:r>
            <a:r>
              <a:rPr lang="en-GB" i="1" dirty="0" smtClean="0"/>
              <a:t>UK </a:t>
            </a:r>
            <a:r>
              <a:rPr lang="en-GB" i="1" dirty="0"/>
              <a:t>employment rights and the </a:t>
            </a:r>
            <a:r>
              <a:rPr lang="en-GB" i="1" dirty="0" smtClean="0"/>
              <a:t>EU. Assessment </a:t>
            </a:r>
            <a:r>
              <a:rPr lang="en-GB" i="1" dirty="0"/>
              <a:t>of the impact of membership of the European Union on employment rights in the </a:t>
            </a:r>
            <a:r>
              <a:rPr lang="en-GB" i="1" dirty="0" smtClean="0"/>
              <a:t>UK</a:t>
            </a:r>
            <a:r>
              <a:rPr lang="en-GB" dirty="0" smtClean="0"/>
              <a:t>. London: Trades Union Congress. </a:t>
            </a:r>
            <a:r>
              <a:rPr lang="en-GB" dirty="0"/>
              <a:t>Available at: </a:t>
            </a:r>
            <a:r>
              <a:rPr lang="en-GB" dirty="0">
                <a:hlinkClick r:id="rId3"/>
              </a:rPr>
              <a:t>https://</a:t>
            </a:r>
            <a:r>
              <a:rPr lang="en-GB" dirty="0" smtClean="0">
                <a:hlinkClick r:id="rId3"/>
              </a:rPr>
              <a:t>www.tuc.org.uk/sites/default/files/UK%20employment%20rights%20and%20the%20EU.pdf</a:t>
            </a:r>
            <a:endParaRPr lang="en-GB" dirty="0" smtClean="0"/>
          </a:p>
          <a:p>
            <a:pPr marL="0" indent="0">
              <a:buNone/>
            </a:pPr>
            <a:endParaRPr lang="en-GB" dirty="0"/>
          </a:p>
          <a:p>
            <a:pPr marL="0" indent="0">
              <a:buNone/>
            </a:pPr>
            <a:r>
              <a:rPr lang="en-GB" dirty="0" smtClean="0"/>
              <a:t>Wadsworth</a:t>
            </a:r>
            <a:r>
              <a:rPr lang="en-GB" dirty="0"/>
              <a:t>, J. (2014) </a:t>
            </a:r>
            <a:r>
              <a:rPr lang="en-GB" i="1" dirty="0"/>
              <a:t>Immigration, the European Union and the UK Labour Market. </a:t>
            </a:r>
            <a:r>
              <a:rPr lang="en-GB" dirty="0"/>
              <a:t>May. London: Centre for Economic Performance, LSE</a:t>
            </a:r>
          </a:p>
          <a:p>
            <a:pPr marL="0" indent="0">
              <a:buNone/>
            </a:pPr>
            <a:endParaRPr lang="en-GB" dirty="0"/>
          </a:p>
          <a:p>
            <a:pPr marL="0" indent="0">
              <a:buNone/>
            </a:pPr>
            <a:r>
              <a:rPr lang="en-GB" altLang="en-US" dirty="0">
                <a:cs typeface="Arial" panose="020B0604020202020204" pitchFamily="34" charset="0"/>
              </a:rPr>
              <a:t>Vaughan-Whitehead, D. (ed.) (2015) </a:t>
            </a:r>
            <a:r>
              <a:rPr lang="en-GB" altLang="en-US" i="1" dirty="0">
                <a:cs typeface="Arial" panose="020B0604020202020204" pitchFamily="34" charset="0"/>
              </a:rPr>
              <a:t>The European Social Model in Crisis. Is Europe Losing its Soul?</a:t>
            </a:r>
            <a:r>
              <a:rPr lang="en-GB" altLang="en-US" dirty="0">
                <a:cs typeface="Arial" panose="020B0604020202020204" pitchFamily="34" charset="0"/>
              </a:rPr>
              <a:t> Cheltenham: Edward </a:t>
            </a:r>
            <a:r>
              <a:rPr lang="en-GB" altLang="en-US" dirty="0" smtClean="0">
                <a:cs typeface="Arial" panose="020B0604020202020204" pitchFamily="34" charset="0"/>
              </a:rPr>
              <a:t>Elgar</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61</a:t>
            </a:fld>
            <a:endParaRPr lang="en-GB"/>
          </a:p>
        </p:txBody>
      </p:sp>
    </p:spTree>
    <p:extLst>
      <p:ext uri="{BB962C8B-B14F-4D97-AF65-F5344CB8AC3E}">
        <p14:creationId xmlns:p14="http://schemas.microsoft.com/office/powerpoint/2010/main" val="2908436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Appendices</a:t>
            </a:r>
            <a:endParaRPr lang="en-GB" sz="3600" b="1" dirty="0"/>
          </a:p>
        </p:txBody>
      </p:sp>
      <p:sp>
        <p:nvSpPr>
          <p:cNvPr id="3" name="Content Placeholder 2"/>
          <p:cNvSpPr>
            <a:spLocks noGrp="1"/>
          </p:cNvSpPr>
          <p:nvPr>
            <p:ph idx="1"/>
          </p:nvPr>
        </p:nvSpPr>
        <p:spPr/>
        <p:txBody>
          <a:bodyPr/>
          <a:lstStyle/>
          <a:p>
            <a:r>
              <a:rPr lang="en-GB" b="1" dirty="0" smtClean="0"/>
              <a:t>ECJ Case C-346/06 (</a:t>
            </a:r>
            <a:r>
              <a:rPr lang="en-GB" b="1" dirty="0"/>
              <a:t>Dirk </a:t>
            </a:r>
            <a:r>
              <a:rPr lang="en-GB" b="1" dirty="0" err="1" smtClean="0"/>
              <a:t>Rüffert</a:t>
            </a:r>
            <a:r>
              <a:rPr lang="en-GB" b="1" dirty="0" smtClean="0"/>
              <a:t>)</a:t>
            </a:r>
            <a:endParaRPr lang="en-GB" b="1" dirty="0"/>
          </a:p>
          <a:p>
            <a:r>
              <a:rPr lang="fi-FI" b="1" dirty="0" smtClean="0"/>
              <a:t>ECJ </a:t>
            </a:r>
            <a:r>
              <a:rPr lang="fi-FI" b="1" dirty="0"/>
              <a:t>Case C-396/13 (Sähköalojen ammattiliitto ry) </a:t>
            </a:r>
            <a:endParaRPr lang="fi-FI" b="1" dirty="0" smtClean="0"/>
          </a:p>
          <a:p>
            <a:r>
              <a:rPr lang="en-GB" b="1" dirty="0" smtClean="0"/>
              <a:t>The Deal with the EU: What </a:t>
            </a:r>
            <a:r>
              <a:rPr lang="en-GB" b="1" dirty="0"/>
              <a:t>Cameron wanted</a:t>
            </a:r>
            <a:r>
              <a:rPr lang="en-GB" b="1" dirty="0" smtClean="0"/>
              <a:t>…</a:t>
            </a:r>
          </a:p>
          <a:p>
            <a:r>
              <a:rPr lang="en-GB" b="1" dirty="0" smtClean="0"/>
              <a:t>The Deal with the EU: What </a:t>
            </a:r>
            <a:r>
              <a:rPr lang="en-GB" b="1" dirty="0"/>
              <a:t>Cameron </a:t>
            </a:r>
            <a:r>
              <a:rPr lang="en-GB" b="1" dirty="0" smtClean="0"/>
              <a:t>got…</a:t>
            </a:r>
            <a:endParaRPr lang="fi-FI" b="1" dirty="0" smtClean="0"/>
          </a:p>
          <a:p>
            <a:endParaRPr lang="en-GB" b="1" dirty="0"/>
          </a:p>
        </p:txBody>
      </p:sp>
      <p:sp>
        <p:nvSpPr>
          <p:cNvPr id="4" name="Slide Number Placeholder 3"/>
          <p:cNvSpPr>
            <a:spLocks noGrp="1"/>
          </p:cNvSpPr>
          <p:nvPr>
            <p:ph type="sldNum" sz="quarter" idx="12"/>
          </p:nvPr>
        </p:nvSpPr>
        <p:spPr/>
        <p:txBody>
          <a:bodyPr/>
          <a:lstStyle/>
          <a:p>
            <a:fld id="{4DEBBD63-82B9-4690-A364-6177E62503FD}" type="slidenum">
              <a:rPr lang="en-GB" smtClean="0"/>
              <a:t>62</a:t>
            </a:fld>
            <a:endParaRPr lang="en-GB"/>
          </a:p>
        </p:txBody>
      </p:sp>
    </p:spTree>
    <p:extLst>
      <p:ext uri="{BB962C8B-B14F-4D97-AF65-F5344CB8AC3E}">
        <p14:creationId xmlns:p14="http://schemas.microsoft.com/office/powerpoint/2010/main" val="1457134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smtClean="0"/>
              <a:t>Rüffert</a:t>
            </a:r>
            <a:r>
              <a:rPr lang="en-GB" sz="3600" b="1" dirty="0" smtClean="0"/>
              <a:t> case (details)</a:t>
            </a:r>
            <a:endParaRPr lang="en-GB" sz="3600" b="1" dirty="0"/>
          </a:p>
        </p:txBody>
      </p:sp>
      <p:sp>
        <p:nvSpPr>
          <p:cNvPr id="3" name="Content Placeholder 2"/>
          <p:cNvSpPr>
            <a:spLocks noGrp="1"/>
          </p:cNvSpPr>
          <p:nvPr>
            <p:ph idx="1"/>
          </p:nvPr>
        </p:nvSpPr>
        <p:spPr/>
        <p:txBody>
          <a:bodyPr>
            <a:normAutofit fontScale="47500" lnSpcReduction="20000"/>
          </a:bodyPr>
          <a:lstStyle/>
          <a:p>
            <a:pPr marL="0" indent="0">
              <a:buNone/>
            </a:pPr>
            <a:r>
              <a:rPr lang="en-GB" dirty="0"/>
              <a:t>The </a:t>
            </a:r>
            <a:r>
              <a:rPr lang="en-GB" dirty="0" err="1"/>
              <a:t>Rüffert</a:t>
            </a:r>
            <a:r>
              <a:rPr lang="en-GB" dirty="0"/>
              <a:t> case (Dirk </a:t>
            </a:r>
            <a:r>
              <a:rPr lang="en-GB" dirty="0" err="1"/>
              <a:t>Rüffert</a:t>
            </a:r>
            <a:r>
              <a:rPr lang="en-GB" dirty="0"/>
              <a:t> v Land Niedersachsen, Case C-346/06) concerned a law from the German federal state of Lower Saxony (Land Niedersachsen) on the award of public contracts, applying to all contracts with a value of more than €10,000. The law was aimed at counteracting distortions of competition within the construction and transport sectors that could arise through the use of cheap labour, by limiting the right to contract to those undertakings prepared to pay the wages laid down in the relevant sectoral collective agreement. The law also extended beyond the contract to sub-contractors and provided for a penalty on the contractor for any breach of the law by the sub-contractor.</a:t>
            </a:r>
          </a:p>
          <a:p>
            <a:pPr marL="0" indent="0">
              <a:buNone/>
            </a:pPr>
            <a:endParaRPr lang="en-GB" dirty="0"/>
          </a:p>
          <a:p>
            <a:pPr marL="0" indent="0">
              <a:buNone/>
            </a:pPr>
            <a:r>
              <a:rPr lang="en-GB" dirty="0"/>
              <a:t>Land Niedersachsen awarded a contract for structural work in the building of a prison to </a:t>
            </a:r>
            <a:r>
              <a:rPr lang="en-GB" dirty="0" err="1"/>
              <a:t>Objekt</a:t>
            </a:r>
            <a:r>
              <a:rPr lang="en-GB" dirty="0"/>
              <a:t> und </a:t>
            </a:r>
            <a:r>
              <a:rPr lang="en-GB" dirty="0" err="1"/>
              <a:t>Bauregie</a:t>
            </a:r>
            <a:r>
              <a:rPr lang="en-GB" dirty="0"/>
              <a:t>, with a contractual term requiring that workers be paid the construction sector rate. </a:t>
            </a:r>
            <a:r>
              <a:rPr lang="en-GB" dirty="0" err="1"/>
              <a:t>Objekt</a:t>
            </a:r>
            <a:r>
              <a:rPr lang="en-GB" dirty="0"/>
              <a:t> und </a:t>
            </a:r>
            <a:r>
              <a:rPr lang="en-GB" dirty="0" err="1"/>
              <a:t>Bauregie</a:t>
            </a:r>
            <a:r>
              <a:rPr lang="en-GB" dirty="0"/>
              <a:t> then sub-contracted the work to a company based in Poland. Concerns were later raised that the sub-contractor was paying its 53 workers employed on the building site just 46.57% of the minimum wage laid down in the collective agreement. The contract was terminated and a penalty notice was issued. Dirk </a:t>
            </a:r>
            <a:r>
              <a:rPr lang="en-GB" dirty="0" err="1"/>
              <a:t>Rüffert</a:t>
            </a:r>
            <a:r>
              <a:rPr lang="en-GB" dirty="0"/>
              <a:t> as the liquidator of the assets of </a:t>
            </a:r>
            <a:r>
              <a:rPr lang="en-GB" dirty="0" err="1"/>
              <a:t>Objekt</a:t>
            </a:r>
            <a:r>
              <a:rPr lang="en-GB" dirty="0"/>
              <a:t> und </a:t>
            </a:r>
            <a:r>
              <a:rPr lang="en-GB" dirty="0" err="1"/>
              <a:t>Bauregie</a:t>
            </a:r>
            <a:r>
              <a:rPr lang="en-GB" dirty="0"/>
              <a:t> took a claim against the payment of the penalty to a German national court that decided to refer to the ECJ two questions concerning the freedom to provide services. The first was whether the obligation to comply with collective agreements meant that undertakings based in other Member States would lose the competitive advantage they enjoyed by reason of their lower wage costs, compared to those in Germany and also whether this interfered with the freedom to provide cross-border services. The second question was whether, if the law was an interference with this freedom, it could be justified by overriding reasons related to the public interest, in particular for the necessary protection of workers</a:t>
            </a:r>
          </a:p>
          <a:p>
            <a:endParaRPr lang="en-GB" dirty="0"/>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63</a:t>
            </a:fld>
            <a:endParaRPr lang="en-GB"/>
          </a:p>
        </p:txBody>
      </p:sp>
    </p:spTree>
    <p:extLst>
      <p:ext uri="{BB962C8B-B14F-4D97-AF65-F5344CB8AC3E}">
        <p14:creationId xmlns:p14="http://schemas.microsoft.com/office/powerpoint/2010/main" val="44643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800" b="1" dirty="0"/>
              <a:t>ECJ Case C-396/13 (Sähköalojen ammattiliitto ry) </a:t>
            </a:r>
            <a:endParaRPr lang="en-GB" sz="2800"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In </a:t>
            </a:r>
            <a:r>
              <a:rPr lang="en-GB" dirty="0"/>
              <a:t>ECJ Case C-396/13 (</a:t>
            </a:r>
            <a:r>
              <a:rPr lang="en-GB" i="1" dirty="0" err="1"/>
              <a:t>Sähköalojen</a:t>
            </a:r>
            <a:r>
              <a:rPr lang="en-GB" i="1" dirty="0"/>
              <a:t> </a:t>
            </a:r>
            <a:r>
              <a:rPr lang="en-GB" i="1" dirty="0" err="1"/>
              <a:t>ammattiliitto</a:t>
            </a:r>
            <a:r>
              <a:rPr lang="en-GB" i="1" dirty="0"/>
              <a:t> </a:t>
            </a:r>
            <a:r>
              <a:rPr lang="en-GB" i="1" dirty="0" err="1"/>
              <a:t>ry</a:t>
            </a:r>
            <a:r>
              <a:rPr lang="en-GB" dirty="0"/>
              <a:t>), 186 Polish workers concluded employment contracts with ESA in Poland and were posted to an ESA branch in Finland, a construction site of a nuclear power plant</a:t>
            </a:r>
            <a:r>
              <a:rPr lang="en-GB" dirty="0" smtClean="0"/>
              <a:t>.</a:t>
            </a:r>
          </a:p>
          <a:p>
            <a:pPr marL="0" indent="0">
              <a:buNone/>
            </a:pPr>
            <a:endParaRPr lang="en-GB" dirty="0"/>
          </a:p>
          <a:p>
            <a:pPr marL="0" indent="0">
              <a:buNone/>
            </a:pPr>
            <a:r>
              <a:rPr lang="en-GB" dirty="0"/>
              <a:t>The ECJ held </a:t>
            </a:r>
            <a:r>
              <a:rPr lang="en-GB" dirty="0" smtClean="0"/>
              <a:t>(12 February 2015) that </a:t>
            </a:r>
            <a:r>
              <a:rPr lang="en-GB" dirty="0"/>
              <a:t>the </a:t>
            </a:r>
            <a:r>
              <a:rPr lang="en-GB" dirty="0" smtClean="0"/>
              <a:t>Member State </a:t>
            </a:r>
            <a:r>
              <a:rPr lang="en-GB" dirty="0"/>
              <a:t>of the seat of the undertaking that has posted workers to the territory of another Member State (in this case Poland) — under which the assignment of claims arising from employment relationships is prohibited — may not prohibit a trade union, such as the one from Finland in this case, to bring an action before a court of the second Member State, in which the work is performed (i.e</a:t>
            </a:r>
            <a:r>
              <a:rPr lang="en-GB" dirty="0" smtClean="0"/>
              <a:t>. </a:t>
            </a:r>
            <a:r>
              <a:rPr lang="en-GB" dirty="0"/>
              <a:t>Finland) in order to recover pay claims for the posted workers, which have been assigned to it in conformity with the law in force in the second Member State.</a:t>
            </a:r>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64</a:t>
            </a:fld>
            <a:endParaRPr lang="en-GB"/>
          </a:p>
        </p:txBody>
      </p:sp>
    </p:spTree>
    <p:extLst>
      <p:ext uri="{BB962C8B-B14F-4D97-AF65-F5344CB8AC3E}">
        <p14:creationId xmlns:p14="http://schemas.microsoft.com/office/powerpoint/2010/main" val="3612459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Cameron wanted…</a:t>
            </a:r>
            <a:endParaRPr lang="en-GB" sz="3600" b="1" dirty="0"/>
          </a:p>
        </p:txBody>
      </p:sp>
      <p:sp>
        <p:nvSpPr>
          <p:cNvPr id="3" name="Content Placeholder 2"/>
          <p:cNvSpPr>
            <a:spLocks noGrp="1"/>
          </p:cNvSpPr>
          <p:nvPr>
            <p:ph idx="1"/>
          </p:nvPr>
        </p:nvSpPr>
        <p:spPr/>
        <p:txBody>
          <a:bodyPr>
            <a:normAutofit fontScale="47500" lnSpcReduction="20000"/>
          </a:bodyPr>
          <a:lstStyle/>
          <a:p>
            <a:pPr marL="0" indent="0">
              <a:buNone/>
            </a:pPr>
            <a:r>
              <a:rPr lang="en-GB" dirty="0" smtClean="0"/>
              <a:t>Cameron’s four </a:t>
            </a:r>
            <a:r>
              <a:rPr lang="en-GB" dirty="0"/>
              <a:t>key objectives </a:t>
            </a:r>
            <a:r>
              <a:rPr lang="en-GB" dirty="0" smtClean="0"/>
              <a:t>are during negotiations with the EU: </a:t>
            </a:r>
          </a:p>
          <a:p>
            <a:pPr marL="0" indent="0">
              <a:buNone/>
            </a:pPr>
            <a:endParaRPr lang="en-GB" dirty="0"/>
          </a:p>
          <a:p>
            <a:pPr marL="0" indent="0">
              <a:buNone/>
            </a:pPr>
            <a:r>
              <a:rPr lang="en-GB" b="1" dirty="0"/>
              <a:t>Economic governance:</a:t>
            </a:r>
            <a:r>
              <a:rPr lang="en-GB" dirty="0"/>
              <a:t> Securing an explicit recognition that the euro is not the only currency of the European Union, to ensure countries outside the </a:t>
            </a:r>
            <a:r>
              <a:rPr lang="en-GB" dirty="0" err="1"/>
              <a:t>eurozone</a:t>
            </a:r>
            <a:r>
              <a:rPr lang="en-GB" dirty="0"/>
              <a:t> are not materially disadvantaged. The UK wants safeguards that steps to further financial union cannot be imposed on non-</a:t>
            </a:r>
            <a:r>
              <a:rPr lang="en-GB" dirty="0" err="1"/>
              <a:t>eurozone</a:t>
            </a:r>
            <a:r>
              <a:rPr lang="en-GB" dirty="0"/>
              <a:t> members and the UK will not have to contribute to </a:t>
            </a:r>
            <a:r>
              <a:rPr lang="en-GB" dirty="0" err="1"/>
              <a:t>eurozone</a:t>
            </a:r>
            <a:r>
              <a:rPr lang="en-GB" dirty="0"/>
              <a:t> bailouts</a:t>
            </a:r>
          </a:p>
          <a:p>
            <a:pPr marL="0" indent="0">
              <a:buNone/>
            </a:pPr>
            <a:r>
              <a:rPr lang="en-GB" b="1" dirty="0"/>
              <a:t>Competitiveness:</a:t>
            </a:r>
            <a:r>
              <a:rPr lang="en-GB" dirty="0"/>
              <a:t> Setting a target for the reduction of the "burden" of excessive regulation and extending the single market</a:t>
            </a:r>
          </a:p>
          <a:p>
            <a:pPr marL="0" indent="0">
              <a:buNone/>
            </a:pPr>
            <a:r>
              <a:rPr lang="en-GB" b="1" dirty="0"/>
              <a:t>Immigration:</a:t>
            </a:r>
            <a:r>
              <a:rPr lang="en-GB" dirty="0"/>
              <a:t> Restricting access to in-work and out-of-work benefits to EU migrants. Specifically, ministers want to stop those coming to the UK from claiming certain benefits until they have been resident for four years. Ministers have reportedly been warned by the UK's top civil servant this could be discriminatory and any limits may be reduced to less than a year. An option of an "emergency brake" to stop the payments for four years is being discussed as a compromise deal</a:t>
            </a:r>
          </a:p>
          <a:p>
            <a:pPr marL="0" indent="0">
              <a:buNone/>
            </a:pPr>
            <a:r>
              <a:rPr lang="en-GB" b="1" dirty="0"/>
              <a:t>Sovereignty:</a:t>
            </a:r>
            <a:r>
              <a:rPr lang="en-GB" dirty="0"/>
              <a:t> Allowing Britain to opt out from the EU's founding ambition to forge an "ever closer union" of the peoples of Europe so it will not be drawn into further political integration. Giving greater powers to national parliaments to block EU legislation. </a:t>
            </a:r>
            <a:endParaRPr lang="en-GB" dirty="0" smtClean="0"/>
          </a:p>
          <a:p>
            <a:pPr marL="0" indent="0" algn="r">
              <a:buNone/>
            </a:pPr>
            <a:r>
              <a:rPr lang="en-GB" dirty="0" smtClean="0"/>
              <a:t>(Source: BBC)</a:t>
            </a:r>
            <a:endParaRPr lang="en-GB" dirty="0"/>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65</a:t>
            </a:fld>
            <a:endParaRPr lang="en-GB"/>
          </a:p>
        </p:txBody>
      </p:sp>
    </p:spTree>
    <p:extLst>
      <p:ext uri="{BB962C8B-B14F-4D97-AF65-F5344CB8AC3E}">
        <p14:creationId xmlns:p14="http://schemas.microsoft.com/office/powerpoint/2010/main" val="761892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he got…</a:t>
            </a:r>
            <a:endParaRPr lang="en-GB" sz="3600" b="1" dirty="0"/>
          </a:p>
        </p:txBody>
      </p:sp>
      <p:sp>
        <p:nvSpPr>
          <p:cNvPr id="3" name="Content Placeholder 2"/>
          <p:cNvSpPr>
            <a:spLocks noGrp="1"/>
          </p:cNvSpPr>
          <p:nvPr>
            <p:ph idx="1"/>
          </p:nvPr>
        </p:nvSpPr>
        <p:spPr/>
        <p:txBody>
          <a:bodyPr>
            <a:normAutofit fontScale="77500" lnSpcReduction="20000"/>
          </a:bodyPr>
          <a:lstStyle/>
          <a:p>
            <a:r>
              <a:rPr lang="en-GB" dirty="0" smtClean="0"/>
              <a:t>The ‘emergency brake’: seven-year freeze on in-work benefits for EU citizens working in the UK</a:t>
            </a:r>
          </a:p>
          <a:p>
            <a:r>
              <a:rPr lang="en-GB" dirty="0" smtClean="0"/>
              <a:t>Child benefit indexed to cost-of-living of home country for children living outside UK (applicable to new arrivals, and generally from 1 January 2020)</a:t>
            </a:r>
          </a:p>
          <a:p>
            <a:r>
              <a:rPr lang="en-GB" dirty="0" smtClean="0"/>
              <a:t>Even one non-</a:t>
            </a:r>
            <a:r>
              <a:rPr lang="en-GB" dirty="0" err="1" smtClean="0"/>
              <a:t>eurozone</a:t>
            </a:r>
            <a:r>
              <a:rPr lang="en-GB" dirty="0" smtClean="0"/>
              <a:t> country can force a debate about ‘problem’ </a:t>
            </a:r>
            <a:r>
              <a:rPr lang="en-GB" dirty="0" err="1" smtClean="0"/>
              <a:t>eurozone</a:t>
            </a:r>
            <a:r>
              <a:rPr lang="en-GB" dirty="0" smtClean="0"/>
              <a:t> laws (but no national veto, hence a delay not a ‘stop’)</a:t>
            </a:r>
          </a:p>
          <a:p>
            <a:r>
              <a:rPr lang="en-GB" dirty="0" smtClean="0"/>
              <a:t>It is recognised that the UK… is not committed to further political integration in the European Union … References to ‘ever closer union’ do not apply to the UK’</a:t>
            </a:r>
          </a:p>
          <a:p>
            <a:pPr marL="0" indent="0" algn="r">
              <a:buNone/>
            </a:pPr>
            <a:endParaRPr lang="en-GB" dirty="0" smtClean="0"/>
          </a:p>
          <a:p>
            <a:pPr marL="0" indent="0" algn="r">
              <a:buNone/>
            </a:pPr>
            <a:r>
              <a:rPr lang="en-GB" dirty="0" smtClean="0"/>
              <a:t>(Source: </a:t>
            </a:r>
            <a:r>
              <a:rPr lang="en-GB" i="1" dirty="0" smtClean="0"/>
              <a:t>Observer</a:t>
            </a:r>
            <a:r>
              <a:rPr lang="en-GB" dirty="0"/>
              <a:t> </a:t>
            </a:r>
            <a:r>
              <a:rPr lang="en-GB" dirty="0" smtClean="0"/>
              <a:t>(2016) ‘The Deal’, 21 February, p.3)</a:t>
            </a:r>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66</a:t>
            </a:fld>
            <a:endParaRPr lang="en-GB"/>
          </a:p>
        </p:txBody>
      </p:sp>
    </p:spTree>
    <p:extLst>
      <p:ext uri="{BB962C8B-B14F-4D97-AF65-F5344CB8AC3E}">
        <p14:creationId xmlns:p14="http://schemas.microsoft.com/office/powerpoint/2010/main" val="98956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Main points in recent development of EU employment policy</a:t>
            </a:r>
            <a:endParaRPr lang="en-GB" sz="3600" b="1" dirty="0"/>
          </a:p>
        </p:txBody>
      </p:sp>
      <p:sp>
        <p:nvSpPr>
          <p:cNvPr id="3" name="Content Placeholder 2"/>
          <p:cNvSpPr>
            <a:spLocks noGrp="1"/>
          </p:cNvSpPr>
          <p:nvPr>
            <p:ph idx="1"/>
          </p:nvPr>
        </p:nvSpPr>
        <p:spPr/>
        <p:txBody>
          <a:bodyPr>
            <a:normAutofit fontScale="85000" lnSpcReduction="10000"/>
          </a:bodyPr>
          <a:lstStyle/>
          <a:p>
            <a:r>
              <a:rPr lang="en-GB" altLang="en-US" dirty="0" smtClean="0">
                <a:latin typeface="Arial" charset="0"/>
                <a:cs typeface="Arial" charset="0"/>
              </a:rPr>
              <a:t>Widening and deepening of social policy as enlargement continues</a:t>
            </a:r>
          </a:p>
          <a:p>
            <a:r>
              <a:rPr lang="en-GB" altLang="en-US" dirty="0" smtClean="0">
                <a:latin typeface="Arial" charset="0"/>
                <a:cs typeface="Arial" charset="0"/>
              </a:rPr>
              <a:t>Extension of qualified majority voting on Council to more and more areas of employment/ social policy</a:t>
            </a:r>
          </a:p>
          <a:p>
            <a:r>
              <a:rPr lang="en-GB" altLang="en-US" dirty="0" smtClean="0">
                <a:latin typeface="Arial" charset="0"/>
                <a:cs typeface="Arial" charset="0"/>
              </a:rPr>
              <a:t>Significance of EU-level social dialogue</a:t>
            </a:r>
          </a:p>
          <a:p>
            <a:r>
              <a:rPr lang="en-GB" altLang="en-US" dirty="0" smtClean="0">
                <a:latin typeface="Arial" charset="0"/>
                <a:cs typeface="Arial" charset="0"/>
              </a:rPr>
              <a:t>Neo-liberal shift in Commission since 2004</a:t>
            </a:r>
          </a:p>
          <a:p>
            <a:r>
              <a:rPr lang="en-GB" altLang="en-US" dirty="0" smtClean="0">
                <a:latin typeface="Arial" charset="0"/>
                <a:cs typeface="Arial" charset="0"/>
              </a:rPr>
              <a:t>Significance of ‘soft law’ in employment matters</a:t>
            </a:r>
          </a:p>
          <a:p>
            <a:r>
              <a:rPr lang="en-GB" altLang="en-US" dirty="0" smtClean="0">
                <a:latin typeface="Arial" charset="0"/>
                <a:cs typeface="Arial" charset="0"/>
              </a:rPr>
              <a:t>Slowing down in introduction of directives (‘hard law’)</a:t>
            </a:r>
          </a:p>
          <a:p>
            <a:r>
              <a:rPr lang="en-GB" altLang="en-US" dirty="0" smtClean="0">
                <a:latin typeface="Arial" charset="0"/>
                <a:cs typeface="Arial" charset="0"/>
              </a:rPr>
              <a:t>Recent ECJ cases</a:t>
            </a:r>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7</a:t>
            </a:fld>
            <a:endParaRPr lang="en-GB"/>
          </a:p>
        </p:txBody>
      </p:sp>
    </p:spTree>
    <p:extLst>
      <p:ext uri="{BB962C8B-B14F-4D97-AF65-F5344CB8AC3E}">
        <p14:creationId xmlns:p14="http://schemas.microsoft.com/office/powerpoint/2010/main" val="82788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‘Varieties of Capitalism’</a:t>
            </a:r>
            <a:endParaRPr lang="en-GB" sz="3600" b="1" dirty="0"/>
          </a:p>
        </p:txBody>
      </p:sp>
      <p:sp>
        <p:nvSpPr>
          <p:cNvPr id="3" name="Content Placeholder 2"/>
          <p:cNvSpPr>
            <a:spLocks noGrp="1"/>
          </p:cNvSpPr>
          <p:nvPr>
            <p:ph idx="1"/>
          </p:nvPr>
        </p:nvSpPr>
        <p:spPr/>
        <p:txBody>
          <a:bodyPr>
            <a:normAutofit fontScale="70000" lnSpcReduction="20000"/>
          </a:bodyPr>
          <a:lstStyle/>
          <a:p>
            <a:pPr marL="0" indent="0">
              <a:lnSpc>
                <a:spcPct val="120000"/>
              </a:lnSpc>
              <a:spcBef>
                <a:spcPts val="0"/>
              </a:spcBef>
              <a:buNone/>
            </a:pPr>
            <a:r>
              <a:rPr lang="en-US" altLang="en-US" dirty="0" smtClean="0">
                <a:latin typeface="Arial" charset="0"/>
                <a:cs typeface="Arial" charset="0"/>
              </a:rPr>
              <a:t>But, of course, different countries have different institutions and legal systems:</a:t>
            </a:r>
          </a:p>
          <a:p>
            <a:pPr marL="0" indent="-457200">
              <a:lnSpc>
                <a:spcPct val="120000"/>
              </a:lnSpc>
              <a:spcBef>
                <a:spcPts val="0"/>
              </a:spcBef>
              <a:buNone/>
            </a:pPr>
            <a:endParaRPr lang="en-GB" altLang="en-US" dirty="0" smtClean="0">
              <a:latin typeface="Arial" charset="0"/>
              <a:cs typeface="Arial" charset="0"/>
            </a:endParaRPr>
          </a:p>
          <a:p>
            <a:pPr marL="0" indent="-457200">
              <a:lnSpc>
                <a:spcPct val="120000"/>
              </a:lnSpc>
              <a:spcBef>
                <a:spcPts val="0"/>
              </a:spcBef>
            </a:pPr>
            <a:r>
              <a:rPr lang="en-US" altLang="en-US" dirty="0" smtClean="0">
                <a:latin typeface="Arial" charset="0"/>
                <a:cs typeface="Arial" charset="0"/>
              </a:rPr>
              <a:t>corporate governance</a:t>
            </a:r>
            <a:endParaRPr lang="en-GB" altLang="en-US" dirty="0" smtClean="0">
              <a:latin typeface="Arial" charset="0"/>
              <a:cs typeface="Arial" charset="0"/>
            </a:endParaRPr>
          </a:p>
          <a:p>
            <a:pPr marL="0" indent="-457200">
              <a:lnSpc>
                <a:spcPct val="120000"/>
              </a:lnSpc>
              <a:spcBef>
                <a:spcPts val="0"/>
              </a:spcBef>
            </a:pPr>
            <a:r>
              <a:rPr lang="en-US" altLang="en-US" dirty="0" smtClean="0">
                <a:latin typeface="Arial" charset="0"/>
                <a:cs typeface="Arial" charset="0"/>
              </a:rPr>
              <a:t>industrial relations and HRM systems (including trade unions, forms of collective bargaining and training)</a:t>
            </a:r>
            <a:endParaRPr lang="en-GB" altLang="en-US" dirty="0" smtClean="0">
              <a:latin typeface="Arial" charset="0"/>
              <a:cs typeface="Arial" charset="0"/>
            </a:endParaRPr>
          </a:p>
          <a:p>
            <a:pPr marL="0" indent="-457200">
              <a:lnSpc>
                <a:spcPct val="120000"/>
              </a:lnSpc>
              <a:spcBef>
                <a:spcPts val="0"/>
              </a:spcBef>
            </a:pPr>
            <a:r>
              <a:rPr lang="en-US" altLang="en-US" dirty="0" err="1" smtClean="0">
                <a:latin typeface="Arial" charset="0"/>
                <a:cs typeface="Arial" charset="0"/>
              </a:rPr>
              <a:t>labour</a:t>
            </a:r>
            <a:r>
              <a:rPr lang="en-US" altLang="en-US" dirty="0" smtClean="0">
                <a:latin typeface="Arial" charset="0"/>
                <a:cs typeface="Arial" charset="0"/>
              </a:rPr>
              <a:t> market regulations (working time, recruitment and redundancy etc.)</a:t>
            </a:r>
            <a:endParaRPr lang="en-GB" altLang="en-US" dirty="0" smtClean="0">
              <a:latin typeface="Arial" charset="0"/>
              <a:cs typeface="Arial" charset="0"/>
            </a:endParaRPr>
          </a:p>
          <a:p>
            <a:pPr marL="0" indent="-457200">
              <a:lnSpc>
                <a:spcPct val="120000"/>
              </a:lnSpc>
              <a:spcBef>
                <a:spcPts val="0"/>
              </a:spcBef>
            </a:pPr>
            <a:r>
              <a:rPr lang="en-US" altLang="en-US" dirty="0" smtClean="0">
                <a:latin typeface="Arial" charset="0"/>
                <a:cs typeface="Arial" charset="0"/>
              </a:rPr>
              <a:t>management styles and philosophies</a:t>
            </a:r>
            <a:endParaRPr lang="en-GB" altLang="en-US" dirty="0" smtClean="0">
              <a:latin typeface="Arial" charset="0"/>
              <a:cs typeface="Arial" charset="0"/>
            </a:endParaRPr>
          </a:p>
          <a:p>
            <a:pPr marL="0" indent="-457200">
              <a:lnSpc>
                <a:spcPct val="120000"/>
              </a:lnSpc>
              <a:spcBef>
                <a:spcPts val="0"/>
              </a:spcBef>
            </a:pPr>
            <a:r>
              <a:rPr lang="en-US" altLang="en-US" dirty="0" smtClean="0">
                <a:latin typeface="Arial" charset="0"/>
                <a:cs typeface="Arial" charset="0"/>
              </a:rPr>
              <a:t>education/ training systems</a:t>
            </a:r>
            <a:endParaRPr lang="en-GB" altLang="en-US" dirty="0" smtClean="0">
              <a:latin typeface="Arial" charset="0"/>
              <a:cs typeface="Arial" charset="0"/>
            </a:endParaRPr>
          </a:p>
          <a:p>
            <a:pPr marL="0" indent="-457200">
              <a:lnSpc>
                <a:spcPct val="120000"/>
              </a:lnSpc>
              <a:spcBef>
                <a:spcPts val="0"/>
              </a:spcBef>
            </a:pPr>
            <a:r>
              <a:rPr lang="en-US" altLang="en-US" dirty="0" smtClean="0">
                <a:latin typeface="Arial" charset="0"/>
                <a:cs typeface="Arial" charset="0"/>
              </a:rPr>
              <a:t>welfare systems</a:t>
            </a:r>
          </a:p>
          <a:p>
            <a:pPr marL="0" indent="-457200">
              <a:lnSpc>
                <a:spcPct val="120000"/>
              </a:lnSpc>
              <a:spcBef>
                <a:spcPts val="0"/>
              </a:spcBef>
            </a:pPr>
            <a:r>
              <a:rPr lang="en-US" altLang="en-US" dirty="0" smtClean="0">
                <a:latin typeface="Arial" charset="0"/>
                <a:cs typeface="Arial" charset="0"/>
              </a:rPr>
              <a:t>health provisions</a:t>
            </a:r>
            <a:endParaRPr lang="en-GB" altLang="en-US" dirty="0" smtClean="0">
              <a:latin typeface="Arial" charset="0"/>
              <a:cs typeface="Arial" charset="0"/>
            </a:endParaRPr>
          </a:p>
          <a:p>
            <a:pPr marL="0" indent="-457200">
              <a:lnSpc>
                <a:spcPct val="120000"/>
              </a:lnSpc>
              <a:spcBef>
                <a:spcPts val="0"/>
              </a:spcBef>
            </a:pPr>
            <a:r>
              <a:rPr lang="en-US" altLang="en-US" dirty="0" smtClean="0">
                <a:latin typeface="Arial" charset="0"/>
                <a:cs typeface="Arial" charset="0"/>
              </a:rPr>
              <a:t>national business systems</a:t>
            </a:r>
            <a:endParaRPr lang="en-GB" altLang="en-US" dirty="0" smtClean="0">
              <a:latin typeface="Arial" charset="0"/>
              <a:cs typeface="Arial" charset="0"/>
            </a:endParaRPr>
          </a:p>
          <a:p>
            <a:pPr indent="-457200"/>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8</a:t>
            </a:fld>
            <a:endParaRPr lang="en-GB"/>
          </a:p>
        </p:txBody>
      </p:sp>
    </p:spTree>
    <p:extLst>
      <p:ext uri="{BB962C8B-B14F-4D97-AF65-F5344CB8AC3E}">
        <p14:creationId xmlns:p14="http://schemas.microsoft.com/office/powerpoint/2010/main" val="372372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LMEs v. CMEs</a:t>
            </a:r>
            <a:endParaRPr lang="en-GB" sz="3600" b="1" dirty="0"/>
          </a:p>
        </p:txBody>
      </p:sp>
      <p:sp>
        <p:nvSpPr>
          <p:cNvPr id="3" name="Content Placeholder 2"/>
          <p:cNvSpPr>
            <a:spLocks noGrp="1"/>
          </p:cNvSpPr>
          <p:nvPr>
            <p:ph idx="1"/>
          </p:nvPr>
        </p:nvSpPr>
        <p:spPr/>
        <p:txBody>
          <a:bodyPr>
            <a:normAutofit fontScale="77500" lnSpcReduction="20000"/>
          </a:bodyPr>
          <a:lstStyle/>
          <a:p>
            <a:pPr>
              <a:buFontTx/>
              <a:buNone/>
              <a:defRPr/>
            </a:pPr>
            <a:r>
              <a:rPr lang="en-GB" altLang="en-US" dirty="0">
                <a:latin typeface="Arial" panose="020B0604020202020204" pitchFamily="34" charset="0"/>
                <a:cs typeface="Arial" panose="020B0604020202020204" pitchFamily="34" charset="0"/>
              </a:rPr>
              <a:t>Soskice (1991) distinguishes between:</a:t>
            </a:r>
          </a:p>
          <a:p>
            <a:pPr>
              <a:buFontTx/>
              <a:buNone/>
              <a:defRPr/>
            </a:pPr>
            <a:endParaRPr lang="en-GB" altLang="en-US" dirty="0">
              <a:latin typeface="Arial" panose="020B0604020202020204" pitchFamily="34" charset="0"/>
              <a:cs typeface="Arial" panose="020B0604020202020204" pitchFamily="34" charset="0"/>
            </a:endParaRPr>
          </a:p>
          <a:p>
            <a:pPr>
              <a:defRPr/>
            </a:pPr>
            <a:r>
              <a:rPr lang="en-GB" altLang="en-US" u="sng" dirty="0">
                <a:latin typeface="Arial" panose="020B0604020202020204" pitchFamily="34" charset="0"/>
                <a:cs typeface="Arial" panose="020B0604020202020204" pitchFamily="34" charset="0"/>
              </a:rPr>
              <a:t>‘Liberal market economies</a:t>
            </a:r>
            <a:r>
              <a:rPr lang="en-GB" altLang="en-US" dirty="0">
                <a:latin typeface="Arial" panose="020B0604020202020204" pitchFamily="34" charset="0"/>
                <a:cs typeface="Arial" panose="020B0604020202020204" pitchFamily="34" charset="0"/>
              </a:rPr>
              <a:t>’ (e.g. USA, but also UK, Canada and other Anglo-phone countries): economic relationships are decentralised and short-term – </a:t>
            </a:r>
            <a:r>
              <a:rPr lang="en-GB" altLang="en-US" i="1" dirty="0">
                <a:latin typeface="Arial" panose="020B0604020202020204" pitchFamily="34" charset="0"/>
                <a:cs typeface="Arial" panose="020B0604020202020204" pitchFamily="34" charset="0"/>
              </a:rPr>
              <a:t>shareholder-driven</a:t>
            </a:r>
            <a:r>
              <a:rPr lang="en-GB" altLang="en-US" dirty="0">
                <a:latin typeface="Arial" panose="020B0604020202020204" pitchFamily="34" charset="0"/>
                <a:cs typeface="Arial" panose="020B0604020202020204" pitchFamily="34" charset="0"/>
              </a:rPr>
              <a:t> systems</a:t>
            </a:r>
          </a:p>
          <a:p>
            <a:pPr>
              <a:defRPr/>
            </a:pPr>
            <a:r>
              <a:rPr lang="en-GB" altLang="en-US" u="sng" dirty="0">
                <a:latin typeface="Arial" panose="020B0604020202020204" pitchFamily="34" charset="0"/>
                <a:cs typeface="Arial" panose="020B0604020202020204" pitchFamily="34" charset="0"/>
              </a:rPr>
              <a:t>‘Co-ordinated market economies</a:t>
            </a:r>
            <a:r>
              <a:rPr lang="en-GB" altLang="en-US" dirty="0">
                <a:latin typeface="Arial" panose="020B0604020202020204" pitchFamily="34" charset="0"/>
                <a:cs typeface="Arial" panose="020B0604020202020204" pitchFamily="34" charset="0"/>
              </a:rPr>
              <a:t>’ (e.g. Germany, Japan, Sweden, Austria): economic relationships are determined by strong regulatory networks and long-term </a:t>
            </a:r>
            <a:r>
              <a:rPr lang="en-GB" altLang="en-US" dirty="0" smtClean="0">
                <a:latin typeface="Arial" panose="020B0604020202020204" pitchFamily="34" charset="0"/>
                <a:cs typeface="Arial" panose="020B0604020202020204" pitchFamily="34" charset="0"/>
              </a:rPr>
              <a:t>interests – </a:t>
            </a:r>
            <a:r>
              <a:rPr lang="en-GB" altLang="en-US" i="1" dirty="0" smtClean="0">
                <a:latin typeface="Arial" panose="020B0604020202020204" pitchFamily="34" charset="0"/>
                <a:cs typeface="Arial" panose="020B0604020202020204" pitchFamily="34" charset="0"/>
              </a:rPr>
              <a:t>stakeholder-driven</a:t>
            </a:r>
            <a:r>
              <a:rPr lang="en-GB" altLang="en-US" dirty="0" smtClean="0">
                <a:latin typeface="Arial" panose="020B0604020202020204" pitchFamily="34" charset="0"/>
                <a:cs typeface="Arial" panose="020B0604020202020204" pitchFamily="34" charset="0"/>
              </a:rPr>
              <a:t> systems</a:t>
            </a:r>
            <a:endParaRPr lang="en-GB" altLang="en-US" dirty="0">
              <a:latin typeface="Arial" panose="020B0604020202020204" pitchFamily="34" charset="0"/>
              <a:cs typeface="Arial" panose="020B0604020202020204" pitchFamily="34" charset="0"/>
            </a:endParaRPr>
          </a:p>
          <a:p>
            <a:pPr>
              <a:defRPr/>
            </a:pPr>
            <a:r>
              <a:rPr lang="en-GB" altLang="en-US" u="sng" dirty="0">
                <a:latin typeface="Arial" panose="020B0604020202020204" pitchFamily="34" charset="0"/>
                <a:cs typeface="Arial" panose="020B0604020202020204" pitchFamily="34" charset="0"/>
              </a:rPr>
              <a:t>‘State-led market economies</a:t>
            </a:r>
            <a:r>
              <a:rPr lang="en-GB" altLang="en-US" i="1"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(e.g. France, South Korea): the State plays a significant role in economic management (added later by Kang and Moon, 2012)</a:t>
            </a:r>
            <a:endParaRPr lang="en-GB" altLang="en-US" sz="36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4DEBBD63-82B9-4690-A364-6177E62503FD}" type="slidenum">
              <a:rPr lang="en-GB" smtClean="0"/>
              <a:t>9</a:t>
            </a:fld>
            <a:endParaRPr lang="en-GB"/>
          </a:p>
        </p:txBody>
      </p:sp>
    </p:spTree>
    <p:extLst>
      <p:ext uri="{BB962C8B-B14F-4D97-AF65-F5344CB8AC3E}">
        <p14:creationId xmlns:p14="http://schemas.microsoft.com/office/powerpoint/2010/main" val="49930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TotalTime>
  <Words>5492</Words>
  <Application>Microsoft Office PowerPoint</Application>
  <PresentationFormat>On-screen Show (4:3)</PresentationFormat>
  <Paragraphs>610</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‘Brexit’ – In or Out of the EU?  Implications for Employment Relations</vt:lpstr>
      <vt:lpstr>What this talk covers…</vt:lpstr>
      <vt:lpstr>How did we get where we are?</vt:lpstr>
      <vt:lpstr>History of Membership</vt:lpstr>
      <vt:lpstr>Aims of EU employment policy</vt:lpstr>
      <vt:lpstr>Bases of EU employment policy</vt:lpstr>
      <vt:lpstr>Main points in recent development of EU employment policy</vt:lpstr>
      <vt:lpstr>‘Varieties of Capitalism’</vt:lpstr>
      <vt:lpstr>LMEs v. CMEs</vt:lpstr>
      <vt:lpstr>PowerPoint Presentation</vt:lpstr>
      <vt:lpstr>Varying European Traditions and Systems within the EU</vt:lpstr>
      <vt:lpstr>Attitude of UK employers towards EU</vt:lpstr>
      <vt:lpstr>UK discontent with EU: role of SEM</vt:lpstr>
      <vt:lpstr>Euromyths (1)</vt:lpstr>
      <vt:lpstr>Euromyths (2)</vt:lpstr>
      <vt:lpstr>‘My colleague is the Euro banana inspector, I only do cauliflowers’</vt:lpstr>
      <vt:lpstr>Position of unions in the UK</vt:lpstr>
      <vt:lpstr>Delors’ speech to TUC (1988)</vt:lpstr>
      <vt:lpstr>Delors effect still with us?</vt:lpstr>
      <vt:lpstr>And…</vt:lpstr>
      <vt:lpstr>Current union positions</vt:lpstr>
      <vt:lpstr>So what happens if UK votes for Brexit?</vt:lpstr>
      <vt:lpstr>PowerPoint Presentation</vt:lpstr>
      <vt:lpstr>Significance for employment rights?</vt:lpstr>
      <vt:lpstr>Significance for employment rights?</vt:lpstr>
      <vt:lpstr>Significance for employment rights?</vt:lpstr>
      <vt:lpstr>The future?</vt:lpstr>
      <vt:lpstr>Possible scenarios</vt:lpstr>
      <vt:lpstr>1. Half-member of EU?</vt:lpstr>
      <vt:lpstr>How likely is half-membership? </vt:lpstr>
      <vt:lpstr> 2. Remain in EEA (Norway) </vt:lpstr>
      <vt:lpstr>How likely is EEA membership?</vt:lpstr>
      <vt:lpstr> 3. Negotiate bilateral agreements with EU (Switzerland) </vt:lpstr>
      <vt:lpstr>How likely is the Swiss solution?</vt:lpstr>
      <vt:lpstr>4. Re-join EFTA</vt:lpstr>
      <vt:lpstr> How likely is re-joining EFTA? </vt:lpstr>
      <vt:lpstr> 5. Free trade agreement with EU </vt:lpstr>
      <vt:lpstr> How likely is a free trade agreement with EU? </vt:lpstr>
      <vt:lpstr>6. Customs Union (Turkey)</vt:lpstr>
      <vt:lpstr>How likely is a customs union? </vt:lpstr>
      <vt:lpstr> 7. WTO (MFN) option </vt:lpstr>
      <vt:lpstr> WTO (MFN) option </vt:lpstr>
      <vt:lpstr> How likely is the WTO option? </vt:lpstr>
      <vt:lpstr>Trade-off between economic integration and sovereignty</vt:lpstr>
      <vt:lpstr>US warning to UK</vt:lpstr>
      <vt:lpstr>So what option will be adopted?</vt:lpstr>
      <vt:lpstr>Types of Euro-scepticism (not just British)</vt:lpstr>
      <vt:lpstr>UK Euro-sceptic positions</vt:lpstr>
      <vt:lpstr>EU’s position towards UK</vt:lpstr>
      <vt:lpstr>Effects on employment?</vt:lpstr>
      <vt:lpstr>Jobs and growth</vt:lpstr>
      <vt:lpstr>Migration</vt:lpstr>
      <vt:lpstr>Effects on labour markets/employment rights</vt:lpstr>
      <vt:lpstr>What might a future UK government repeal? (in case of FTA/ WTO scenarios)</vt:lpstr>
      <vt:lpstr>Does it matter?</vt:lpstr>
      <vt:lpstr>Does it matter?</vt:lpstr>
      <vt:lpstr>Conclusions</vt:lpstr>
      <vt:lpstr>References</vt:lpstr>
      <vt:lpstr>References</vt:lpstr>
      <vt:lpstr>References</vt:lpstr>
      <vt:lpstr>References</vt:lpstr>
      <vt:lpstr>Appendices</vt:lpstr>
      <vt:lpstr>Rüffert case (details)</vt:lpstr>
      <vt:lpstr>ECJ Case C-396/13 (Sähköalojen ammattiliitto ry) </vt:lpstr>
      <vt:lpstr>What Cameron wanted…</vt:lpstr>
      <vt:lpstr>What he got…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dc:creator>
  <cp:lastModifiedBy>Gold</cp:lastModifiedBy>
  <cp:revision>185</cp:revision>
  <dcterms:created xsi:type="dcterms:W3CDTF">2016-02-18T15:23:08Z</dcterms:created>
  <dcterms:modified xsi:type="dcterms:W3CDTF">2016-03-12T11:56:34Z</dcterms:modified>
</cp:coreProperties>
</file>