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20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fld id="{B01F9CA3-105E-4857-9057-6DB6197DA786}" type="datetimeFigureOut">
              <a:rPr lang="en-US" smtClean="0"/>
              <a:pPr/>
              <a:t>30/11/2015</a:t>
            </a:fld>
            <a:endParaRPr lang="en-US"/>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endParaRPr lang="en-US"/>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7F5CE407-6216-4202-80E4-A30DC2F709B2}" type="slidenum">
              <a:rPr lang="en-US" smtClean="0"/>
              <a:pPr/>
              <a:t>‹#›</a:t>
            </a:fld>
            <a:endParaRPr lang="en-US"/>
          </a:p>
        </p:txBody>
      </p:sp>
    </p:spTree>
    <p:extLst>
      <p:ext uri="{BB962C8B-B14F-4D97-AF65-F5344CB8AC3E}">
        <p14:creationId xmlns:p14="http://schemas.microsoft.com/office/powerpoint/2010/main" val="47926335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252765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418561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1529229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600" b="0"/>
            </a:lvl1pPr>
          </a:lstStyle>
          <a:p>
            <a:r>
              <a:rPr lang="en-US" smtClean="0"/>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41660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1314736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en-US" smtClean="0"/>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1461320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259453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4221808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0" baseline="0"/>
            </a:lvl1pPr>
          </a:lstStyle>
          <a:p>
            <a:r>
              <a:rPr lang="en-US" smtClean="0"/>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2196780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30/11/2015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20159669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01F9CA3-105E-4857-9057-6DB6197DA786}" type="datetimeFigureOut">
              <a:rPr lang="en-US" smtClean="0"/>
              <a:pPr/>
              <a:t>30/11/2015</a:t>
            </a:fld>
            <a:endParaRPr lang="en-US"/>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7F5CE407-6216-4202-80E4-A30DC2F709B2}" type="slidenum">
              <a:rPr lang="en-US" smtClean="0"/>
              <a:pPr/>
              <a:t>‹#›</a:t>
            </a:fld>
            <a:endParaRPr lang="en-US"/>
          </a:p>
        </p:txBody>
      </p:sp>
    </p:spTree>
    <p:extLst>
      <p:ext uri="{BB962C8B-B14F-4D97-AF65-F5344CB8AC3E}">
        <p14:creationId xmlns:p14="http://schemas.microsoft.com/office/powerpoint/2010/main" val="4085122054"/>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Life on Mars? </a:t>
            </a:r>
            <a:br>
              <a:rPr lang="en-US" dirty="0" smtClean="0"/>
            </a:br>
            <a:r>
              <a:rPr lang="en-US" dirty="0" smtClean="0"/>
              <a:t>The Trade Union Bill 2015 </a:t>
            </a:r>
            <a:br>
              <a:rPr lang="en-US" dirty="0" smtClean="0"/>
            </a:br>
            <a:r>
              <a:rPr lang="en-US" dirty="0" smtClean="0"/>
              <a:t>in context</a:t>
            </a:r>
            <a:endParaRPr lang="en-US" dirty="0"/>
          </a:p>
        </p:txBody>
      </p:sp>
      <p:sp>
        <p:nvSpPr>
          <p:cNvPr id="3" name="Subtitle 2"/>
          <p:cNvSpPr>
            <a:spLocks noGrp="1"/>
          </p:cNvSpPr>
          <p:nvPr>
            <p:ph type="subTitle" idx="1"/>
          </p:nvPr>
        </p:nvSpPr>
        <p:spPr/>
        <p:txBody>
          <a:bodyPr>
            <a:normAutofit/>
          </a:bodyPr>
          <a:lstStyle/>
          <a:p>
            <a:endParaRPr lang="en-US" dirty="0"/>
          </a:p>
          <a:p>
            <a:endParaRPr lang="en-US" dirty="0" smtClean="0"/>
          </a:p>
          <a:p>
            <a:r>
              <a:rPr lang="en-US" dirty="0" smtClean="0"/>
              <a:t>Professor Alan Bogg, University of Oxford</a:t>
            </a:r>
            <a:endParaRPr lang="en-US" dirty="0"/>
          </a:p>
        </p:txBody>
      </p:sp>
    </p:spTree>
    <p:extLst>
      <p:ext uri="{BB962C8B-B14F-4D97-AF65-F5344CB8AC3E}">
        <p14:creationId xmlns:p14="http://schemas.microsoft.com/office/powerpoint/2010/main" val="2830662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Authoritarian conservatism: </a:t>
            </a:r>
            <a:br>
              <a:rPr lang="en-GB" dirty="0" smtClean="0"/>
            </a:br>
            <a:r>
              <a:rPr lang="en-GB" dirty="0" smtClean="0"/>
              <a:t>possible responses</a:t>
            </a:r>
            <a:endParaRPr lang="en-GB" dirty="0"/>
          </a:p>
        </p:txBody>
      </p:sp>
      <p:sp>
        <p:nvSpPr>
          <p:cNvPr id="3" name="Content Placeholder 2"/>
          <p:cNvSpPr>
            <a:spLocks noGrp="1"/>
          </p:cNvSpPr>
          <p:nvPr>
            <p:ph idx="1"/>
          </p:nvPr>
        </p:nvSpPr>
        <p:spPr/>
        <p:txBody>
          <a:bodyPr/>
          <a:lstStyle/>
          <a:p>
            <a:r>
              <a:rPr lang="en-GB" dirty="0" smtClean="0"/>
              <a:t>The strategy of civil disobedience (see UNITE’s modification of its rule book, and Len McCluskey’s recent lecture to the Industrial Law Society)</a:t>
            </a:r>
          </a:p>
          <a:p>
            <a:pPr>
              <a:buNone/>
            </a:pPr>
            <a:endParaRPr lang="en-GB" dirty="0" smtClean="0"/>
          </a:p>
          <a:p>
            <a:r>
              <a:rPr lang="en-GB" dirty="0" smtClean="0"/>
              <a:t>The strategy of political contestation (note the significance of the political funding reforms)</a:t>
            </a:r>
          </a:p>
          <a:p>
            <a:pPr>
              <a:buNone/>
            </a:pPr>
            <a:endParaRPr lang="en-GB" dirty="0" smtClean="0"/>
          </a:p>
          <a:p>
            <a:r>
              <a:rPr lang="en-GB" dirty="0" smtClean="0"/>
              <a:t>The strategy of human rights litigation</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The potential and the limits of a human rights strategy</a:t>
            </a:r>
            <a:endParaRPr lang="en-GB" sz="2800" dirty="0"/>
          </a:p>
        </p:txBody>
      </p:sp>
      <p:sp>
        <p:nvSpPr>
          <p:cNvPr id="3" name="Content Placeholder 2"/>
          <p:cNvSpPr>
            <a:spLocks noGrp="1"/>
          </p:cNvSpPr>
          <p:nvPr>
            <p:ph idx="1"/>
          </p:nvPr>
        </p:nvSpPr>
        <p:spPr/>
        <p:txBody>
          <a:bodyPr>
            <a:normAutofit fontScale="85000" lnSpcReduction="10000"/>
          </a:bodyPr>
          <a:lstStyle/>
          <a:p>
            <a:r>
              <a:rPr lang="en-GB" dirty="0" smtClean="0"/>
              <a:t>Human rights litigation is principally </a:t>
            </a:r>
            <a:r>
              <a:rPr lang="en-GB" i="1" dirty="0" smtClean="0"/>
              <a:t>defensive</a:t>
            </a:r>
            <a:r>
              <a:rPr lang="en-GB" dirty="0" smtClean="0"/>
              <a:t>: it does not and cannot constitute a comprehensive </a:t>
            </a:r>
            <a:r>
              <a:rPr lang="en-GB" i="1" dirty="0" smtClean="0"/>
              <a:t>political</a:t>
            </a:r>
            <a:r>
              <a:rPr lang="en-GB" dirty="0" smtClean="0"/>
              <a:t> strategy</a:t>
            </a:r>
          </a:p>
          <a:p>
            <a:r>
              <a:rPr lang="en-GB" dirty="0" smtClean="0"/>
              <a:t>Its principal defensive function is to impede State interference with core freedom of association rights (see, in particular, recent decisions under the Canadian Charter on the ‘right to strike’). </a:t>
            </a:r>
          </a:p>
          <a:p>
            <a:r>
              <a:rPr lang="en-GB" dirty="0" smtClean="0"/>
              <a:t>The nature of a right is such that it is a claim that possesses special normative weight</a:t>
            </a:r>
          </a:p>
          <a:p>
            <a:r>
              <a:rPr lang="en-GB" dirty="0" smtClean="0"/>
              <a:t>The reasons that are capable of overriding respect for a right are therefore constrained: other rights or compelling public interests</a:t>
            </a:r>
          </a:p>
          <a:p>
            <a:r>
              <a:rPr lang="en-GB" dirty="0" smtClean="0"/>
              <a:t>There is no ‘</a:t>
            </a:r>
            <a:r>
              <a:rPr lang="en-GB" i="1" dirty="0" smtClean="0"/>
              <a:t>right</a:t>
            </a:r>
            <a:r>
              <a:rPr lang="en-GB" dirty="0" smtClean="0"/>
              <a:t> not to be inconvenienced’ known to human rights law, moral and political philosophy, or the English common law</a:t>
            </a:r>
          </a:p>
          <a:p>
            <a:r>
              <a:rPr lang="en-GB" dirty="0" smtClean="0"/>
              <a:t>The ILO’s approach to ‘essential services’ seems to be rights-based: only where industrial action presents a serious threat to citizens’ right to health and bodily integrity will it fall within the scope of ‘essential services’. This should inform the development of jurisprudence under Art 11 (2)</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t>A new dawn: </a:t>
            </a:r>
            <a:br>
              <a:rPr lang="en-GB" sz="3200" dirty="0" smtClean="0"/>
            </a:br>
            <a:r>
              <a:rPr lang="en-GB" sz="3200" dirty="0" smtClean="0"/>
              <a:t>Authoritarian Conservatism and labour law</a:t>
            </a:r>
            <a:endParaRPr lang="en-GB" sz="3200" dirty="0"/>
          </a:p>
        </p:txBody>
      </p:sp>
      <p:sp>
        <p:nvSpPr>
          <p:cNvPr id="3" name="Content Placeholder 2"/>
          <p:cNvSpPr>
            <a:spLocks noGrp="1"/>
          </p:cNvSpPr>
          <p:nvPr>
            <p:ph idx="1"/>
          </p:nvPr>
        </p:nvSpPr>
        <p:spPr/>
        <p:txBody>
          <a:bodyPr>
            <a:normAutofit fontScale="92500" lnSpcReduction="20000"/>
          </a:bodyPr>
          <a:lstStyle/>
          <a:p>
            <a:r>
              <a:rPr lang="en-GB" dirty="0" smtClean="0"/>
              <a:t>‘Neo-liberalism’ as an analytical category is no longer fit for purpose: it is insufficiently discriminating and fails to capture what is new and distinctive about the new labour law</a:t>
            </a:r>
          </a:p>
          <a:p>
            <a:r>
              <a:rPr lang="en-GB" dirty="0" smtClean="0"/>
              <a:t>The ‘consumer’ as a justification for restricting workers’ collective action </a:t>
            </a:r>
            <a:r>
              <a:rPr lang="en-GB" i="1" dirty="0" smtClean="0"/>
              <a:t>and</a:t>
            </a:r>
            <a:r>
              <a:rPr lang="en-GB" dirty="0" smtClean="0"/>
              <a:t> as an object of civic restriction in the disruption of ‘leverage’ between workers and consumers</a:t>
            </a:r>
          </a:p>
          <a:p>
            <a:r>
              <a:rPr lang="en-GB" dirty="0" smtClean="0"/>
              <a:t>The growing profile of the criminal law in the suppression of protest</a:t>
            </a:r>
          </a:p>
          <a:p>
            <a:r>
              <a:rPr lang="en-GB" dirty="0" smtClean="0"/>
              <a:t>The new disdain for international law, human rights and the judicial role (see the recent work of </a:t>
            </a:r>
            <a:r>
              <a:rPr lang="en-GB" i="1" dirty="0" smtClean="0"/>
              <a:t>Policy Exchange </a:t>
            </a:r>
            <a:r>
              <a:rPr lang="en-GB" dirty="0" smtClean="0"/>
              <a:t>in its ‘Judicial Power Project’)</a:t>
            </a:r>
          </a:p>
          <a:p>
            <a:r>
              <a:rPr lang="en-GB" dirty="0" smtClean="0"/>
              <a:t>Human rights litigation: it cannot be a substitute for a political strategy, but it provides a vital element in a wider strategy of political resistance and renewal. Now is not the time to be walking hand in hand with </a:t>
            </a:r>
            <a:r>
              <a:rPr lang="en-GB" i="1" dirty="0" smtClean="0"/>
              <a:t>Policy Exchange</a:t>
            </a:r>
            <a:r>
              <a:rPr lang="en-GB" dirty="0" smtClean="0"/>
              <a:t>.</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Trade Union Bill 2015: </a:t>
            </a:r>
            <a:r>
              <a:rPr lang="en-US" dirty="0"/>
              <a:t>M</a:t>
            </a:r>
            <a:r>
              <a:rPr lang="en-US" dirty="0" smtClean="0"/>
              <a:t>ain features</a:t>
            </a:r>
            <a:endParaRPr lang="en-US" dirty="0"/>
          </a:p>
        </p:txBody>
      </p:sp>
      <p:sp>
        <p:nvSpPr>
          <p:cNvPr id="3" name="Content Placeholder 2"/>
          <p:cNvSpPr>
            <a:spLocks noGrp="1"/>
          </p:cNvSpPr>
          <p:nvPr>
            <p:ph idx="1"/>
          </p:nvPr>
        </p:nvSpPr>
        <p:spPr/>
        <p:txBody>
          <a:bodyPr>
            <a:normAutofit/>
          </a:bodyPr>
          <a:lstStyle/>
          <a:p>
            <a:r>
              <a:rPr lang="en-US" dirty="0" smtClean="0"/>
              <a:t>Measures to restrict strike action and to disempower trade unions by impeding the ‘right to organize’: new balloting constraints, restraints on lawful picketing and protest, permitting the use of agency workers to break strikes, and restriction of check-off and facilities time</a:t>
            </a:r>
          </a:p>
          <a:p>
            <a:r>
              <a:rPr lang="en-US" dirty="0" smtClean="0"/>
              <a:t>Measures to interfere with trade union autonomy through the disciplinary powers of the Certification Officer</a:t>
            </a:r>
          </a:p>
          <a:p>
            <a:r>
              <a:rPr lang="en-US" dirty="0" smtClean="0"/>
              <a:t>Measures to disempower the political voice of trade unions and to disrupt the funding of the Labour Party</a:t>
            </a:r>
            <a:endParaRPr lang="en-US" dirty="0"/>
          </a:p>
        </p:txBody>
      </p:sp>
    </p:spTree>
    <p:extLst>
      <p:ext uri="{BB962C8B-B14F-4D97-AF65-F5344CB8AC3E}">
        <p14:creationId xmlns:p14="http://schemas.microsoft.com/office/powerpoint/2010/main" val="1273061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The Trade Union Bill 2015: more neoliberalism or a new era?</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The Trade Union Bill 2015 reflects a new era of labour relations reform: this is not simply the latest round of ‘neoliberalism’. To characterize it as more of the same is dangerous and profoundly mistaken. This is a new phenomenon of authoritarian conservatism.</a:t>
            </a:r>
          </a:p>
          <a:p>
            <a:r>
              <a:rPr lang="en-US" dirty="0" smtClean="0"/>
              <a:t>A comprehensive legislative strategy of industrial and political disempowerment: a full-scale assault on autonomous trade unionism</a:t>
            </a:r>
          </a:p>
          <a:p>
            <a:r>
              <a:rPr lang="en-US" dirty="0" smtClean="0"/>
              <a:t>The restrictions are not evidence-based (compare Davies and Freedland on labour legislation 1979-1990: ‘the measures and policies, rather than being the implementation of grand strategies, are more in the nature of a series of initiatives and experiments having cumulative effects’)</a:t>
            </a:r>
          </a:p>
          <a:p>
            <a:r>
              <a:rPr lang="en-US" dirty="0" smtClean="0"/>
              <a:t>The ‘consumer’ versus ‘worker’? Consumer ‘rights’ as an alibi for trade union restriction but the contemplation of new coercive controls to stifle civic solidarity between consumers and trade unions in challenging unfair labour practices</a:t>
            </a:r>
          </a:p>
          <a:p>
            <a:r>
              <a:rPr lang="en-US" dirty="0" smtClean="0"/>
              <a:t>Are we entering a new phase where the coercive and stigmatic machinery of criminalization are being deployed to enforce labour discipline and to suppress dissent? Parallels with more authoritarian strands of Conservative ideology? </a:t>
            </a:r>
          </a:p>
          <a:p>
            <a:endParaRPr lang="en-US" dirty="0"/>
          </a:p>
        </p:txBody>
      </p:sp>
    </p:spTree>
    <p:extLst>
      <p:ext uri="{BB962C8B-B14F-4D97-AF65-F5344CB8AC3E}">
        <p14:creationId xmlns:p14="http://schemas.microsoft.com/office/powerpoint/2010/main" val="223466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Circumscribing legitimate protest I</a:t>
            </a:r>
            <a:endParaRPr lang="en-US" dirty="0"/>
          </a:p>
        </p:txBody>
      </p:sp>
      <p:sp>
        <p:nvSpPr>
          <p:cNvPr id="3" name="Content Placeholder 2"/>
          <p:cNvSpPr>
            <a:spLocks noGrp="1"/>
          </p:cNvSpPr>
          <p:nvPr>
            <p:ph idx="1"/>
          </p:nvPr>
        </p:nvSpPr>
        <p:spPr/>
        <p:txBody>
          <a:bodyPr>
            <a:normAutofit fontScale="47500" lnSpcReduction="20000"/>
          </a:bodyPr>
          <a:lstStyle/>
          <a:p>
            <a:r>
              <a:rPr lang="en-US" sz="2900" dirty="0" smtClean="0"/>
              <a:t>The Carr Report: The Report of the Independent Review of the Law Governing Industrial Disputes (October 2014)</a:t>
            </a:r>
          </a:p>
          <a:p>
            <a:r>
              <a:rPr lang="en-US" sz="2900" dirty="0" smtClean="0"/>
              <a:t>Origins of the Report in the Unite-INEOS dispute at Grangemouth</a:t>
            </a:r>
          </a:p>
          <a:p>
            <a:r>
              <a:rPr lang="en-US" sz="2900" dirty="0" smtClean="0"/>
              <a:t>Targeting ‘leverage’ strategies described variously as ‘extreme’ or ‘inappropriate’ or ‘intimidatory’:</a:t>
            </a:r>
          </a:p>
          <a:p>
            <a:pPr marL="336550" lvl="1" indent="0">
              <a:buNone/>
            </a:pPr>
            <a:endParaRPr lang="en-US" sz="2900" dirty="0"/>
          </a:p>
          <a:p>
            <a:pPr marL="336550" lvl="1" indent="0">
              <a:buNone/>
            </a:pPr>
            <a:r>
              <a:rPr lang="en-US" sz="2700" b="1" dirty="0" smtClean="0"/>
              <a:t>‘Leverage is an extension of the understanding that “weight of argument” does not change the position of an employer…[It] is the translation of an organising mind-set into the planning and implementation of a campaign strategy, underpinned by the escalation of pressure’</a:t>
            </a:r>
            <a:r>
              <a:rPr lang="en-US" sz="2700" dirty="0" smtClean="0"/>
              <a:t> (Unite the Union, ‘Leverage’)</a:t>
            </a:r>
          </a:p>
          <a:p>
            <a:r>
              <a:rPr lang="en-US" sz="2900" dirty="0" smtClean="0"/>
              <a:t>The limitations of the review: Carr scales back the review because of ‘politicization’ (can labour law reform be </a:t>
            </a:r>
            <a:r>
              <a:rPr lang="en-US" sz="2900" i="1" dirty="0" smtClean="0"/>
              <a:t>apolitica</a:t>
            </a:r>
            <a:r>
              <a:rPr lang="en-US" sz="2900" dirty="0" smtClean="0"/>
              <a:t>l?)</a:t>
            </a:r>
          </a:p>
          <a:p>
            <a:r>
              <a:rPr lang="en-US" sz="2900" dirty="0" smtClean="0"/>
              <a:t>‘Without the necessary evidence base…I believed that the work of the Review would be increasingly regarded as lacking the independence necessary for its conclusions to carry credibility’ (Carr, para 1.8)</a:t>
            </a:r>
          </a:p>
          <a:p>
            <a:endParaRPr lang="en-US" dirty="0"/>
          </a:p>
        </p:txBody>
      </p:sp>
    </p:spTree>
    <p:extLst>
      <p:ext uri="{BB962C8B-B14F-4D97-AF65-F5344CB8AC3E}">
        <p14:creationId xmlns:p14="http://schemas.microsoft.com/office/powerpoint/2010/main" val="960168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Circumscribing legitimate protest II</a:t>
            </a:r>
            <a:endParaRPr lang="en-US" dirty="0"/>
          </a:p>
        </p:txBody>
      </p:sp>
      <p:sp>
        <p:nvSpPr>
          <p:cNvPr id="3" name="Content Placeholder 2"/>
          <p:cNvSpPr>
            <a:spLocks noGrp="1"/>
          </p:cNvSpPr>
          <p:nvPr>
            <p:ph idx="1"/>
          </p:nvPr>
        </p:nvSpPr>
        <p:spPr/>
        <p:txBody>
          <a:bodyPr/>
          <a:lstStyle/>
          <a:p>
            <a:r>
              <a:rPr lang="en-US" dirty="0" smtClean="0"/>
              <a:t>BIS, Consultation on tackling intimidation of non-striking workers (July 2015)</a:t>
            </a:r>
          </a:p>
          <a:p>
            <a:r>
              <a:rPr lang="en-US" dirty="0" smtClean="0"/>
              <a:t>A shift in presentation: from the intimidation of </a:t>
            </a:r>
            <a:r>
              <a:rPr lang="en-US" i="1" dirty="0" smtClean="0"/>
              <a:t>employers</a:t>
            </a:r>
            <a:r>
              <a:rPr lang="en-US" dirty="0" smtClean="0"/>
              <a:t> (in Carr) to the intimidation of </a:t>
            </a:r>
            <a:r>
              <a:rPr lang="en-US" i="1" dirty="0" smtClean="0"/>
              <a:t>‘non-striking workers</a:t>
            </a:r>
            <a:r>
              <a:rPr lang="en-US" dirty="0" smtClean="0"/>
              <a:t>’ (in the BIS Consultation)</a:t>
            </a:r>
          </a:p>
          <a:p>
            <a:r>
              <a:rPr lang="en-US" dirty="0" smtClean="0"/>
              <a:t>The consultation is presented as building on Carr, but given the limitations of the Carr Review, it is building on sand</a:t>
            </a:r>
          </a:p>
          <a:p>
            <a:endParaRPr lang="en-US" dirty="0"/>
          </a:p>
        </p:txBody>
      </p:sp>
    </p:spTree>
    <p:extLst>
      <p:ext uri="{BB962C8B-B14F-4D97-AF65-F5344CB8AC3E}">
        <p14:creationId xmlns:p14="http://schemas.microsoft.com/office/powerpoint/2010/main" val="3628570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Circumscribing legitimate protest III</a:t>
            </a:r>
            <a:endParaRPr lang="en-US" dirty="0"/>
          </a:p>
        </p:txBody>
      </p:sp>
      <p:sp>
        <p:nvSpPr>
          <p:cNvPr id="3" name="Content Placeholder 2"/>
          <p:cNvSpPr>
            <a:spLocks noGrp="1"/>
          </p:cNvSpPr>
          <p:nvPr>
            <p:ph idx="1"/>
          </p:nvPr>
        </p:nvSpPr>
        <p:spPr/>
        <p:txBody>
          <a:bodyPr>
            <a:normAutofit/>
          </a:bodyPr>
          <a:lstStyle/>
          <a:p>
            <a:r>
              <a:rPr lang="en-US" dirty="0" smtClean="0"/>
              <a:t>The consultation proposed a range of highly coercive measures involving an increasing use of the criminal sanction to attack ‘extreme’ protest</a:t>
            </a:r>
          </a:p>
          <a:p>
            <a:r>
              <a:rPr lang="en-US" dirty="0" smtClean="0"/>
              <a:t>A new criminal offence of intimidation on the picket line</a:t>
            </a:r>
          </a:p>
          <a:p>
            <a:r>
              <a:rPr lang="en-US" dirty="0" smtClean="0"/>
              <a:t>Making key provisions of the picketing Code of Practice legally mandatory</a:t>
            </a:r>
          </a:p>
          <a:p>
            <a:r>
              <a:rPr lang="en-US" dirty="0" smtClean="0"/>
              <a:t>Enhancing the enforcement role of the Certification Officer (CO); requiring trade union to publish their protest plans and an annual reporting return to the CO detailing its industrial action and protest activities</a:t>
            </a:r>
          </a:p>
          <a:p>
            <a:r>
              <a:rPr lang="en-US" dirty="0" smtClean="0"/>
              <a:t>Strengthening the Code of Practice to cover the inappropriate use of social media during disputes</a:t>
            </a:r>
            <a:endParaRPr lang="en-US" dirty="0"/>
          </a:p>
        </p:txBody>
      </p:sp>
    </p:spTree>
    <p:extLst>
      <p:ext uri="{BB962C8B-B14F-4D97-AF65-F5344CB8AC3E}">
        <p14:creationId xmlns:p14="http://schemas.microsoft.com/office/powerpoint/2010/main" val="328715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Circumscribing legitimate protest IV</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chemeClr val="tx1"/>
                </a:solidFill>
              </a:rPr>
              <a:t>The Government response to the BIS Consultation (November </a:t>
            </a:r>
            <a:r>
              <a:rPr lang="en-US" dirty="0" smtClean="0"/>
              <a:t>2015) involves a significant scaling back of the original proposals</a:t>
            </a:r>
          </a:p>
          <a:p>
            <a:r>
              <a:rPr lang="en-US" dirty="0" smtClean="0"/>
              <a:t>No further criminal offences or mandatory requirements to publish protest plans</a:t>
            </a:r>
          </a:p>
          <a:p>
            <a:r>
              <a:rPr lang="en-US" dirty="0" smtClean="0"/>
              <a:t>Retention in the TU Bill of further legal restrictions on the ‘immunity’ for union-organised picketing at the workplace: (</a:t>
            </a:r>
            <a:r>
              <a:rPr lang="en-US" dirty="0" err="1" smtClean="0"/>
              <a:t>i</a:t>
            </a:r>
            <a:r>
              <a:rPr lang="en-US" dirty="0" smtClean="0"/>
              <a:t>) appointment of a picket supervisor, (ii) familiar with the Code of Practice,(iii) made known to the police, (iv) carrying a letter of authorisation,  (v) who must produce the letter to a constable or an employer representative who makes a reasonable request to see the letter, (vi) present at the picket or readily contactible, and (vii) wearing a badge or identifying armband.</a:t>
            </a:r>
          </a:p>
          <a:p>
            <a:r>
              <a:rPr lang="en-US" dirty="0" smtClean="0"/>
              <a:t>Amendments to TU Bill to clarify that only an ‘employer or its agent’ can reasonably request to see the authorisation letter, and the letter of authorisation need not </a:t>
            </a:r>
            <a:r>
              <a:rPr lang="en-US" i="1" dirty="0" smtClean="0"/>
              <a:t>name</a:t>
            </a:r>
            <a:r>
              <a:rPr lang="en-US" dirty="0" smtClean="0"/>
              <a:t> the supervisor</a:t>
            </a:r>
            <a:endParaRPr lang="en-US" dirty="0"/>
          </a:p>
        </p:txBody>
      </p:sp>
    </p:spTree>
    <p:extLst>
      <p:ext uri="{BB962C8B-B14F-4D97-AF65-F5344CB8AC3E}">
        <p14:creationId xmlns:p14="http://schemas.microsoft.com/office/powerpoint/2010/main" val="887372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A new coercive profile for the State? Using the criminal law to suppress collective protest</a:t>
            </a:r>
            <a:endParaRPr lang="en-US" sz="2800" dirty="0"/>
          </a:p>
        </p:txBody>
      </p:sp>
      <p:sp>
        <p:nvSpPr>
          <p:cNvPr id="3" name="Content Placeholder 2"/>
          <p:cNvSpPr>
            <a:spLocks noGrp="1"/>
          </p:cNvSpPr>
          <p:nvPr>
            <p:ph idx="1"/>
          </p:nvPr>
        </p:nvSpPr>
        <p:spPr/>
        <p:txBody>
          <a:bodyPr>
            <a:normAutofit fontScale="85000" lnSpcReduction="20000"/>
          </a:bodyPr>
          <a:lstStyle/>
          <a:p>
            <a:r>
              <a:rPr lang="en-US" dirty="0" smtClean="0"/>
              <a:t>The Trade Union Bill embodies a comprehensive attack on effective workplace picketing: </a:t>
            </a:r>
          </a:p>
          <a:p>
            <a:endParaRPr lang="en-US" dirty="0" smtClean="0"/>
          </a:p>
          <a:p>
            <a:pPr lvl="2">
              <a:buNone/>
            </a:pPr>
            <a:r>
              <a:rPr lang="en-US" dirty="0" smtClean="0"/>
              <a:t>	‘A statute which in principle prohibited the employer from carrying on his operation in the circumstances of a trade dispute would resolve the problems of picketing to a large extent.’ (Bercusson, [1977] MLR 268, 292). </a:t>
            </a:r>
          </a:p>
          <a:p>
            <a:pPr lvl="2">
              <a:buNone/>
            </a:pPr>
            <a:endParaRPr lang="en-US" b="1" dirty="0" smtClean="0"/>
          </a:p>
          <a:p>
            <a:pPr lvl="2">
              <a:buNone/>
            </a:pPr>
            <a:r>
              <a:rPr lang="en-US" b="1" dirty="0" smtClean="0"/>
              <a:t>	The TU Bill simultaneously restricts picketing while enabling the employer to use temporary agency labour to break strikes. </a:t>
            </a:r>
          </a:p>
          <a:p>
            <a:r>
              <a:rPr lang="en-US" dirty="0" smtClean="0"/>
              <a:t>Legal and political discourse currently deploys a biased and partisan discourse of ‘extreme’ tactics: it is ‘extreme’ to drink a can of lager on a picket line, but not ‘extreme’ to threaten to close down critical infrastructure, with thousands of redundancies, to penalize strong trade unions. The invisible dominance of private property and contract as a baseline for measuring the ‘extremity’ of tactics.</a:t>
            </a:r>
          </a:p>
          <a:p>
            <a:r>
              <a:rPr lang="en-US" dirty="0" smtClean="0"/>
              <a:t>What about other forms of ‘leverage’ protest? There are already a range of broad and vague criminal offences capable of being deployed. Will we witness a silent ‘re-criminalization’ of protest by making more effective use of the criminal offences already in existence to suppress ‘leverage’?</a:t>
            </a:r>
          </a:p>
          <a:p>
            <a:endParaRPr lang="en-US" b="1" dirty="0"/>
          </a:p>
        </p:txBody>
      </p:sp>
    </p:spTree>
    <p:extLst>
      <p:ext uri="{BB962C8B-B14F-4D97-AF65-F5344CB8AC3E}">
        <p14:creationId xmlns:p14="http://schemas.microsoft.com/office/powerpoint/2010/main" val="3709341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Conservatism or (neo-)liberalism? Making political sense of the Trade Union Bill 2015</a:t>
            </a: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t>‘The concept of freedom, therefore, cannot occupy a central place in conservative thinking, whether about national affairs, international politics or the internal guidance of an autonomous institution.’ (Scruton, </a:t>
            </a:r>
            <a:r>
              <a:rPr lang="en-US" i="1" dirty="0" smtClean="0"/>
              <a:t>The Meaning of Conservatism</a:t>
            </a:r>
            <a:r>
              <a:rPr lang="en-US" dirty="0" smtClean="0"/>
              <a:t>, 8)</a:t>
            </a:r>
          </a:p>
          <a:p>
            <a:r>
              <a:rPr lang="en-US" dirty="0" smtClean="0"/>
              <a:t>The legitimate role of criminal law to enforce ‘social order’: no abstract limits to the coercive authority of the State</a:t>
            </a:r>
          </a:p>
          <a:p>
            <a:r>
              <a:rPr lang="en-US" dirty="0"/>
              <a:t>D</a:t>
            </a:r>
            <a:r>
              <a:rPr lang="en-US" dirty="0" smtClean="0"/>
              <a:t>emocracy and human rights are corruptions of a civil order based upon authority and the maintenance of inherited traditions</a:t>
            </a:r>
          </a:p>
          <a:p>
            <a:r>
              <a:rPr lang="en-US" dirty="0" smtClean="0"/>
              <a:t>The common law as a repository of the community’s traditions</a:t>
            </a:r>
          </a:p>
          <a:p>
            <a:r>
              <a:rPr lang="en-US" dirty="0" smtClean="0"/>
              <a:t>‘In politics, the conservative attitude seeks above all for government, and regards no citizen as possessed of a natural right that transcends his obligation to be ruled. For what use is a right, without the law-abiding and law-enforcing power that upholds it?’ (Scruton, ibid.)</a:t>
            </a:r>
          </a:p>
          <a:p>
            <a:r>
              <a:rPr lang="en-US" dirty="0" smtClean="0"/>
              <a:t>The Trade Union Bill 2015: conservative authoritarianism beyond Hayek</a:t>
            </a:r>
            <a:endParaRPr lang="en-US" dirty="0"/>
          </a:p>
        </p:txBody>
      </p:sp>
    </p:spTree>
    <p:extLst>
      <p:ext uri="{BB962C8B-B14F-4D97-AF65-F5344CB8AC3E}">
        <p14:creationId xmlns:p14="http://schemas.microsoft.com/office/powerpoint/2010/main" val="699390612"/>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xmlns=""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157</TotalTime>
  <Words>1433</Words>
  <Application>Microsoft Macintosh PowerPoint</Application>
  <PresentationFormat>On-screen Show (4:3)</PresentationFormat>
  <Paragraphs>71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View</vt:lpstr>
      <vt:lpstr>Life on Mars?  The Trade Union Bill 2015  in context</vt:lpstr>
      <vt:lpstr>The Trade Union Bill 2015: Main features</vt:lpstr>
      <vt:lpstr>The Trade Union Bill 2015: more neoliberalism or a new era?</vt:lpstr>
      <vt:lpstr>Circumscribing legitimate protest I</vt:lpstr>
      <vt:lpstr>Circumscribing legitimate protest II</vt:lpstr>
      <vt:lpstr>Circumscribing legitimate protest III</vt:lpstr>
      <vt:lpstr>Circumscribing legitimate protest IV</vt:lpstr>
      <vt:lpstr>A new coercive profile for the State? Using the criminal law to suppress collective protest</vt:lpstr>
      <vt:lpstr>Conservatism or (neo-)liberalism? Making political sense of the Trade Union Bill 2015</vt:lpstr>
      <vt:lpstr>Authoritarian conservatism:  possible responses</vt:lpstr>
      <vt:lpstr>The potential and the limits of a human rights strategy</vt:lpstr>
      <vt:lpstr>A new dawn:  Authoritarian Conservatism and labour law</vt:lpstr>
    </vt:vector>
  </TitlesOfParts>
  <Company>Hertford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on Mars?  The Trade Union Bill 2015  in context</dc:title>
  <dc:creator>Alan Bogg</dc:creator>
  <cp:lastModifiedBy>Alan Bogg</cp:lastModifiedBy>
  <cp:revision>19</cp:revision>
  <dcterms:created xsi:type="dcterms:W3CDTF">2015-11-29T14:17:50Z</dcterms:created>
  <dcterms:modified xsi:type="dcterms:W3CDTF">2015-11-30T17:29:20Z</dcterms:modified>
</cp:coreProperties>
</file>