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0" r:id="rId5"/>
    <p:sldId id="277" r:id="rId6"/>
    <p:sldId id="265" r:id="rId7"/>
    <p:sldId id="263" r:id="rId8"/>
    <p:sldId id="276" r:id="rId9"/>
    <p:sldId id="278" r:id="rId10"/>
    <p:sldId id="268" r:id="rId11"/>
    <p:sldId id="269" r:id="rId12"/>
    <p:sldId id="267" r:id="rId13"/>
    <p:sldId id="279" r:id="rId14"/>
    <p:sldId id="270" r:id="rId15"/>
    <p:sldId id="273"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494"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1" Type="http://schemas.openxmlformats.org/officeDocument/2006/relationships/image" Target="../media/image3.jpeg"/></Relationships>
</file>

<file path=ppt/diagrams/_rels/data4.xml.rels><?xml version="1.0" encoding="UTF-8" standalone="yes"?>
<Relationships xmlns="http://schemas.openxmlformats.org/package/2006/relationships"><Relationship Id="rId1" Type="http://schemas.openxmlformats.org/officeDocument/2006/relationships/image" Target="../media/image7.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4EB784-707B-4631-906D-DE335F868A98}"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GB"/>
        </a:p>
      </dgm:t>
    </dgm:pt>
    <dgm:pt modelId="{3D30D60C-3E8A-49BF-B87E-B2A956B3BE81}">
      <dgm:prSet phldrT="[Text]" custT="1"/>
      <dgm:spPr/>
      <dgm:t>
        <a:bodyPr/>
        <a:lstStyle/>
        <a:p>
          <a:r>
            <a:rPr lang="en-GB" sz="3600" i="1" dirty="0" smtClean="0"/>
            <a:t>Who works</a:t>
          </a:r>
          <a:endParaRPr lang="en-GB" sz="3600" dirty="0"/>
        </a:p>
      </dgm:t>
    </dgm:pt>
    <dgm:pt modelId="{D3611830-0DD6-4EB7-AF7B-BAD0BCE6A58E}" type="parTrans" cxnId="{B1A9D609-0349-4508-9E8B-83DD66F0C9A3}">
      <dgm:prSet/>
      <dgm:spPr/>
      <dgm:t>
        <a:bodyPr/>
        <a:lstStyle/>
        <a:p>
          <a:endParaRPr lang="en-GB"/>
        </a:p>
      </dgm:t>
    </dgm:pt>
    <dgm:pt modelId="{9DC00D95-9139-4918-AD2F-1278600F16E0}" type="sibTrans" cxnId="{B1A9D609-0349-4508-9E8B-83DD66F0C9A3}">
      <dgm:prSet/>
      <dgm:spPr/>
      <dgm:t>
        <a:bodyPr/>
        <a:lstStyle/>
        <a:p>
          <a:endParaRPr lang="en-GB"/>
        </a:p>
      </dgm:t>
    </dgm:pt>
    <dgm:pt modelId="{325E44F8-6A8E-4394-B977-D36FC7EE7B89}">
      <dgm:prSet phldrT="[Text]"/>
      <dgm:spPr>
        <a:solidFill>
          <a:schemeClr val="tx2">
            <a:lumMod val="40000"/>
            <a:lumOff val="60000"/>
            <a:alpha val="90000"/>
          </a:schemeClr>
        </a:solidFill>
      </dgm:spPr>
      <dgm:t>
        <a:bodyPr/>
        <a:lstStyle/>
        <a:p>
          <a:r>
            <a:rPr lang="en-GB" dirty="0" smtClean="0"/>
            <a:t>From mainly men to both men and women</a:t>
          </a:r>
          <a:endParaRPr lang="en-GB" dirty="0"/>
        </a:p>
      </dgm:t>
    </dgm:pt>
    <dgm:pt modelId="{C3809B02-9DFF-47FB-A47C-3FDB42066200}" type="parTrans" cxnId="{1AB3F015-D2D6-497F-81A2-31BE6CE1A5B0}">
      <dgm:prSet/>
      <dgm:spPr/>
      <dgm:t>
        <a:bodyPr/>
        <a:lstStyle/>
        <a:p>
          <a:endParaRPr lang="en-GB"/>
        </a:p>
      </dgm:t>
    </dgm:pt>
    <dgm:pt modelId="{4C1E5163-3008-4E8C-AAB0-63C741D90561}" type="sibTrans" cxnId="{1AB3F015-D2D6-497F-81A2-31BE6CE1A5B0}">
      <dgm:prSet/>
      <dgm:spPr/>
      <dgm:t>
        <a:bodyPr/>
        <a:lstStyle/>
        <a:p>
          <a:endParaRPr lang="en-GB"/>
        </a:p>
      </dgm:t>
    </dgm:pt>
    <dgm:pt modelId="{0E1FF260-A0D5-4D6C-B160-0F68E80CB765}">
      <dgm:prSet phldrT="[Text]" custT="1"/>
      <dgm:spPr>
        <a:solidFill>
          <a:srgbClr val="66CCFF">
            <a:alpha val="89804"/>
          </a:srgbClr>
        </a:solidFill>
      </dgm:spPr>
      <dgm:t>
        <a:bodyPr/>
        <a:lstStyle/>
        <a:p>
          <a:r>
            <a:rPr lang="en-GB" sz="2400" dirty="0" smtClean="0"/>
            <a:t>Feminisation</a:t>
          </a:r>
          <a:endParaRPr lang="en-GB" sz="2400" dirty="0"/>
        </a:p>
      </dgm:t>
    </dgm:pt>
    <dgm:pt modelId="{7B666923-4A17-47E7-84A5-E27C1EBD6427}" type="parTrans" cxnId="{FCC00518-5D9F-48BA-BCED-BBB244812AAA}">
      <dgm:prSet/>
      <dgm:spPr/>
      <dgm:t>
        <a:bodyPr/>
        <a:lstStyle/>
        <a:p>
          <a:endParaRPr lang="en-GB"/>
        </a:p>
      </dgm:t>
    </dgm:pt>
    <dgm:pt modelId="{73FCC323-6828-4A8C-A25A-215CFB5C8B13}" type="sibTrans" cxnId="{FCC00518-5D9F-48BA-BCED-BBB244812AAA}">
      <dgm:prSet/>
      <dgm:spPr/>
      <dgm:t>
        <a:bodyPr/>
        <a:lstStyle/>
        <a:p>
          <a:endParaRPr lang="en-GB"/>
        </a:p>
      </dgm:t>
    </dgm:pt>
    <dgm:pt modelId="{FA5350DB-AC05-4970-A7DE-998F896DF653}">
      <dgm:prSet phldrT="[Text]" custT="1"/>
      <dgm:spPr/>
      <dgm:t>
        <a:bodyPr/>
        <a:lstStyle/>
        <a:p>
          <a:r>
            <a:rPr lang="en-GB" sz="3600" i="1" dirty="0" smtClean="0"/>
            <a:t>How we work</a:t>
          </a:r>
          <a:endParaRPr lang="en-GB" sz="3600" i="1" dirty="0"/>
        </a:p>
      </dgm:t>
    </dgm:pt>
    <dgm:pt modelId="{0EF77FD7-6FB6-4E36-9C0D-5EC7CCB9A685}" type="parTrans" cxnId="{82912FEB-5E1D-4BFA-9846-B1356570352E}">
      <dgm:prSet/>
      <dgm:spPr/>
      <dgm:t>
        <a:bodyPr/>
        <a:lstStyle/>
        <a:p>
          <a:endParaRPr lang="en-GB"/>
        </a:p>
      </dgm:t>
    </dgm:pt>
    <dgm:pt modelId="{F9CC8E90-16CC-457E-9185-98A369AE3464}" type="sibTrans" cxnId="{82912FEB-5E1D-4BFA-9846-B1356570352E}">
      <dgm:prSet/>
      <dgm:spPr/>
      <dgm:t>
        <a:bodyPr/>
        <a:lstStyle/>
        <a:p>
          <a:endParaRPr lang="en-GB"/>
        </a:p>
      </dgm:t>
    </dgm:pt>
    <dgm:pt modelId="{6AACE456-7160-4607-825F-CCFB2287E775}">
      <dgm:prSet phldrT="[Text]"/>
      <dgm:spPr>
        <a:solidFill>
          <a:schemeClr val="tx2">
            <a:lumMod val="40000"/>
            <a:lumOff val="60000"/>
            <a:alpha val="90000"/>
          </a:schemeClr>
        </a:solidFill>
      </dgm:spPr>
      <dgm:t>
        <a:bodyPr/>
        <a:lstStyle/>
        <a:p>
          <a:r>
            <a:rPr lang="en-GB" dirty="0" smtClean="0"/>
            <a:t>From standard to flexible employment</a:t>
          </a:r>
          <a:endParaRPr lang="en-GB" dirty="0"/>
        </a:p>
      </dgm:t>
    </dgm:pt>
    <dgm:pt modelId="{0FB3268C-E760-45D5-9E04-525D6373C78B}" type="parTrans" cxnId="{58B3B0AC-64DA-46CE-91AB-5BDDFBFD899E}">
      <dgm:prSet/>
      <dgm:spPr/>
      <dgm:t>
        <a:bodyPr/>
        <a:lstStyle/>
        <a:p>
          <a:endParaRPr lang="en-GB"/>
        </a:p>
      </dgm:t>
    </dgm:pt>
    <dgm:pt modelId="{A7B50625-0940-4E1D-A4B5-4A0C94E907CE}" type="sibTrans" cxnId="{58B3B0AC-64DA-46CE-91AB-5BDDFBFD899E}">
      <dgm:prSet/>
      <dgm:spPr/>
      <dgm:t>
        <a:bodyPr/>
        <a:lstStyle/>
        <a:p>
          <a:endParaRPr lang="en-GB"/>
        </a:p>
      </dgm:t>
    </dgm:pt>
    <dgm:pt modelId="{F5DF6C43-9EB9-4EF9-8ED1-5EBDDE9A9348}">
      <dgm:prSet phldrT="[Text]" custT="1"/>
      <dgm:spPr>
        <a:solidFill>
          <a:srgbClr val="66CCFF">
            <a:alpha val="90000"/>
          </a:srgbClr>
        </a:solidFill>
      </dgm:spPr>
      <dgm:t>
        <a:bodyPr/>
        <a:lstStyle/>
        <a:p>
          <a:r>
            <a:rPr lang="en-GB" sz="2400" dirty="0" err="1" smtClean="0"/>
            <a:t>Flexibilisation</a:t>
          </a:r>
          <a:endParaRPr lang="en-GB" sz="2400" dirty="0"/>
        </a:p>
      </dgm:t>
    </dgm:pt>
    <dgm:pt modelId="{18103551-FB98-4AEC-B45D-3F34FDD74AAB}" type="parTrans" cxnId="{F2AFCB01-6B75-484A-8E31-7D0C318A1E73}">
      <dgm:prSet/>
      <dgm:spPr/>
      <dgm:t>
        <a:bodyPr/>
        <a:lstStyle/>
        <a:p>
          <a:endParaRPr lang="en-GB"/>
        </a:p>
      </dgm:t>
    </dgm:pt>
    <dgm:pt modelId="{53C266C7-101E-453C-889A-0B073E48AB1E}" type="sibTrans" cxnId="{F2AFCB01-6B75-484A-8E31-7D0C318A1E73}">
      <dgm:prSet/>
      <dgm:spPr/>
      <dgm:t>
        <a:bodyPr/>
        <a:lstStyle/>
        <a:p>
          <a:endParaRPr lang="en-GB"/>
        </a:p>
      </dgm:t>
    </dgm:pt>
    <dgm:pt modelId="{A9D6ED13-7AD0-4789-B8B8-406C0EA7A41A}" type="pres">
      <dgm:prSet presAssocID="{624EB784-707B-4631-906D-DE335F868A98}" presName="Name0" presStyleCnt="0">
        <dgm:presLayoutVars>
          <dgm:chPref val="3"/>
          <dgm:dir/>
          <dgm:animLvl val="lvl"/>
          <dgm:resizeHandles/>
        </dgm:presLayoutVars>
      </dgm:prSet>
      <dgm:spPr/>
      <dgm:t>
        <a:bodyPr/>
        <a:lstStyle/>
        <a:p>
          <a:endParaRPr lang="en-GB"/>
        </a:p>
      </dgm:t>
    </dgm:pt>
    <dgm:pt modelId="{954C6152-F1FB-45F2-93B5-F967CB7F8612}" type="pres">
      <dgm:prSet presAssocID="{3D30D60C-3E8A-49BF-B87E-B2A956B3BE81}" presName="horFlow" presStyleCnt="0"/>
      <dgm:spPr/>
    </dgm:pt>
    <dgm:pt modelId="{01071856-A3F2-4CFE-BC5E-84E9B334588A}" type="pres">
      <dgm:prSet presAssocID="{3D30D60C-3E8A-49BF-B87E-B2A956B3BE81}" presName="bigChev" presStyleLbl="node1" presStyleIdx="0" presStyleCnt="2" custScaleX="97723" custScaleY="93416"/>
      <dgm:spPr/>
      <dgm:t>
        <a:bodyPr/>
        <a:lstStyle/>
        <a:p>
          <a:endParaRPr lang="en-GB"/>
        </a:p>
      </dgm:t>
    </dgm:pt>
    <dgm:pt modelId="{2C6CEBF3-90E1-47F8-A4FD-3F5F8BA2BFE9}" type="pres">
      <dgm:prSet presAssocID="{C3809B02-9DFF-47FB-A47C-3FDB42066200}" presName="parTrans" presStyleCnt="0"/>
      <dgm:spPr/>
    </dgm:pt>
    <dgm:pt modelId="{E19DAF00-8CBB-4AD1-81F2-11936C6EB586}" type="pres">
      <dgm:prSet presAssocID="{325E44F8-6A8E-4394-B977-D36FC7EE7B89}" presName="node" presStyleLbl="alignAccFollowNode1" presStyleIdx="0" presStyleCnt="4">
        <dgm:presLayoutVars>
          <dgm:bulletEnabled val="1"/>
        </dgm:presLayoutVars>
      </dgm:prSet>
      <dgm:spPr/>
      <dgm:t>
        <a:bodyPr/>
        <a:lstStyle/>
        <a:p>
          <a:endParaRPr lang="en-GB"/>
        </a:p>
      </dgm:t>
    </dgm:pt>
    <dgm:pt modelId="{C373C583-6F17-412F-9FDB-7E4A1AAB1AED}" type="pres">
      <dgm:prSet presAssocID="{4C1E5163-3008-4E8C-AAB0-63C741D90561}" presName="sibTrans" presStyleCnt="0"/>
      <dgm:spPr/>
    </dgm:pt>
    <dgm:pt modelId="{4D701740-A6B7-4DD8-A7C5-D94000CA0CD4}" type="pres">
      <dgm:prSet presAssocID="{0E1FF260-A0D5-4D6C-B160-0F68E80CB765}" presName="node" presStyleLbl="alignAccFollowNode1" presStyleIdx="1" presStyleCnt="4">
        <dgm:presLayoutVars>
          <dgm:bulletEnabled val="1"/>
        </dgm:presLayoutVars>
      </dgm:prSet>
      <dgm:spPr/>
      <dgm:t>
        <a:bodyPr/>
        <a:lstStyle/>
        <a:p>
          <a:endParaRPr lang="en-GB"/>
        </a:p>
      </dgm:t>
    </dgm:pt>
    <dgm:pt modelId="{C3D53699-B7AE-4656-8274-635141DD2049}" type="pres">
      <dgm:prSet presAssocID="{3D30D60C-3E8A-49BF-B87E-B2A956B3BE81}" presName="vSp" presStyleCnt="0"/>
      <dgm:spPr/>
    </dgm:pt>
    <dgm:pt modelId="{92CCCB57-F3BA-4C49-AE6B-4406BAC5FD4B}" type="pres">
      <dgm:prSet presAssocID="{FA5350DB-AC05-4970-A7DE-998F896DF653}" presName="horFlow" presStyleCnt="0"/>
      <dgm:spPr/>
    </dgm:pt>
    <dgm:pt modelId="{C1528CFF-085D-4285-AFCA-4FE41DF20DF6}" type="pres">
      <dgm:prSet presAssocID="{FA5350DB-AC05-4970-A7DE-998F896DF653}" presName="bigChev" presStyleLbl="node1" presStyleIdx="1" presStyleCnt="2" custScaleX="95369" custScaleY="94247"/>
      <dgm:spPr/>
      <dgm:t>
        <a:bodyPr/>
        <a:lstStyle/>
        <a:p>
          <a:endParaRPr lang="en-GB"/>
        </a:p>
      </dgm:t>
    </dgm:pt>
    <dgm:pt modelId="{06194568-335A-4826-ADDD-60C809B8BFE7}" type="pres">
      <dgm:prSet presAssocID="{0FB3268C-E760-45D5-9E04-525D6373C78B}" presName="parTrans" presStyleCnt="0"/>
      <dgm:spPr/>
    </dgm:pt>
    <dgm:pt modelId="{75B43446-5269-4722-BFD3-9A6D7B88159F}" type="pres">
      <dgm:prSet presAssocID="{6AACE456-7160-4607-825F-CCFB2287E775}" presName="node" presStyleLbl="alignAccFollowNode1" presStyleIdx="2" presStyleCnt="4">
        <dgm:presLayoutVars>
          <dgm:bulletEnabled val="1"/>
        </dgm:presLayoutVars>
      </dgm:prSet>
      <dgm:spPr/>
      <dgm:t>
        <a:bodyPr/>
        <a:lstStyle/>
        <a:p>
          <a:endParaRPr lang="en-GB"/>
        </a:p>
      </dgm:t>
    </dgm:pt>
    <dgm:pt modelId="{80DCE75F-D4DA-44DC-8435-09AF8C2E651B}" type="pres">
      <dgm:prSet presAssocID="{A7B50625-0940-4E1D-A4B5-4A0C94E907CE}" presName="sibTrans" presStyleCnt="0"/>
      <dgm:spPr/>
    </dgm:pt>
    <dgm:pt modelId="{ED99C021-5DCF-4E09-A436-A77164A46648}" type="pres">
      <dgm:prSet presAssocID="{F5DF6C43-9EB9-4EF9-8ED1-5EBDDE9A9348}" presName="node" presStyleLbl="alignAccFollowNode1" presStyleIdx="3" presStyleCnt="4">
        <dgm:presLayoutVars>
          <dgm:bulletEnabled val="1"/>
        </dgm:presLayoutVars>
      </dgm:prSet>
      <dgm:spPr/>
      <dgm:t>
        <a:bodyPr/>
        <a:lstStyle/>
        <a:p>
          <a:endParaRPr lang="en-GB"/>
        </a:p>
      </dgm:t>
    </dgm:pt>
  </dgm:ptLst>
  <dgm:cxnLst>
    <dgm:cxn modelId="{B1A9D609-0349-4508-9E8B-83DD66F0C9A3}" srcId="{624EB784-707B-4631-906D-DE335F868A98}" destId="{3D30D60C-3E8A-49BF-B87E-B2A956B3BE81}" srcOrd="0" destOrd="0" parTransId="{D3611830-0DD6-4EB7-AF7B-BAD0BCE6A58E}" sibTransId="{9DC00D95-9139-4918-AD2F-1278600F16E0}"/>
    <dgm:cxn modelId="{9CD6443A-22F5-4D77-8EEF-BC71A1CD7114}" type="presOf" srcId="{3D30D60C-3E8A-49BF-B87E-B2A956B3BE81}" destId="{01071856-A3F2-4CFE-BC5E-84E9B334588A}" srcOrd="0" destOrd="0" presId="urn:microsoft.com/office/officeart/2005/8/layout/lProcess3"/>
    <dgm:cxn modelId="{58B3B0AC-64DA-46CE-91AB-5BDDFBFD899E}" srcId="{FA5350DB-AC05-4970-A7DE-998F896DF653}" destId="{6AACE456-7160-4607-825F-CCFB2287E775}" srcOrd="0" destOrd="0" parTransId="{0FB3268C-E760-45D5-9E04-525D6373C78B}" sibTransId="{A7B50625-0940-4E1D-A4B5-4A0C94E907CE}"/>
    <dgm:cxn modelId="{1AB3F015-D2D6-497F-81A2-31BE6CE1A5B0}" srcId="{3D30D60C-3E8A-49BF-B87E-B2A956B3BE81}" destId="{325E44F8-6A8E-4394-B977-D36FC7EE7B89}" srcOrd="0" destOrd="0" parTransId="{C3809B02-9DFF-47FB-A47C-3FDB42066200}" sibTransId="{4C1E5163-3008-4E8C-AAB0-63C741D90561}"/>
    <dgm:cxn modelId="{FCC00518-5D9F-48BA-BCED-BBB244812AAA}" srcId="{3D30D60C-3E8A-49BF-B87E-B2A956B3BE81}" destId="{0E1FF260-A0D5-4D6C-B160-0F68E80CB765}" srcOrd="1" destOrd="0" parTransId="{7B666923-4A17-47E7-84A5-E27C1EBD6427}" sibTransId="{73FCC323-6828-4A8C-A25A-215CFB5C8B13}"/>
    <dgm:cxn modelId="{26B28A0E-BD5A-41AF-A038-84F8C2846587}" type="presOf" srcId="{0E1FF260-A0D5-4D6C-B160-0F68E80CB765}" destId="{4D701740-A6B7-4DD8-A7C5-D94000CA0CD4}" srcOrd="0" destOrd="0" presId="urn:microsoft.com/office/officeart/2005/8/layout/lProcess3"/>
    <dgm:cxn modelId="{C540B647-2F4F-4298-85B7-F885C623DA3F}" type="presOf" srcId="{F5DF6C43-9EB9-4EF9-8ED1-5EBDDE9A9348}" destId="{ED99C021-5DCF-4E09-A436-A77164A46648}" srcOrd="0" destOrd="0" presId="urn:microsoft.com/office/officeart/2005/8/layout/lProcess3"/>
    <dgm:cxn modelId="{82912FEB-5E1D-4BFA-9846-B1356570352E}" srcId="{624EB784-707B-4631-906D-DE335F868A98}" destId="{FA5350DB-AC05-4970-A7DE-998F896DF653}" srcOrd="1" destOrd="0" parTransId="{0EF77FD7-6FB6-4E36-9C0D-5EC7CCB9A685}" sibTransId="{F9CC8E90-16CC-457E-9185-98A369AE3464}"/>
    <dgm:cxn modelId="{42B8E410-181E-4484-B78F-2A2D64708276}" type="presOf" srcId="{325E44F8-6A8E-4394-B977-D36FC7EE7B89}" destId="{E19DAF00-8CBB-4AD1-81F2-11936C6EB586}" srcOrd="0" destOrd="0" presId="urn:microsoft.com/office/officeart/2005/8/layout/lProcess3"/>
    <dgm:cxn modelId="{547F1413-6243-4CE8-BF2C-FCC91FA2D252}" type="presOf" srcId="{FA5350DB-AC05-4970-A7DE-998F896DF653}" destId="{C1528CFF-085D-4285-AFCA-4FE41DF20DF6}" srcOrd="0" destOrd="0" presId="urn:microsoft.com/office/officeart/2005/8/layout/lProcess3"/>
    <dgm:cxn modelId="{F2AFCB01-6B75-484A-8E31-7D0C318A1E73}" srcId="{FA5350DB-AC05-4970-A7DE-998F896DF653}" destId="{F5DF6C43-9EB9-4EF9-8ED1-5EBDDE9A9348}" srcOrd="1" destOrd="0" parTransId="{18103551-FB98-4AEC-B45D-3F34FDD74AAB}" sibTransId="{53C266C7-101E-453C-889A-0B073E48AB1E}"/>
    <dgm:cxn modelId="{1A4D85CB-FAC1-407A-A656-5A420834C6A4}" type="presOf" srcId="{6AACE456-7160-4607-825F-CCFB2287E775}" destId="{75B43446-5269-4722-BFD3-9A6D7B88159F}" srcOrd="0" destOrd="0" presId="urn:microsoft.com/office/officeart/2005/8/layout/lProcess3"/>
    <dgm:cxn modelId="{45296A27-D517-4AFF-AB45-982BB6EF6B3B}" type="presOf" srcId="{624EB784-707B-4631-906D-DE335F868A98}" destId="{A9D6ED13-7AD0-4789-B8B8-406C0EA7A41A}" srcOrd="0" destOrd="0" presId="urn:microsoft.com/office/officeart/2005/8/layout/lProcess3"/>
    <dgm:cxn modelId="{5875FD74-037F-48DC-8BC0-EB91120F4672}" type="presParOf" srcId="{A9D6ED13-7AD0-4789-B8B8-406C0EA7A41A}" destId="{954C6152-F1FB-45F2-93B5-F967CB7F8612}" srcOrd="0" destOrd="0" presId="urn:microsoft.com/office/officeart/2005/8/layout/lProcess3"/>
    <dgm:cxn modelId="{1A04C8E5-244C-496D-A36A-FA8CE96F1138}" type="presParOf" srcId="{954C6152-F1FB-45F2-93B5-F967CB7F8612}" destId="{01071856-A3F2-4CFE-BC5E-84E9B334588A}" srcOrd="0" destOrd="0" presId="urn:microsoft.com/office/officeart/2005/8/layout/lProcess3"/>
    <dgm:cxn modelId="{B577D86D-703B-46AC-BF2E-6EEFFAAD885A}" type="presParOf" srcId="{954C6152-F1FB-45F2-93B5-F967CB7F8612}" destId="{2C6CEBF3-90E1-47F8-A4FD-3F5F8BA2BFE9}" srcOrd="1" destOrd="0" presId="urn:microsoft.com/office/officeart/2005/8/layout/lProcess3"/>
    <dgm:cxn modelId="{43E8F4D0-D31C-47D0-BF04-888BC878C738}" type="presParOf" srcId="{954C6152-F1FB-45F2-93B5-F967CB7F8612}" destId="{E19DAF00-8CBB-4AD1-81F2-11936C6EB586}" srcOrd="2" destOrd="0" presId="urn:microsoft.com/office/officeart/2005/8/layout/lProcess3"/>
    <dgm:cxn modelId="{603485B5-7CB6-4EFE-B12A-1170591B5989}" type="presParOf" srcId="{954C6152-F1FB-45F2-93B5-F967CB7F8612}" destId="{C373C583-6F17-412F-9FDB-7E4A1AAB1AED}" srcOrd="3" destOrd="0" presId="urn:microsoft.com/office/officeart/2005/8/layout/lProcess3"/>
    <dgm:cxn modelId="{9E9236BF-9717-4163-BFB6-F9F0DA018B07}" type="presParOf" srcId="{954C6152-F1FB-45F2-93B5-F967CB7F8612}" destId="{4D701740-A6B7-4DD8-A7C5-D94000CA0CD4}" srcOrd="4" destOrd="0" presId="urn:microsoft.com/office/officeart/2005/8/layout/lProcess3"/>
    <dgm:cxn modelId="{9F184F18-357B-4FBE-9A4B-F3E3BE0E8AEC}" type="presParOf" srcId="{A9D6ED13-7AD0-4789-B8B8-406C0EA7A41A}" destId="{C3D53699-B7AE-4656-8274-635141DD2049}" srcOrd="1" destOrd="0" presId="urn:microsoft.com/office/officeart/2005/8/layout/lProcess3"/>
    <dgm:cxn modelId="{CCDAEA71-896D-48B2-97FF-5508E6DCD5B6}" type="presParOf" srcId="{A9D6ED13-7AD0-4789-B8B8-406C0EA7A41A}" destId="{92CCCB57-F3BA-4C49-AE6B-4406BAC5FD4B}" srcOrd="2" destOrd="0" presId="urn:microsoft.com/office/officeart/2005/8/layout/lProcess3"/>
    <dgm:cxn modelId="{FF4F8297-1E6F-4DA6-933B-C967077DD569}" type="presParOf" srcId="{92CCCB57-F3BA-4C49-AE6B-4406BAC5FD4B}" destId="{C1528CFF-085D-4285-AFCA-4FE41DF20DF6}" srcOrd="0" destOrd="0" presId="urn:microsoft.com/office/officeart/2005/8/layout/lProcess3"/>
    <dgm:cxn modelId="{653FB881-5C56-4A2B-A55D-81A56A5B55A1}" type="presParOf" srcId="{92CCCB57-F3BA-4C49-AE6B-4406BAC5FD4B}" destId="{06194568-335A-4826-ADDD-60C809B8BFE7}" srcOrd="1" destOrd="0" presId="urn:microsoft.com/office/officeart/2005/8/layout/lProcess3"/>
    <dgm:cxn modelId="{E9FE0C22-F142-4C8C-82E5-7D3D60B2C919}" type="presParOf" srcId="{92CCCB57-F3BA-4C49-AE6B-4406BAC5FD4B}" destId="{75B43446-5269-4722-BFD3-9A6D7B88159F}" srcOrd="2" destOrd="0" presId="urn:microsoft.com/office/officeart/2005/8/layout/lProcess3"/>
    <dgm:cxn modelId="{0784F188-CE1F-49E7-BDF2-1A307AACBB8E}" type="presParOf" srcId="{92CCCB57-F3BA-4C49-AE6B-4406BAC5FD4B}" destId="{80DCE75F-D4DA-44DC-8435-09AF8C2E651B}" srcOrd="3" destOrd="0" presId="urn:microsoft.com/office/officeart/2005/8/layout/lProcess3"/>
    <dgm:cxn modelId="{8F7C8B44-BCB9-4058-A059-7363718CEB1C}" type="presParOf" srcId="{92CCCB57-F3BA-4C49-AE6B-4406BAC5FD4B}" destId="{ED99C021-5DCF-4E09-A436-A77164A46648}" srcOrd="4" destOrd="0" presId="urn:microsoft.com/office/officeart/2005/8/layout/lProcess3"/>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4EB784-707B-4631-906D-DE335F868A98}"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GB"/>
        </a:p>
      </dgm:t>
    </dgm:pt>
    <dgm:pt modelId="{3D30D60C-3E8A-49BF-B87E-B2A956B3BE81}">
      <dgm:prSet phldrT="[Text]" custT="1"/>
      <dgm:spPr/>
      <dgm:t>
        <a:bodyPr/>
        <a:lstStyle/>
        <a:p>
          <a:r>
            <a:rPr lang="en-GB" sz="3600" i="1" dirty="0" smtClean="0"/>
            <a:t>For whom we work</a:t>
          </a:r>
          <a:endParaRPr lang="en-GB" sz="3600" i="1" dirty="0"/>
        </a:p>
      </dgm:t>
    </dgm:pt>
    <dgm:pt modelId="{D3611830-0DD6-4EB7-AF7B-BAD0BCE6A58E}" type="parTrans" cxnId="{B1A9D609-0349-4508-9E8B-83DD66F0C9A3}">
      <dgm:prSet/>
      <dgm:spPr/>
      <dgm:t>
        <a:bodyPr/>
        <a:lstStyle/>
        <a:p>
          <a:endParaRPr lang="en-GB"/>
        </a:p>
      </dgm:t>
    </dgm:pt>
    <dgm:pt modelId="{9DC00D95-9139-4918-AD2F-1278600F16E0}" type="sibTrans" cxnId="{B1A9D609-0349-4508-9E8B-83DD66F0C9A3}">
      <dgm:prSet/>
      <dgm:spPr/>
      <dgm:t>
        <a:bodyPr/>
        <a:lstStyle/>
        <a:p>
          <a:endParaRPr lang="en-GB"/>
        </a:p>
      </dgm:t>
    </dgm:pt>
    <dgm:pt modelId="{325E44F8-6A8E-4394-B977-D36FC7EE7B89}">
      <dgm:prSet phldrT="[Text]"/>
      <dgm:spPr>
        <a:solidFill>
          <a:schemeClr val="tx2">
            <a:lumMod val="40000"/>
            <a:lumOff val="60000"/>
            <a:alpha val="90000"/>
          </a:schemeClr>
        </a:solidFill>
      </dgm:spPr>
      <dgm:t>
        <a:bodyPr/>
        <a:lstStyle/>
        <a:p>
          <a:r>
            <a:rPr lang="en-GB" dirty="0" smtClean="0"/>
            <a:t>From single employer  to multi-employers</a:t>
          </a:r>
          <a:endParaRPr lang="en-GB" dirty="0"/>
        </a:p>
      </dgm:t>
    </dgm:pt>
    <dgm:pt modelId="{C3809B02-9DFF-47FB-A47C-3FDB42066200}" type="parTrans" cxnId="{1AB3F015-D2D6-497F-81A2-31BE6CE1A5B0}">
      <dgm:prSet/>
      <dgm:spPr/>
      <dgm:t>
        <a:bodyPr/>
        <a:lstStyle/>
        <a:p>
          <a:endParaRPr lang="en-GB"/>
        </a:p>
      </dgm:t>
    </dgm:pt>
    <dgm:pt modelId="{4C1E5163-3008-4E8C-AAB0-63C741D90561}" type="sibTrans" cxnId="{1AB3F015-D2D6-497F-81A2-31BE6CE1A5B0}">
      <dgm:prSet/>
      <dgm:spPr/>
      <dgm:t>
        <a:bodyPr/>
        <a:lstStyle/>
        <a:p>
          <a:endParaRPr lang="en-GB"/>
        </a:p>
      </dgm:t>
    </dgm:pt>
    <dgm:pt modelId="{0E1FF260-A0D5-4D6C-B160-0F68E80CB765}">
      <dgm:prSet phldrT="[Text]" custT="1"/>
      <dgm:spPr>
        <a:solidFill>
          <a:srgbClr val="66CCFF">
            <a:alpha val="90000"/>
          </a:srgbClr>
        </a:solidFill>
      </dgm:spPr>
      <dgm:t>
        <a:bodyPr/>
        <a:lstStyle/>
        <a:p>
          <a:r>
            <a:rPr lang="en-GB" sz="2400" dirty="0" smtClean="0"/>
            <a:t>Fragmentation</a:t>
          </a:r>
          <a:endParaRPr lang="en-GB" sz="2400" dirty="0"/>
        </a:p>
      </dgm:t>
    </dgm:pt>
    <dgm:pt modelId="{7B666923-4A17-47E7-84A5-E27C1EBD6427}" type="parTrans" cxnId="{FCC00518-5D9F-48BA-BCED-BBB244812AAA}">
      <dgm:prSet/>
      <dgm:spPr/>
      <dgm:t>
        <a:bodyPr/>
        <a:lstStyle/>
        <a:p>
          <a:endParaRPr lang="en-GB"/>
        </a:p>
      </dgm:t>
    </dgm:pt>
    <dgm:pt modelId="{73FCC323-6828-4A8C-A25A-215CFB5C8B13}" type="sibTrans" cxnId="{FCC00518-5D9F-48BA-BCED-BBB244812AAA}">
      <dgm:prSet/>
      <dgm:spPr/>
      <dgm:t>
        <a:bodyPr/>
        <a:lstStyle/>
        <a:p>
          <a:endParaRPr lang="en-GB"/>
        </a:p>
      </dgm:t>
    </dgm:pt>
    <dgm:pt modelId="{FA5350DB-AC05-4970-A7DE-998F896DF653}">
      <dgm:prSet phldrT="[Text]"/>
      <dgm:spPr/>
      <dgm:t>
        <a:bodyPr/>
        <a:lstStyle/>
        <a:p>
          <a:r>
            <a:rPr lang="en-GB" i="1" dirty="0" smtClean="0"/>
            <a:t>What work is for</a:t>
          </a:r>
          <a:endParaRPr lang="en-GB" i="1" dirty="0"/>
        </a:p>
      </dgm:t>
    </dgm:pt>
    <dgm:pt modelId="{0EF77FD7-6FB6-4E36-9C0D-5EC7CCB9A685}" type="parTrans" cxnId="{82912FEB-5E1D-4BFA-9846-B1356570352E}">
      <dgm:prSet/>
      <dgm:spPr/>
      <dgm:t>
        <a:bodyPr/>
        <a:lstStyle/>
        <a:p>
          <a:endParaRPr lang="en-GB"/>
        </a:p>
      </dgm:t>
    </dgm:pt>
    <dgm:pt modelId="{F9CC8E90-16CC-457E-9185-98A369AE3464}" type="sibTrans" cxnId="{82912FEB-5E1D-4BFA-9846-B1356570352E}">
      <dgm:prSet/>
      <dgm:spPr/>
      <dgm:t>
        <a:bodyPr/>
        <a:lstStyle/>
        <a:p>
          <a:endParaRPr lang="en-GB"/>
        </a:p>
      </dgm:t>
    </dgm:pt>
    <dgm:pt modelId="{6AACE456-7160-4607-825F-CCFB2287E775}">
      <dgm:prSet phldrT="[Text]"/>
      <dgm:spPr>
        <a:solidFill>
          <a:schemeClr val="tx2">
            <a:lumMod val="40000"/>
            <a:lumOff val="60000"/>
            <a:alpha val="90000"/>
          </a:schemeClr>
        </a:solidFill>
      </dgm:spPr>
      <dgm:t>
        <a:bodyPr/>
        <a:lstStyle/>
        <a:p>
          <a:r>
            <a:rPr lang="en-GB" dirty="0" smtClean="0"/>
            <a:t>From producing goods/services to financial value </a:t>
          </a:r>
          <a:endParaRPr lang="en-GB" dirty="0"/>
        </a:p>
      </dgm:t>
    </dgm:pt>
    <dgm:pt modelId="{0FB3268C-E760-45D5-9E04-525D6373C78B}" type="parTrans" cxnId="{58B3B0AC-64DA-46CE-91AB-5BDDFBFD899E}">
      <dgm:prSet/>
      <dgm:spPr/>
      <dgm:t>
        <a:bodyPr/>
        <a:lstStyle/>
        <a:p>
          <a:endParaRPr lang="en-GB"/>
        </a:p>
      </dgm:t>
    </dgm:pt>
    <dgm:pt modelId="{A7B50625-0940-4E1D-A4B5-4A0C94E907CE}" type="sibTrans" cxnId="{58B3B0AC-64DA-46CE-91AB-5BDDFBFD899E}">
      <dgm:prSet/>
      <dgm:spPr/>
      <dgm:t>
        <a:bodyPr/>
        <a:lstStyle/>
        <a:p>
          <a:endParaRPr lang="en-GB"/>
        </a:p>
      </dgm:t>
    </dgm:pt>
    <dgm:pt modelId="{F5DF6C43-9EB9-4EF9-8ED1-5EBDDE9A9348}">
      <dgm:prSet phldrT="[Text]" custT="1"/>
      <dgm:spPr>
        <a:solidFill>
          <a:srgbClr val="66CCFF">
            <a:alpha val="90000"/>
          </a:srgbClr>
        </a:solidFill>
      </dgm:spPr>
      <dgm:t>
        <a:bodyPr/>
        <a:lstStyle/>
        <a:p>
          <a:r>
            <a:rPr lang="en-GB" sz="2400" dirty="0" err="1" smtClean="0"/>
            <a:t>Financialisation</a:t>
          </a:r>
          <a:endParaRPr lang="en-GB" sz="2400" dirty="0"/>
        </a:p>
      </dgm:t>
    </dgm:pt>
    <dgm:pt modelId="{18103551-FB98-4AEC-B45D-3F34FDD74AAB}" type="parTrans" cxnId="{F2AFCB01-6B75-484A-8E31-7D0C318A1E73}">
      <dgm:prSet/>
      <dgm:spPr/>
      <dgm:t>
        <a:bodyPr/>
        <a:lstStyle/>
        <a:p>
          <a:endParaRPr lang="en-GB"/>
        </a:p>
      </dgm:t>
    </dgm:pt>
    <dgm:pt modelId="{53C266C7-101E-453C-889A-0B073E48AB1E}" type="sibTrans" cxnId="{F2AFCB01-6B75-484A-8E31-7D0C318A1E73}">
      <dgm:prSet/>
      <dgm:spPr/>
      <dgm:t>
        <a:bodyPr/>
        <a:lstStyle/>
        <a:p>
          <a:endParaRPr lang="en-GB"/>
        </a:p>
      </dgm:t>
    </dgm:pt>
    <dgm:pt modelId="{A9D6ED13-7AD0-4789-B8B8-406C0EA7A41A}" type="pres">
      <dgm:prSet presAssocID="{624EB784-707B-4631-906D-DE335F868A98}" presName="Name0" presStyleCnt="0">
        <dgm:presLayoutVars>
          <dgm:chPref val="3"/>
          <dgm:dir/>
          <dgm:animLvl val="lvl"/>
          <dgm:resizeHandles/>
        </dgm:presLayoutVars>
      </dgm:prSet>
      <dgm:spPr/>
      <dgm:t>
        <a:bodyPr/>
        <a:lstStyle/>
        <a:p>
          <a:endParaRPr lang="en-GB"/>
        </a:p>
      </dgm:t>
    </dgm:pt>
    <dgm:pt modelId="{954C6152-F1FB-45F2-93B5-F967CB7F8612}" type="pres">
      <dgm:prSet presAssocID="{3D30D60C-3E8A-49BF-B87E-B2A956B3BE81}" presName="horFlow" presStyleCnt="0"/>
      <dgm:spPr/>
    </dgm:pt>
    <dgm:pt modelId="{01071856-A3F2-4CFE-BC5E-84E9B334588A}" type="pres">
      <dgm:prSet presAssocID="{3D30D60C-3E8A-49BF-B87E-B2A956B3BE81}" presName="bigChev" presStyleLbl="node1" presStyleIdx="0" presStyleCnt="2" custScaleX="101803" custScaleY="95206" custLinFactNeighborX="-32924" custLinFactNeighborY="-46644"/>
      <dgm:spPr/>
      <dgm:t>
        <a:bodyPr/>
        <a:lstStyle/>
        <a:p>
          <a:endParaRPr lang="en-GB"/>
        </a:p>
      </dgm:t>
    </dgm:pt>
    <dgm:pt modelId="{2C6CEBF3-90E1-47F8-A4FD-3F5F8BA2BFE9}" type="pres">
      <dgm:prSet presAssocID="{C3809B02-9DFF-47FB-A47C-3FDB42066200}" presName="parTrans" presStyleCnt="0"/>
      <dgm:spPr/>
    </dgm:pt>
    <dgm:pt modelId="{E19DAF00-8CBB-4AD1-81F2-11936C6EB586}" type="pres">
      <dgm:prSet presAssocID="{325E44F8-6A8E-4394-B977-D36FC7EE7B89}" presName="node" presStyleLbl="alignAccFollowNode1" presStyleIdx="0" presStyleCnt="4" custLinFactNeighborX="-31818" custLinFactNeighborY="-57141">
        <dgm:presLayoutVars>
          <dgm:bulletEnabled val="1"/>
        </dgm:presLayoutVars>
      </dgm:prSet>
      <dgm:spPr/>
      <dgm:t>
        <a:bodyPr/>
        <a:lstStyle/>
        <a:p>
          <a:endParaRPr lang="en-GB"/>
        </a:p>
      </dgm:t>
    </dgm:pt>
    <dgm:pt modelId="{C373C583-6F17-412F-9FDB-7E4A1AAB1AED}" type="pres">
      <dgm:prSet presAssocID="{4C1E5163-3008-4E8C-AAB0-63C741D90561}" presName="sibTrans" presStyleCnt="0"/>
      <dgm:spPr/>
    </dgm:pt>
    <dgm:pt modelId="{4D701740-A6B7-4DD8-A7C5-D94000CA0CD4}" type="pres">
      <dgm:prSet presAssocID="{0E1FF260-A0D5-4D6C-B160-0F68E80CB765}" presName="node" presStyleLbl="alignAccFollowNode1" presStyleIdx="1" presStyleCnt="4" custScaleX="118160" custLinFactNeighborX="-41699" custLinFactNeighborY="-57141">
        <dgm:presLayoutVars>
          <dgm:bulletEnabled val="1"/>
        </dgm:presLayoutVars>
      </dgm:prSet>
      <dgm:spPr/>
      <dgm:t>
        <a:bodyPr/>
        <a:lstStyle/>
        <a:p>
          <a:endParaRPr lang="en-GB"/>
        </a:p>
      </dgm:t>
    </dgm:pt>
    <dgm:pt modelId="{C3D53699-B7AE-4656-8274-635141DD2049}" type="pres">
      <dgm:prSet presAssocID="{3D30D60C-3E8A-49BF-B87E-B2A956B3BE81}" presName="vSp" presStyleCnt="0"/>
      <dgm:spPr/>
    </dgm:pt>
    <dgm:pt modelId="{92CCCB57-F3BA-4C49-AE6B-4406BAC5FD4B}" type="pres">
      <dgm:prSet presAssocID="{FA5350DB-AC05-4970-A7DE-998F896DF653}" presName="horFlow" presStyleCnt="0"/>
      <dgm:spPr/>
    </dgm:pt>
    <dgm:pt modelId="{C1528CFF-085D-4285-AFCA-4FE41DF20DF6}" type="pres">
      <dgm:prSet presAssocID="{FA5350DB-AC05-4970-A7DE-998F896DF653}" presName="bigChev" presStyleLbl="node1" presStyleIdx="1" presStyleCnt="2" custLinFactNeighborX="-182" custLinFactNeighborY="-60080"/>
      <dgm:spPr/>
      <dgm:t>
        <a:bodyPr/>
        <a:lstStyle/>
        <a:p>
          <a:endParaRPr lang="en-GB"/>
        </a:p>
      </dgm:t>
    </dgm:pt>
    <dgm:pt modelId="{06194568-335A-4826-ADDD-60C809B8BFE7}" type="pres">
      <dgm:prSet presAssocID="{0FB3268C-E760-45D5-9E04-525D6373C78B}" presName="parTrans" presStyleCnt="0"/>
      <dgm:spPr/>
    </dgm:pt>
    <dgm:pt modelId="{75B43446-5269-4722-BFD3-9A6D7B88159F}" type="pres">
      <dgm:prSet presAssocID="{6AACE456-7160-4607-825F-CCFB2287E775}" presName="node" presStyleLbl="alignAccFollowNode1" presStyleIdx="2" presStyleCnt="4" custScaleX="102407" custScaleY="109465" custLinFactNeighborX="-34617" custLinFactNeighborY="-76216">
        <dgm:presLayoutVars>
          <dgm:bulletEnabled val="1"/>
        </dgm:presLayoutVars>
      </dgm:prSet>
      <dgm:spPr/>
      <dgm:t>
        <a:bodyPr/>
        <a:lstStyle/>
        <a:p>
          <a:endParaRPr lang="en-GB"/>
        </a:p>
      </dgm:t>
    </dgm:pt>
    <dgm:pt modelId="{80DCE75F-D4DA-44DC-8435-09AF8C2E651B}" type="pres">
      <dgm:prSet presAssocID="{A7B50625-0940-4E1D-A4B5-4A0C94E907CE}" presName="sibTrans" presStyleCnt="0"/>
      <dgm:spPr/>
    </dgm:pt>
    <dgm:pt modelId="{ED99C021-5DCF-4E09-A436-A77164A46648}" type="pres">
      <dgm:prSet presAssocID="{F5DF6C43-9EB9-4EF9-8ED1-5EBDDE9A9348}" presName="node" presStyleLbl="alignAccFollowNode1" presStyleIdx="3" presStyleCnt="4" custScaleX="119360" custLinFactNeighborX="-44498" custLinFactNeighborY="-76216">
        <dgm:presLayoutVars>
          <dgm:bulletEnabled val="1"/>
        </dgm:presLayoutVars>
      </dgm:prSet>
      <dgm:spPr/>
      <dgm:t>
        <a:bodyPr/>
        <a:lstStyle/>
        <a:p>
          <a:endParaRPr lang="en-GB"/>
        </a:p>
      </dgm:t>
    </dgm:pt>
  </dgm:ptLst>
  <dgm:cxnLst>
    <dgm:cxn modelId="{EF302889-CE23-4AFD-96FB-4240D958AB96}" type="presOf" srcId="{FA5350DB-AC05-4970-A7DE-998F896DF653}" destId="{C1528CFF-085D-4285-AFCA-4FE41DF20DF6}" srcOrd="0" destOrd="0" presId="urn:microsoft.com/office/officeart/2005/8/layout/lProcess3"/>
    <dgm:cxn modelId="{78750D33-EF73-4EB5-AFF2-FC9C7776EF32}" type="presOf" srcId="{3D30D60C-3E8A-49BF-B87E-B2A956B3BE81}" destId="{01071856-A3F2-4CFE-BC5E-84E9B334588A}" srcOrd="0" destOrd="0" presId="urn:microsoft.com/office/officeart/2005/8/layout/lProcess3"/>
    <dgm:cxn modelId="{B1A9D609-0349-4508-9E8B-83DD66F0C9A3}" srcId="{624EB784-707B-4631-906D-DE335F868A98}" destId="{3D30D60C-3E8A-49BF-B87E-B2A956B3BE81}" srcOrd="0" destOrd="0" parTransId="{D3611830-0DD6-4EB7-AF7B-BAD0BCE6A58E}" sibTransId="{9DC00D95-9139-4918-AD2F-1278600F16E0}"/>
    <dgm:cxn modelId="{FCC00518-5D9F-48BA-BCED-BBB244812AAA}" srcId="{3D30D60C-3E8A-49BF-B87E-B2A956B3BE81}" destId="{0E1FF260-A0D5-4D6C-B160-0F68E80CB765}" srcOrd="1" destOrd="0" parTransId="{7B666923-4A17-47E7-84A5-E27C1EBD6427}" sibTransId="{73FCC323-6828-4A8C-A25A-215CFB5C8B13}"/>
    <dgm:cxn modelId="{D351EF25-1316-4DCF-8231-13BEBE1B0A55}" type="presOf" srcId="{6AACE456-7160-4607-825F-CCFB2287E775}" destId="{75B43446-5269-4722-BFD3-9A6D7B88159F}" srcOrd="0" destOrd="0" presId="urn:microsoft.com/office/officeart/2005/8/layout/lProcess3"/>
    <dgm:cxn modelId="{46BA6CD7-27AD-4856-BFE5-46C7C168C6E0}" type="presOf" srcId="{F5DF6C43-9EB9-4EF9-8ED1-5EBDDE9A9348}" destId="{ED99C021-5DCF-4E09-A436-A77164A46648}" srcOrd="0" destOrd="0" presId="urn:microsoft.com/office/officeart/2005/8/layout/lProcess3"/>
    <dgm:cxn modelId="{E676CB06-DF60-4619-86B7-05250C635BB6}" type="presOf" srcId="{0E1FF260-A0D5-4D6C-B160-0F68E80CB765}" destId="{4D701740-A6B7-4DD8-A7C5-D94000CA0CD4}" srcOrd="0" destOrd="0" presId="urn:microsoft.com/office/officeart/2005/8/layout/lProcess3"/>
    <dgm:cxn modelId="{1AB3F015-D2D6-497F-81A2-31BE6CE1A5B0}" srcId="{3D30D60C-3E8A-49BF-B87E-B2A956B3BE81}" destId="{325E44F8-6A8E-4394-B977-D36FC7EE7B89}" srcOrd="0" destOrd="0" parTransId="{C3809B02-9DFF-47FB-A47C-3FDB42066200}" sibTransId="{4C1E5163-3008-4E8C-AAB0-63C741D90561}"/>
    <dgm:cxn modelId="{58B3B0AC-64DA-46CE-91AB-5BDDFBFD899E}" srcId="{FA5350DB-AC05-4970-A7DE-998F896DF653}" destId="{6AACE456-7160-4607-825F-CCFB2287E775}" srcOrd="0" destOrd="0" parTransId="{0FB3268C-E760-45D5-9E04-525D6373C78B}" sibTransId="{A7B50625-0940-4E1D-A4B5-4A0C94E907CE}"/>
    <dgm:cxn modelId="{5D290709-0A1C-49CD-8FC0-3EB5BCF7FC83}" type="presOf" srcId="{325E44F8-6A8E-4394-B977-D36FC7EE7B89}" destId="{E19DAF00-8CBB-4AD1-81F2-11936C6EB586}" srcOrd="0" destOrd="0" presId="urn:microsoft.com/office/officeart/2005/8/layout/lProcess3"/>
    <dgm:cxn modelId="{82912FEB-5E1D-4BFA-9846-B1356570352E}" srcId="{624EB784-707B-4631-906D-DE335F868A98}" destId="{FA5350DB-AC05-4970-A7DE-998F896DF653}" srcOrd="1" destOrd="0" parTransId="{0EF77FD7-6FB6-4E36-9C0D-5EC7CCB9A685}" sibTransId="{F9CC8E90-16CC-457E-9185-98A369AE3464}"/>
    <dgm:cxn modelId="{1705749F-4548-4504-9A24-17A043D6EB86}" type="presOf" srcId="{624EB784-707B-4631-906D-DE335F868A98}" destId="{A9D6ED13-7AD0-4789-B8B8-406C0EA7A41A}" srcOrd="0" destOrd="0" presId="urn:microsoft.com/office/officeart/2005/8/layout/lProcess3"/>
    <dgm:cxn modelId="{F2AFCB01-6B75-484A-8E31-7D0C318A1E73}" srcId="{FA5350DB-AC05-4970-A7DE-998F896DF653}" destId="{F5DF6C43-9EB9-4EF9-8ED1-5EBDDE9A9348}" srcOrd="1" destOrd="0" parTransId="{18103551-FB98-4AEC-B45D-3F34FDD74AAB}" sibTransId="{53C266C7-101E-453C-889A-0B073E48AB1E}"/>
    <dgm:cxn modelId="{A77E9568-E8D2-497A-A3FB-C0C1562253D2}" type="presParOf" srcId="{A9D6ED13-7AD0-4789-B8B8-406C0EA7A41A}" destId="{954C6152-F1FB-45F2-93B5-F967CB7F8612}" srcOrd="0" destOrd="0" presId="urn:microsoft.com/office/officeart/2005/8/layout/lProcess3"/>
    <dgm:cxn modelId="{FB0CFAC3-833F-4879-95B8-D42DA46BC21F}" type="presParOf" srcId="{954C6152-F1FB-45F2-93B5-F967CB7F8612}" destId="{01071856-A3F2-4CFE-BC5E-84E9B334588A}" srcOrd="0" destOrd="0" presId="urn:microsoft.com/office/officeart/2005/8/layout/lProcess3"/>
    <dgm:cxn modelId="{EB3FE22A-C3F6-41F7-9153-0E5FA5A8175C}" type="presParOf" srcId="{954C6152-F1FB-45F2-93B5-F967CB7F8612}" destId="{2C6CEBF3-90E1-47F8-A4FD-3F5F8BA2BFE9}" srcOrd="1" destOrd="0" presId="urn:microsoft.com/office/officeart/2005/8/layout/lProcess3"/>
    <dgm:cxn modelId="{B1ADF023-9DB8-49C3-BA22-F580E3716D82}" type="presParOf" srcId="{954C6152-F1FB-45F2-93B5-F967CB7F8612}" destId="{E19DAF00-8CBB-4AD1-81F2-11936C6EB586}" srcOrd="2" destOrd="0" presId="urn:microsoft.com/office/officeart/2005/8/layout/lProcess3"/>
    <dgm:cxn modelId="{2E0D475D-1B0E-4917-9F7E-EF762D681D15}" type="presParOf" srcId="{954C6152-F1FB-45F2-93B5-F967CB7F8612}" destId="{C373C583-6F17-412F-9FDB-7E4A1AAB1AED}" srcOrd="3" destOrd="0" presId="urn:microsoft.com/office/officeart/2005/8/layout/lProcess3"/>
    <dgm:cxn modelId="{FECA7ED0-FCDF-4AF7-B0D5-BE452103C8E7}" type="presParOf" srcId="{954C6152-F1FB-45F2-93B5-F967CB7F8612}" destId="{4D701740-A6B7-4DD8-A7C5-D94000CA0CD4}" srcOrd="4" destOrd="0" presId="urn:microsoft.com/office/officeart/2005/8/layout/lProcess3"/>
    <dgm:cxn modelId="{0665D6E8-D8C1-4CE8-942C-4CB826F8F535}" type="presParOf" srcId="{A9D6ED13-7AD0-4789-B8B8-406C0EA7A41A}" destId="{C3D53699-B7AE-4656-8274-635141DD2049}" srcOrd="1" destOrd="0" presId="urn:microsoft.com/office/officeart/2005/8/layout/lProcess3"/>
    <dgm:cxn modelId="{7CD2410B-EFEC-45E6-A431-3205E83F096E}" type="presParOf" srcId="{A9D6ED13-7AD0-4789-B8B8-406C0EA7A41A}" destId="{92CCCB57-F3BA-4C49-AE6B-4406BAC5FD4B}" srcOrd="2" destOrd="0" presId="urn:microsoft.com/office/officeart/2005/8/layout/lProcess3"/>
    <dgm:cxn modelId="{8B865B76-7D91-49CF-A44B-10227EABF038}" type="presParOf" srcId="{92CCCB57-F3BA-4C49-AE6B-4406BAC5FD4B}" destId="{C1528CFF-085D-4285-AFCA-4FE41DF20DF6}" srcOrd="0" destOrd="0" presId="urn:microsoft.com/office/officeart/2005/8/layout/lProcess3"/>
    <dgm:cxn modelId="{7EBB826E-0E6F-40E8-BEFA-CEF07300CC60}" type="presParOf" srcId="{92CCCB57-F3BA-4C49-AE6B-4406BAC5FD4B}" destId="{06194568-335A-4826-ADDD-60C809B8BFE7}" srcOrd="1" destOrd="0" presId="urn:microsoft.com/office/officeart/2005/8/layout/lProcess3"/>
    <dgm:cxn modelId="{C0DBC29F-1F29-4684-B15E-7B07C6251A65}" type="presParOf" srcId="{92CCCB57-F3BA-4C49-AE6B-4406BAC5FD4B}" destId="{75B43446-5269-4722-BFD3-9A6D7B88159F}" srcOrd="2" destOrd="0" presId="urn:microsoft.com/office/officeart/2005/8/layout/lProcess3"/>
    <dgm:cxn modelId="{645D4981-7C0D-41B2-8C84-E634CA478D75}" type="presParOf" srcId="{92CCCB57-F3BA-4C49-AE6B-4406BAC5FD4B}" destId="{80DCE75F-D4DA-44DC-8435-09AF8C2E651B}" srcOrd="3" destOrd="0" presId="urn:microsoft.com/office/officeart/2005/8/layout/lProcess3"/>
    <dgm:cxn modelId="{FEB33FD4-8411-4322-BD9D-E7B45506D4E5}" type="presParOf" srcId="{92CCCB57-F3BA-4C49-AE6B-4406BAC5FD4B}" destId="{ED99C021-5DCF-4E09-A436-A77164A46648}" srcOrd="4" destOrd="0" presId="urn:microsoft.com/office/officeart/2005/8/layout/l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BAFE48-0612-43E6-A38D-EA3EC39295B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2A6ECE0C-4BE8-4240-A091-34ED957F690B}">
      <dgm:prSet/>
      <dgm:spPr>
        <a:solidFill>
          <a:srgbClr val="66CCFF"/>
        </a:solidFill>
      </dgm:spPr>
      <dgm:t>
        <a:bodyPr/>
        <a:lstStyle/>
        <a:p>
          <a:r>
            <a:rPr lang="en-GB" dirty="0" smtClean="0">
              <a:solidFill>
                <a:schemeClr val="tx1"/>
              </a:solidFill>
            </a:rPr>
            <a:t>1968 Women at the Ford car factory in Dagenham strike over equal pay, almost stopping production at all Ford UK plants. Their protest led directly to the passing of the Equal Pay Act. </a:t>
          </a:r>
          <a:endParaRPr lang="en-GB" dirty="0">
            <a:solidFill>
              <a:schemeClr val="tx1"/>
            </a:solidFill>
          </a:endParaRPr>
        </a:p>
      </dgm:t>
    </dgm:pt>
    <dgm:pt modelId="{206D4FBE-23ED-4640-8F63-61028854E041}" type="parTrans" cxnId="{2B46D293-9476-4CC9-A8A1-D0CB12AECF78}">
      <dgm:prSet/>
      <dgm:spPr/>
      <dgm:t>
        <a:bodyPr/>
        <a:lstStyle/>
        <a:p>
          <a:endParaRPr lang="en-GB"/>
        </a:p>
      </dgm:t>
    </dgm:pt>
    <dgm:pt modelId="{8E202808-D27D-49F5-A470-BFA9855A23C0}" type="sibTrans" cxnId="{2B46D293-9476-4CC9-A8A1-D0CB12AECF78}">
      <dgm:prSet/>
      <dgm:spPr/>
      <dgm:t>
        <a:bodyPr/>
        <a:lstStyle/>
        <a:p>
          <a:endParaRPr lang="en-GB"/>
        </a:p>
      </dgm:t>
    </dgm:pt>
    <dgm:pt modelId="{8348DC08-B8C3-42B8-B86F-B61E27F9A917}" type="pres">
      <dgm:prSet presAssocID="{F7BAFE48-0612-43E6-A38D-EA3EC39295B6}" presName="diagram" presStyleCnt="0">
        <dgm:presLayoutVars>
          <dgm:dir/>
          <dgm:resizeHandles val="exact"/>
        </dgm:presLayoutVars>
      </dgm:prSet>
      <dgm:spPr/>
      <dgm:t>
        <a:bodyPr/>
        <a:lstStyle/>
        <a:p>
          <a:endParaRPr lang="en-GB"/>
        </a:p>
      </dgm:t>
    </dgm:pt>
    <dgm:pt modelId="{635F74B4-4D19-4972-9D45-D2E3F3308DB4}" type="pres">
      <dgm:prSet presAssocID="{2A6ECE0C-4BE8-4240-A091-34ED957F690B}" presName="node" presStyleLbl="node1" presStyleIdx="0" presStyleCnt="1" custScaleX="57398" custScaleY="40976" custLinFactNeighborX="28699" custLinFactNeighborY="20445">
        <dgm:presLayoutVars>
          <dgm:bulletEnabled val="1"/>
        </dgm:presLayoutVars>
      </dgm:prSet>
      <dgm:spPr/>
      <dgm:t>
        <a:bodyPr/>
        <a:lstStyle/>
        <a:p>
          <a:endParaRPr lang="en-GB"/>
        </a:p>
      </dgm:t>
    </dgm:pt>
  </dgm:ptLst>
  <dgm:cxnLst>
    <dgm:cxn modelId="{2B46D293-9476-4CC9-A8A1-D0CB12AECF78}" srcId="{F7BAFE48-0612-43E6-A38D-EA3EC39295B6}" destId="{2A6ECE0C-4BE8-4240-A091-34ED957F690B}" srcOrd="0" destOrd="0" parTransId="{206D4FBE-23ED-4640-8F63-61028854E041}" sibTransId="{8E202808-D27D-49F5-A470-BFA9855A23C0}"/>
    <dgm:cxn modelId="{0428FC1E-F77E-4782-9AF5-D5F1280CC921}" type="presOf" srcId="{2A6ECE0C-4BE8-4240-A091-34ED957F690B}" destId="{635F74B4-4D19-4972-9D45-D2E3F3308DB4}" srcOrd="0" destOrd="0" presId="urn:microsoft.com/office/officeart/2005/8/layout/default"/>
    <dgm:cxn modelId="{EC400454-969B-4090-AC54-077D31B74531}" type="presOf" srcId="{F7BAFE48-0612-43E6-A38D-EA3EC39295B6}" destId="{8348DC08-B8C3-42B8-B86F-B61E27F9A917}" srcOrd="0" destOrd="0" presId="urn:microsoft.com/office/officeart/2005/8/layout/default"/>
    <dgm:cxn modelId="{935BA9BD-CD18-4DB7-9F93-03B896490F2D}" type="presParOf" srcId="{8348DC08-B8C3-42B8-B86F-B61E27F9A917}" destId="{635F74B4-4D19-4972-9D45-D2E3F3308DB4}" srcOrd="0" destOrd="0" presId="urn:microsoft.com/office/officeart/2005/8/layout/default"/>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1E6115-24E9-4F52-A689-2B0BF94BF94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A71AA1AF-18AB-4E0F-968D-DDBA7A0CD5AF}">
      <dgm:prSet custT="1"/>
      <dgm:spPr/>
      <dgm:t>
        <a:bodyPr/>
        <a:lstStyle/>
        <a:p>
          <a:pPr algn="ctr"/>
          <a:r>
            <a:rPr lang="en-GB" sz="2000" b="1" dirty="0" smtClean="0"/>
            <a:t>Contracts of Employment Act 1963</a:t>
          </a:r>
        </a:p>
        <a:p>
          <a:pPr algn="l"/>
          <a:r>
            <a:rPr lang="en-GB" sz="1600" dirty="0" smtClean="0"/>
            <a:t>Our new Contracts of Employment Act gives employees for the first time statutory rights to a minimum period of notice. We attach great importance to the wider extension of arrangements whereby redundant workers are compensated by their employers through severance payments. </a:t>
          </a:r>
        </a:p>
        <a:p>
          <a:pPr algn="l"/>
          <a:r>
            <a:rPr lang="en-GB" sz="1600" dirty="0" smtClean="0"/>
            <a:t>Conservative Party manifesto 1964</a:t>
          </a:r>
        </a:p>
      </dgm:t>
    </dgm:pt>
    <dgm:pt modelId="{88AD6663-D99C-4B58-AF2C-678B3D413354}" type="parTrans" cxnId="{62EFFA43-8965-4F2A-B282-FE9E6C499CFD}">
      <dgm:prSet/>
      <dgm:spPr/>
      <dgm:t>
        <a:bodyPr/>
        <a:lstStyle/>
        <a:p>
          <a:endParaRPr lang="en-GB"/>
        </a:p>
      </dgm:t>
    </dgm:pt>
    <dgm:pt modelId="{BF0E7580-1EE7-455A-91CC-F97136477300}" type="sibTrans" cxnId="{62EFFA43-8965-4F2A-B282-FE9E6C499CFD}">
      <dgm:prSet/>
      <dgm:spPr/>
      <dgm:t>
        <a:bodyPr/>
        <a:lstStyle/>
        <a:p>
          <a:endParaRPr lang="en-GB"/>
        </a:p>
      </dgm:t>
    </dgm:pt>
    <dgm:pt modelId="{BCA98257-8ABD-4870-94C2-C56A7CC9AB46}">
      <dgm:prSet custT="1"/>
      <dgm:spPr/>
      <dgm:t>
        <a:bodyPr/>
        <a:lstStyle/>
        <a:p>
          <a:pPr algn="ctr"/>
          <a:r>
            <a:rPr lang="en-GB" sz="2000" b="1" dirty="0" smtClean="0"/>
            <a:t>ITV technicians strike 1964</a:t>
          </a:r>
        </a:p>
        <a:p>
          <a:pPr algn="l"/>
          <a:r>
            <a:rPr lang="en-GB" sz="1600" dirty="0" smtClean="0"/>
            <a:t>The union was asking for a working week of thirty-five hours instead of forty and  for all crews called in from their days off to be paid double time, plus £10, plus treble to quintuple time for any overtime hours then asked for </a:t>
          </a:r>
          <a:r>
            <a:rPr lang="en-GB" sz="1600" i="1" dirty="0" smtClean="0"/>
            <a:t>plus</a:t>
          </a:r>
          <a:r>
            <a:rPr lang="en-GB" sz="1600" dirty="0" smtClean="0"/>
            <a:t> another day off in lieu. </a:t>
          </a:r>
        </a:p>
      </dgm:t>
    </dgm:pt>
    <dgm:pt modelId="{EDD1BF94-6F05-436E-A20F-646EE21B4960}" type="parTrans" cxnId="{940D6BEF-7B98-48A0-AA40-BE9670842C54}">
      <dgm:prSet/>
      <dgm:spPr/>
      <dgm:t>
        <a:bodyPr/>
        <a:lstStyle/>
        <a:p>
          <a:endParaRPr lang="en-GB"/>
        </a:p>
      </dgm:t>
    </dgm:pt>
    <dgm:pt modelId="{1B30846C-DF80-4608-9798-0F3EAE46300A}" type="sibTrans" cxnId="{940D6BEF-7B98-48A0-AA40-BE9670842C54}">
      <dgm:prSet/>
      <dgm:spPr/>
      <dgm:t>
        <a:bodyPr/>
        <a:lstStyle/>
        <a:p>
          <a:endParaRPr lang="en-GB"/>
        </a:p>
      </dgm:t>
    </dgm:pt>
    <dgm:pt modelId="{888463F3-2A83-4B33-A015-00677FE2690B}" type="pres">
      <dgm:prSet presAssocID="{EF1E6115-24E9-4F52-A689-2B0BF94BF94A}" presName="diagram" presStyleCnt="0">
        <dgm:presLayoutVars>
          <dgm:dir/>
          <dgm:resizeHandles val="exact"/>
        </dgm:presLayoutVars>
      </dgm:prSet>
      <dgm:spPr/>
      <dgm:t>
        <a:bodyPr/>
        <a:lstStyle/>
        <a:p>
          <a:endParaRPr lang="en-GB"/>
        </a:p>
      </dgm:t>
    </dgm:pt>
    <dgm:pt modelId="{2F8B362A-D351-4337-A636-E755C1D758BC}" type="pres">
      <dgm:prSet presAssocID="{BCA98257-8ABD-4870-94C2-C56A7CC9AB46}" presName="node" presStyleLbl="node1" presStyleIdx="0" presStyleCnt="2" custScaleX="135957" custScaleY="144513" custLinFactNeighborX="2641" custLinFactNeighborY="63128">
        <dgm:presLayoutVars>
          <dgm:bulletEnabled val="1"/>
        </dgm:presLayoutVars>
      </dgm:prSet>
      <dgm:spPr/>
      <dgm:t>
        <a:bodyPr/>
        <a:lstStyle/>
        <a:p>
          <a:endParaRPr lang="en-GB"/>
        </a:p>
      </dgm:t>
    </dgm:pt>
    <dgm:pt modelId="{D7C4CF22-F526-45E7-BF04-D02E7656C65A}" type="pres">
      <dgm:prSet presAssocID="{1B30846C-DF80-4608-9798-0F3EAE46300A}" presName="sibTrans" presStyleCnt="0"/>
      <dgm:spPr/>
    </dgm:pt>
    <dgm:pt modelId="{A94494A3-025B-4E0D-8D3C-45A2D400503D}" type="pres">
      <dgm:prSet presAssocID="{A71AA1AF-18AB-4E0F-968D-DDBA7A0CD5AF}" presName="node" presStyleLbl="node1" presStyleIdx="1" presStyleCnt="2" custScaleX="125860" custScaleY="136911" custLinFactNeighborX="-529" custLinFactNeighborY="63294">
        <dgm:presLayoutVars>
          <dgm:bulletEnabled val="1"/>
        </dgm:presLayoutVars>
      </dgm:prSet>
      <dgm:spPr/>
      <dgm:t>
        <a:bodyPr/>
        <a:lstStyle/>
        <a:p>
          <a:endParaRPr lang="en-GB"/>
        </a:p>
      </dgm:t>
    </dgm:pt>
  </dgm:ptLst>
  <dgm:cxnLst>
    <dgm:cxn modelId="{4F71A7D2-A9FF-4F78-9988-609A0BC92739}" type="presOf" srcId="{BCA98257-8ABD-4870-94C2-C56A7CC9AB46}" destId="{2F8B362A-D351-4337-A636-E755C1D758BC}" srcOrd="0" destOrd="0" presId="urn:microsoft.com/office/officeart/2005/8/layout/default"/>
    <dgm:cxn modelId="{E1C2B8A4-DE2B-4F86-9236-EE12F53D96FC}" type="presOf" srcId="{EF1E6115-24E9-4F52-A689-2B0BF94BF94A}" destId="{888463F3-2A83-4B33-A015-00677FE2690B}" srcOrd="0" destOrd="0" presId="urn:microsoft.com/office/officeart/2005/8/layout/default"/>
    <dgm:cxn modelId="{940D6BEF-7B98-48A0-AA40-BE9670842C54}" srcId="{EF1E6115-24E9-4F52-A689-2B0BF94BF94A}" destId="{BCA98257-8ABD-4870-94C2-C56A7CC9AB46}" srcOrd="0" destOrd="0" parTransId="{EDD1BF94-6F05-436E-A20F-646EE21B4960}" sibTransId="{1B30846C-DF80-4608-9798-0F3EAE46300A}"/>
    <dgm:cxn modelId="{82947BC0-5E36-400F-AD8D-6680CE04A002}" type="presOf" srcId="{A71AA1AF-18AB-4E0F-968D-DDBA7A0CD5AF}" destId="{A94494A3-025B-4E0D-8D3C-45A2D400503D}" srcOrd="0" destOrd="0" presId="urn:microsoft.com/office/officeart/2005/8/layout/default"/>
    <dgm:cxn modelId="{62EFFA43-8965-4F2A-B282-FE9E6C499CFD}" srcId="{EF1E6115-24E9-4F52-A689-2B0BF94BF94A}" destId="{A71AA1AF-18AB-4E0F-968D-DDBA7A0CD5AF}" srcOrd="1" destOrd="0" parTransId="{88AD6663-D99C-4B58-AF2C-678B3D413354}" sibTransId="{BF0E7580-1EE7-455A-91CC-F97136477300}"/>
    <dgm:cxn modelId="{BAAC460C-F7A4-415B-95F2-947F351B77BD}" type="presParOf" srcId="{888463F3-2A83-4B33-A015-00677FE2690B}" destId="{2F8B362A-D351-4337-A636-E755C1D758BC}" srcOrd="0" destOrd="0" presId="urn:microsoft.com/office/officeart/2005/8/layout/default"/>
    <dgm:cxn modelId="{A4A33692-8628-439B-A98D-C0364C636773}" type="presParOf" srcId="{888463F3-2A83-4B33-A015-00677FE2690B}" destId="{D7C4CF22-F526-45E7-BF04-D02E7656C65A}" srcOrd="1" destOrd="0" presId="urn:microsoft.com/office/officeart/2005/8/layout/default"/>
    <dgm:cxn modelId="{7BA2621F-4108-4DA3-B2E8-A02A91BA9C8B}" type="presParOf" srcId="{888463F3-2A83-4B33-A015-00677FE2690B}" destId="{A94494A3-025B-4E0D-8D3C-45A2D400503D}" srcOrd="2" destOrd="0" presId="urn:microsoft.com/office/officeart/2005/8/layout/default"/>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530AFD-DDAA-4F79-A636-957E2B0D039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ED06C4F6-3EF6-46BA-9F13-1DCD852F6167}">
      <dgm:prSet phldrT="[Text]"/>
      <dgm:spPr/>
      <dgm:t>
        <a:bodyPr/>
        <a:lstStyle/>
        <a:p>
          <a:r>
            <a:rPr lang="en-GB" dirty="0" smtClean="0"/>
            <a:t>Vertically integrated firms and nationally coordinated infrastructure</a:t>
          </a:r>
          <a:endParaRPr lang="en-GB" dirty="0"/>
        </a:p>
      </dgm:t>
    </dgm:pt>
    <dgm:pt modelId="{9C862966-0B33-45BE-B1C6-E550D473F6FF}" type="parTrans" cxnId="{E56EFD0A-CFB4-40C7-8A85-F8A4774E7E88}">
      <dgm:prSet/>
      <dgm:spPr/>
      <dgm:t>
        <a:bodyPr/>
        <a:lstStyle/>
        <a:p>
          <a:endParaRPr lang="en-GB"/>
        </a:p>
      </dgm:t>
    </dgm:pt>
    <dgm:pt modelId="{430E5144-97D2-4D60-BEFE-118B96EB80E9}" type="sibTrans" cxnId="{E56EFD0A-CFB4-40C7-8A85-F8A4774E7E88}">
      <dgm:prSet/>
      <dgm:spPr/>
      <dgm:t>
        <a:bodyPr/>
        <a:lstStyle/>
        <a:p>
          <a:endParaRPr lang="en-GB"/>
        </a:p>
      </dgm:t>
    </dgm:pt>
    <dgm:pt modelId="{19928562-4271-4B8F-86DD-020A609C91E7}">
      <dgm:prSet phldrT="[Text]" custT="1"/>
      <dgm:spPr/>
      <dgm:t>
        <a:bodyPr/>
        <a:lstStyle/>
        <a:p>
          <a:r>
            <a:rPr lang="en-GB" sz="1800" dirty="0" smtClean="0"/>
            <a:t>1964 in-coming Labour government committed to a national plan but never took off </a:t>
          </a:r>
          <a:endParaRPr lang="en-GB" sz="1800" dirty="0"/>
        </a:p>
      </dgm:t>
    </dgm:pt>
    <dgm:pt modelId="{BC84297D-837C-4ED5-AD3F-DF1D6F7758AE}" type="parTrans" cxnId="{B9D51D08-A91B-43E9-939F-216E5A960F70}">
      <dgm:prSet/>
      <dgm:spPr/>
      <dgm:t>
        <a:bodyPr/>
        <a:lstStyle/>
        <a:p>
          <a:endParaRPr lang="en-GB"/>
        </a:p>
      </dgm:t>
    </dgm:pt>
    <dgm:pt modelId="{609C487B-741A-4D83-9275-2BC3A0A7633A}" type="sibTrans" cxnId="{B9D51D08-A91B-43E9-939F-216E5A960F70}">
      <dgm:prSet/>
      <dgm:spPr/>
      <dgm:t>
        <a:bodyPr/>
        <a:lstStyle/>
        <a:p>
          <a:endParaRPr lang="en-GB"/>
        </a:p>
      </dgm:t>
    </dgm:pt>
    <dgm:pt modelId="{AB1BD076-064B-441E-A648-536BCF125FEA}">
      <dgm:prSet phldrT="[Text]" phldr="1"/>
      <dgm:spPr/>
      <dgm:t>
        <a:bodyPr/>
        <a:lstStyle/>
        <a:p>
          <a:endParaRPr lang="en-GB" sz="1500" dirty="0"/>
        </a:p>
      </dgm:t>
    </dgm:pt>
    <dgm:pt modelId="{2AE34680-CC79-4069-8400-FE43FC069EA0}" type="parTrans" cxnId="{6F0FFCEF-1727-4493-A061-F5C12ABBD2C6}">
      <dgm:prSet/>
      <dgm:spPr/>
      <dgm:t>
        <a:bodyPr/>
        <a:lstStyle/>
        <a:p>
          <a:endParaRPr lang="en-GB"/>
        </a:p>
      </dgm:t>
    </dgm:pt>
    <dgm:pt modelId="{3BCF6248-E21A-4866-ADFC-BD027EA47852}" type="sibTrans" cxnId="{6F0FFCEF-1727-4493-A061-F5C12ABBD2C6}">
      <dgm:prSet/>
      <dgm:spPr/>
      <dgm:t>
        <a:bodyPr/>
        <a:lstStyle/>
        <a:p>
          <a:endParaRPr lang="en-GB"/>
        </a:p>
      </dgm:t>
    </dgm:pt>
    <dgm:pt modelId="{20F0A8B3-8DDC-468B-86C8-C0D7D7A50A5F}">
      <dgm:prSet phldrT="[Text]"/>
      <dgm:spPr/>
      <dgm:t>
        <a:bodyPr/>
        <a:lstStyle/>
        <a:p>
          <a:r>
            <a:rPr lang="en-GB" dirty="0" smtClean="0"/>
            <a:t>Growth of conglomerates in 1960s precursor of fragmentation</a:t>
          </a:r>
          <a:endParaRPr lang="en-GB" dirty="0"/>
        </a:p>
      </dgm:t>
    </dgm:pt>
    <dgm:pt modelId="{E10F11C1-38FC-435B-89D0-4274C4F82C87}" type="parTrans" cxnId="{30031940-1022-4E9D-8675-C04906174B0A}">
      <dgm:prSet/>
      <dgm:spPr/>
      <dgm:t>
        <a:bodyPr/>
        <a:lstStyle/>
        <a:p>
          <a:endParaRPr lang="en-GB"/>
        </a:p>
      </dgm:t>
    </dgm:pt>
    <dgm:pt modelId="{C79FFE12-259E-4755-AFCC-9960E9AE27D3}" type="sibTrans" cxnId="{30031940-1022-4E9D-8675-C04906174B0A}">
      <dgm:prSet/>
      <dgm:spPr/>
      <dgm:t>
        <a:bodyPr/>
        <a:lstStyle/>
        <a:p>
          <a:endParaRPr lang="en-GB"/>
        </a:p>
      </dgm:t>
    </dgm:pt>
    <dgm:pt modelId="{56F4588E-7A5B-4A71-A48B-559D8DDFD5A2}">
      <dgm:prSet phldrT="[Text]"/>
      <dgm:spPr/>
      <dgm:t>
        <a:bodyPr/>
        <a:lstStyle/>
        <a:p>
          <a:r>
            <a:rPr lang="en-GB" dirty="0" smtClean="0"/>
            <a:t>‘Ironically, by turning the corporation into a portfolio, the spread of the conglomerate form also facilitated the shift away from the notion of the corporation as sovereign bounded entity. Conglomerates strained the body analogy, because they offered no credible basis for a myth of identity ‘(Davis et al. 1994).</a:t>
          </a:r>
          <a:endParaRPr lang="en-GB" dirty="0"/>
        </a:p>
      </dgm:t>
    </dgm:pt>
    <dgm:pt modelId="{8A91C425-C0AA-47D7-AD1C-E366431193CD}" type="parTrans" cxnId="{FF5EEEF7-A914-4A8B-B4D4-2FF72526791E}">
      <dgm:prSet/>
      <dgm:spPr/>
      <dgm:t>
        <a:bodyPr/>
        <a:lstStyle/>
        <a:p>
          <a:endParaRPr lang="en-GB"/>
        </a:p>
      </dgm:t>
    </dgm:pt>
    <dgm:pt modelId="{53BDF667-13B2-45C8-87FC-AA924E3EFA86}" type="sibTrans" cxnId="{FF5EEEF7-A914-4A8B-B4D4-2FF72526791E}">
      <dgm:prSet/>
      <dgm:spPr/>
      <dgm:t>
        <a:bodyPr/>
        <a:lstStyle/>
        <a:p>
          <a:endParaRPr lang="en-GB"/>
        </a:p>
      </dgm:t>
    </dgm:pt>
    <dgm:pt modelId="{251F41F8-476E-4425-A40F-C59A6718E19E}">
      <dgm:prSet phldrT="[Text]"/>
      <dgm:spPr/>
      <dgm:t>
        <a:bodyPr/>
        <a:lstStyle/>
        <a:p>
          <a:r>
            <a:rPr lang="en-GB" dirty="0" smtClean="0"/>
            <a:t>Arthur C Clarke 1964 foresaw potential for technology to change constraints of time and space</a:t>
          </a:r>
          <a:endParaRPr lang="en-GB" dirty="0"/>
        </a:p>
      </dgm:t>
    </dgm:pt>
    <dgm:pt modelId="{98EA507A-F2FD-43D5-A274-7A2624882198}" type="parTrans" cxnId="{E19B94AC-6CEB-46E6-A568-732C38B53267}">
      <dgm:prSet/>
      <dgm:spPr/>
      <dgm:t>
        <a:bodyPr/>
        <a:lstStyle/>
        <a:p>
          <a:endParaRPr lang="en-GB"/>
        </a:p>
      </dgm:t>
    </dgm:pt>
    <dgm:pt modelId="{C731FA07-25D7-4AF3-AAFC-6C9C2D2DEF90}" type="sibTrans" cxnId="{E19B94AC-6CEB-46E6-A568-732C38B53267}">
      <dgm:prSet/>
      <dgm:spPr/>
      <dgm:t>
        <a:bodyPr/>
        <a:lstStyle/>
        <a:p>
          <a:endParaRPr lang="en-GB"/>
        </a:p>
      </dgm:t>
    </dgm:pt>
    <dgm:pt modelId="{CD7DEE87-67D9-4136-AFCA-F06C840ED419}">
      <dgm:prSet phldrT="[Text]"/>
      <dgm:spPr/>
      <dgm:t>
        <a:bodyPr/>
        <a:lstStyle/>
        <a:p>
          <a:r>
            <a:rPr lang="en-GB" dirty="0" smtClean="0"/>
            <a:t>It will be possible in that age, perhaps only 50 years from now, for a man to conduct his business from Tahiti or Bali just as well as he could from London…. </a:t>
          </a:r>
          <a:endParaRPr lang="en-GB" dirty="0"/>
        </a:p>
      </dgm:t>
    </dgm:pt>
    <dgm:pt modelId="{096FA97F-1AB1-4114-9936-EE56767D2723}" type="parTrans" cxnId="{DD9BDBE9-FF6C-4581-8700-8D8753BCB9C8}">
      <dgm:prSet/>
      <dgm:spPr/>
      <dgm:t>
        <a:bodyPr/>
        <a:lstStyle/>
        <a:p>
          <a:endParaRPr lang="en-GB"/>
        </a:p>
      </dgm:t>
    </dgm:pt>
    <dgm:pt modelId="{A81FFFC3-C63E-4F8F-9100-B1B728F1C029}" type="sibTrans" cxnId="{DD9BDBE9-FF6C-4581-8700-8D8753BCB9C8}">
      <dgm:prSet/>
      <dgm:spPr/>
      <dgm:t>
        <a:bodyPr/>
        <a:lstStyle/>
        <a:p>
          <a:endParaRPr lang="en-GB"/>
        </a:p>
      </dgm:t>
    </dgm:pt>
    <dgm:pt modelId="{03300DF2-BC80-4B8A-883D-05602099B15F}" type="pres">
      <dgm:prSet presAssocID="{08530AFD-DDAA-4F79-A636-957E2B0D039E}" presName="Name0" presStyleCnt="0">
        <dgm:presLayoutVars>
          <dgm:dir/>
          <dgm:animLvl val="lvl"/>
          <dgm:resizeHandles val="exact"/>
        </dgm:presLayoutVars>
      </dgm:prSet>
      <dgm:spPr/>
      <dgm:t>
        <a:bodyPr/>
        <a:lstStyle/>
        <a:p>
          <a:endParaRPr lang="en-GB"/>
        </a:p>
      </dgm:t>
    </dgm:pt>
    <dgm:pt modelId="{D8793E86-8C13-49E6-898B-D34F8FA1933B}" type="pres">
      <dgm:prSet presAssocID="{ED06C4F6-3EF6-46BA-9F13-1DCD852F6167}" presName="linNode" presStyleCnt="0"/>
      <dgm:spPr/>
    </dgm:pt>
    <dgm:pt modelId="{774737F0-D137-4EDE-9B83-2F0207DDCD50}" type="pres">
      <dgm:prSet presAssocID="{ED06C4F6-3EF6-46BA-9F13-1DCD852F6167}" presName="parentText" presStyleLbl="node1" presStyleIdx="0" presStyleCnt="3" custScaleX="90190" custScaleY="70285" custLinFactNeighborX="1464" custLinFactNeighborY="-1285">
        <dgm:presLayoutVars>
          <dgm:chMax val="1"/>
          <dgm:bulletEnabled val="1"/>
        </dgm:presLayoutVars>
      </dgm:prSet>
      <dgm:spPr/>
      <dgm:t>
        <a:bodyPr/>
        <a:lstStyle/>
        <a:p>
          <a:endParaRPr lang="en-GB"/>
        </a:p>
      </dgm:t>
    </dgm:pt>
    <dgm:pt modelId="{4D9894F0-5146-49FB-A406-7C75673A8381}" type="pres">
      <dgm:prSet presAssocID="{ED06C4F6-3EF6-46BA-9F13-1DCD852F6167}" presName="descendantText" presStyleLbl="alignAccFollowNode1" presStyleIdx="0" presStyleCnt="3" custScaleX="96688" custScaleY="81847">
        <dgm:presLayoutVars>
          <dgm:bulletEnabled val="1"/>
        </dgm:presLayoutVars>
      </dgm:prSet>
      <dgm:spPr/>
      <dgm:t>
        <a:bodyPr/>
        <a:lstStyle/>
        <a:p>
          <a:endParaRPr lang="en-GB"/>
        </a:p>
      </dgm:t>
    </dgm:pt>
    <dgm:pt modelId="{3342F3D1-ED55-446B-B493-2E676FA01B0C}" type="pres">
      <dgm:prSet presAssocID="{430E5144-97D2-4D60-BEFE-118B96EB80E9}" presName="sp" presStyleCnt="0"/>
      <dgm:spPr/>
    </dgm:pt>
    <dgm:pt modelId="{FF7CC744-FBC2-4B57-B1AE-E548CA115508}" type="pres">
      <dgm:prSet presAssocID="{20F0A8B3-8DDC-468B-86C8-C0D7D7A50A5F}" presName="linNode" presStyleCnt="0"/>
      <dgm:spPr/>
    </dgm:pt>
    <dgm:pt modelId="{539343E9-E4BB-49D8-AA3B-67FA1D12F951}" type="pres">
      <dgm:prSet presAssocID="{20F0A8B3-8DDC-468B-86C8-C0D7D7A50A5F}" presName="parentText" presStyleLbl="node1" presStyleIdx="1" presStyleCnt="3" custScaleX="86741" custScaleY="76926">
        <dgm:presLayoutVars>
          <dgm:chMax val="1"/>
          <dgm:bulletEnabled val="1"/>
        </dgm:presLayoutVars>
      </dgm:prSet>
      <dgm:spPr/>
      <dgm:t>
        <a:bodyPr/>
        <a:lstStyle/>
        <a:p>
          <a:endParaRPr lang="en-GB"/>
        </a:p>
      </dgm:t>
    </dgm:pt>
    <dgm:pt modelId="{C0EE303B-BC0A-47B8-974E-9C410A090573}" type="pres">
      <dgm:prSet presAssocID="{20F0A8B3-8DDC-468B-86C8-C0D7D7A50A5F}" presName="descendantText" presStyleLbl="alignAccFollowNode1" presStyleIdx="1" presStyleCnt="3" custScaleX="98384" custScaleY="99214">
        <dgm:presLayoutVars>
          <dgm:bulletEnabled val="1"/>
        </dgm:presLayoutVars>
      </dgm:prSet>
      <dgm:spPr/>
      <dgm:t>
        <a:bodyPr/>
        <a:lstStyle/>
        <a:p>
          <a:endParaRPr lang="en-GB"/>
        </a:p>
      </dgm:t>
    </dgm:pt>
    <dgm:pt modelId="{96C8C12B-C81B-412C-AB9F-24E754631D89}" type="pres">
      <dgm:prSet presAssocID="{C79FFE12-259E-4755-AFCC-9960E9AE27D3}" presName="sp" presStyleCnt="0"/>
      <dgm:spPr/>
    </dgm:pt>
    <dgm:pt modelId="{9F7AD8E4-A665-43D2-BA82-FFD93C1B0312}" type="pres">
      <dgm:prSet presAssocID="{251F41F8-476E-4425-A40F-C59A6718E19E}" presName="linNode" presStyleCnt="0"/>
      <dgm:spPr/>
    </dgm:pt>
    <dgm:pt modelId="{CBF4FE62-2E6C-4DF4-9C1B-7AAE7D672106}" type="pres">
      <dgm:prSet presAssocID="{251F41F8-476E-4425-A40F-C59A6718E19E}" presName="parentText" presStyleLbl="node1" presStyleIdx="2" presStyleCnt="3" custScaleX="86741" custScaleY="80379">
        <dgm:presLayoutVars>
          <dgm:chMax val="1"/>
          <dgm:bulletEnabled val="1"/>
        </dgm:presLayoutVars>
      </dgm:prSet>
      <dgm:spPr/>
      <dgm:t>
        <a:bodyPr/>
        <a:lstStyle/>
        <a:p>
          <a:endParaRPr lang="en-GB"/>
        </a:p>
      </dgm:t>
    </dgm:pt>
    <dgm:pt modelId="{F6EBB0A5-DC57-4F31-99E5-5CA5D386E109}" type="pres">
      <dgm:prSet presAssocID="{251F41F8-476E-4425-A40F-C59A6718E19E}" presName="descendantText" presStyleLbl="alignAccFollowNode1" presStyleIdx="2" presStyleCnt="3">
        <dgm:presLayoutVars>
          <dgm:bulletEnabled val="1"/>
        </dgm:presLayoutVars>
      </dgm:prSet>
      <dgm:spPr/>
      <dgm:t>
        <a:bodyPr/>
        <a:lstStyle/>
        <a:p>
          <a:endParaRPr lang="en-GB"/>
        </a:p>
      </dgm:t>
    </dgm:pt>
  </dgm:ptLst>
  <dgm:cxnLst>
    <dgm:cxn modelId="{5AA8D229-E118-4A72-936C-4E1068C57DEE}" type="presOf" srcId="{CD7DEE87-67D9-4136-AFCA-F06C840ED419}" destId="{F6EBB0A5-DC57-4F31-99E5-5CA5D386E109}" srcOrd="0" destOrd="0" presId="urn:microsoft.com/office/officeart/2005/8/layout/vList5"/>
    <dgm:cxn modelId="{E56EFD0A-CFB4-40C7-8A85-F8A4774E7E88}" srcId="{08530AFD-DDAA-4F79-A636-957E2B0D039E}" destId="{ED06C4F6-3EF6-46BA-9F13-1DCD852F6167}" srcOrd="0" destOrd="0" parTransId="{9C862966-0B33-45BE-B1C6-E550D473F6FF}" sibTransId="{430E5144-97D2-4D60-BEFE-118B96EB80E9}"/>
    <dgm:cxn modelId="{B9D51D08-A91B-43E9-939F-216E5A960F70}" srcId="{ED06C4F6-3EF6-46BA-9F13-1DCD852F6167}" destId="{19928562-4271-4B8F-86DD-020A609C91E7}" srcOrd="0" destOrd="0" parTransId="{BC84297D-837C-4ED5-AD3F-DF1D6F7758AE}" sibTransId="{609C487B-741A-4D83-9275-2BC3A0A7633A}"/>
    <dgm:cxn modelId="{F5219778-65BB-43BB-9857-2E0BB5A2F936}" type="presOf" srcId="{19928562-4271-4B8F-86DD-020A609C91E7}" destId="{4D9894F0-5146-49FB-A406-7C75673A8381}" srcOrd="0" destOrd="0" presId="urn:microsoft.com/office/officeart/2005/8/layout/vList5"/>
    <dgm:cxn modelId="{733EC88F-02AE-4581-9493-0505E99F5CBC}" type="presOf" srcId="{20F0A8B3-8DDC-468B-86C8-C0D7D7A50A5F}" destId="{539343E9-E4BB-49D8-AA3B-67FA1D12F951}" srcOrd="0" destOrd="0" presId="urn:microsoft.com/office/officeart/2005/8/layout/vList5"/>
    <dgm:cxn modelId="{CD2149D1-1978-4ED1-A29A-B4D25BDAE44A}" type="presOf" srcId="{AB1BD076-064B-441E-A648-536BCF125FEA}" destId="{4D9894F0-5146-49FB-A406-7C75673A8381}" srcOrd="0" destOrd="1" presId="urn:microsoft.com/office/officeart/2005/8/layout/vList5"/>
    <dgm:cxn modelId="{A0B24C32-2953-438A-A475-70DA29825156}" type="presOf" srcId="{ED06C4F6-3EF6-46BA-9F13-1DCD852F6167}" destId="{774737F0-D137-4EDE-9B83-2F0207DDCD50}" srcOrd="0" destOrd="0" presId="urn:microsoft.com/office/officeart/2005/8/layout/vList5"/>
    <dgm:cxn modelId="{DD9BDBE9-FF6C-4581-8700-8D8753BCB9C8}" srcId="{251F41F8-476E-4425-A40F-C59A6718E19E}" destId="{CD7DEE87-67D9-4136-AFCA-F06C840ED419}" srcOrd="0" destOrd="0" parTransId="{096FA97F-1AB1-4114-9936-EE56767D2723}" sibTransId="{A81FFFC3-C63E-4F8F-9100-B1B728F1C029}"/>
    <dgm:cxn modelId="{B8F6EACE-AF42-416B-B1CE-B2161D00C81D}" type="presOf" srcId="{251F41F8-476E-4425-A40F-C59A6718E19E}" destId="{CBF4FE62-2E6C-4DF4-9C1B-7AAE7D672106}" srcOrd="0" destOrd="0" presId="urn:microsoft.com/office/officeart/2005/8/layout/vList5"/>
    <dgm:cxn modelId="{6F0FFCEF-1727-4493-A061-F5C12ABBD2C6}" srcId="{ED06C4F6-3EF6-46BA-9F13-1DCD852F6167}" destId="{AB1BD076-064B-441E-A648-536BCF125FEA}" srcOrd="1" destOrd="0" parTransId="{2AE34680-CC79-4069-8400-FE43FC069EA0}" sibTransId="{3BCF6248-E21A-4866-ADFC-BD027EA47852}"/>
    <dgm:cxn modelId="{E19B94AC-6CEB-46E6-A568-732C38B53267}" srcId="{08530AFD-DDAA-4F79-A636-957E2B0D039E}" destId="{251F41F8-476E-4425-A40F-C59A6718E19E}" srcOrd="2" destOrd="0" parTransId="{98EA507A-F2FD-43D5-A274-7A2624882198}" sibTransId="{C731FA07-25D7-4AF3-AAFC-6C9C2D2DEF90}"/>
    <dgm:cxn modelId="{30031940-1022-4E9D-8675-C04906174B0A}" srcId="{08530AFD-DDAA-4F79-A636-957E2B0D039E}" destId="{20F0A8B3-8DDC-468B-86C8-C0D7D7A50A5F}" srcOrd="1" destOrd="0" parTransId="{E10F11C1-38FC-435B-89D0-4274C4F82C87}" sibTransId="{C79FFE12-259E-4755-AFCC-9960E9AE27D3}"/>
    <dgm:cxn modelId="{4038E960-5A9C-4121-85A8-42ED66A0B39F}" type="presOf" srcId="{08530AFD-DDAA-4F79-A636-957E2B0D039E}" destId="{03300DF2-BC80-4B8A-883D-05602099B15F}" srcOrd="0" destOrd="0" presId="urn:microsoft.com/office/officeart/2005/8/layout/vList5"/>
    <dgm:cxn modelId="{13D87A52-6280-41D8-96D2-82426926EF36}" type="presOf" srcId="{56F4588E-7A5B-4A71-A48B-559D8DDFD5A2}" destId="{C0EE303B-BC0A-47B8-974E-9C410A090573}" srcOrd="0" destOrd="0" presId="urn:microsoft.com/office/officeart/2005/8/layout/vList5"/>
    <dgm:cxn modelId="{FF5EEEF7-A914-4A8B-B4D4-2FF72526791E}" srcId="{20F0A8B3-8DDC-468B-86C8-C0D7D7A50A5F}" destId="{56F4588E-7A5B-4A71-A48B-559D8DDFD5A2}" srcOrd="0" destOrd="0" parTransId="{8A91C425-C0AA-47D7-AD1C-E366431193CD}" sibTransId="{53BDF667-13B2-45C8-87FC-AA924E3EFA86}"/>
    <dgm:cxn modelId="{B6F8FCA9-D982-474B-9CBC-1FDD16910085}" type="presParOf" srcId="{03300DF2-BC80-4B8A-883D-05602099B15F}" destId="{D8793E86-8C13-49E6-898B-D34F8FA1933B}" srcOrd="0" destOrd="0" presId="urn:microsoft.com/office/officeart/2005/8/layout/vList5"/>
    <dgm:cxn modelId="{10CFCE6B-4FBA-4AA2-8F1B-5AE0A567EE6A}" type="presParOf" srcId="{D8793E86-8C13-49E6-898B-D34F8FA1933B}" destId="{774737F0-D137-4EDE-9B83-2F0207DDCD50}" srcOrd="0" destOrd="0" presId="urn:microsoft.com/office/officeart/2005/8/layout/vList5"/>
    <dgm:cxn modelId="{69EBE120-E143-44D8-93D6-2CCE2CED92EA}" type="presParOf" srcId="{D8793E86-8C13-49E6-898B-D34F8FA1933B}" destId="{4D9894F0-5146-49FB-A406-7C75673A8381}" srcOrd="1" destOrd="0" presId="urn:microsoft.com/office/officeart/2005/8/layout/vList5"/>
    <dgm:cxn modelId="{BB9F951F-B8D0-420F-8848-029DBC73193D}" type="presParOf" srcId="{03300DF2-BC80-4B8A-883D-05602099B15F}" destId="{3342F3D1-ED55-446B-B493-2E676FA01B0C}" srcOrd="1" destOrd="0" presId="urn:microsoft.com/office/officeart/2005/8/layout/vList5"/>
    <dgm:cxn modelId="{7C4EDA40-C285-485E-B0B7-CFD912BF81F0}" type="presParOf" srcId="{03300DF2-BC80-4B8A-883D-05602099B15F}" destId="{FF7CC744-FBC2-4B57-B1AE-E548CA115508}" srcOrd="2" destOrd="0" presId="urn:microsoft.com/office/officeart/2005/8/layout/vList5"/>
    <dgm:cxn modelId="{1CF17D67-E8F9-4F9F-807B-5C5816EEB4C8}" type="presParOf" srcId="{FF7CC744-FBC2-4B57-B1AE-E548CA115508}" destId="{539343E9-E4BB-49D8-AA3B-67FA1D12F951}" srcOrd="0" destOrd="0" presId="urn:microsoft.com/office/officeart/2005/8/layout/vList5"/>
    <dgm:cxn modelId="{191009D7-CBD2-45D1-A8E9-D274E5B4B7C6}" type="presParOf" srcId="{FF7CC744-FBC2-4B57-B1AE-E548CA115508}" destId="{C0EE303B-BC0A-47B8-974E-9C410A090573}" srcOrd="1" destOrd="0" presId="urn:microsoft.com/office/officeart/2005/8/layout/vList5"/>
    <dgm:cxn modelId="{E189802E-B409-4E25-9636-E2261FF83DE2}" type="presParOf" srcId="{03300DF2-BC80-4B8A-883D-05602099B15F}" destId="{96C8C12B-C81B-412C-AB9F-24E754631D89}" srcOrd="3" destOrd="0" presId="urn:microsoft.com/office/officeart/2005/8/layout/vList5"/>
    <dgm:cxn modelId="{9181AF40-142B-45A2-9062-C676B633B260}" type="presParOf" srcId="{03300DF2-BC80-4B8A-883D-05602099B15F}" destId="{9F7AD8E4-A665-43D2-BA82-FFD93C1B0312}" srcOrd="4" destOrd="0" presId="urn:microsoft.com/office/officeart/2005/8/layout/vList5"/>
    <dgm:cxn modelId="{3AF134D6-6ED8-48F4-B906-93263F18140B}" type="presParOf" srcId="{9F7AD8E4-A665-43D2-BA82-FFD93C1B0312}" destId="{CBF4FE62-2E6C-4DF4-9C1B-7AAE7D672106}" srcOrd="0" destOrd="0" presId="urn:microsoft.com/office/officeart/2005/8/layout/vList5"/>
    <dgm:cxn modelId="{CB675422-7DFC-416B-811D-428AD2C74B82}" type="presParOf" srcId="{9F7AD8E4-A665-43D2-BA82-FFD93C1B0312}" destId="{F6EBB0A5-DC57-4F31-99E5-5CA5D386E10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071856-A3F2-4CFE-BC5E-84E9B334588A}">
      <dsp:nvSpPr>
        <dsp:cNvPr id="0" name=""/>
        <dsp:cNvSpPr/>
      </dsp:nvSpPr>
      <dsp:spPr>
        <a:xfrm>
          <a:off x="2629" y="842725"/>
          <a:ext cx="3441178" cy="131580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en-GB" sz="3600" i="1" kern="1200" dirty="0" smtClean="0"/>
            <a:t>Who works</a:t>
          </a:r>
          <a:endParaRPr lang="en-GB" sz="3600" kern="1200" dirty="0"/>
        </a:p>
      </dsp:txBody>
      <dsp:txXfrm>
        <a:off x="660532" y="842725"/>
        <a:ext cx="2125373" cy="1315805"/>
      </dsp:txXfrm>
    </dsp:sp>
    <dsp:sp modelId="{E19DAF00-8CBB-4AD1-81F2-11936C6EB586}">
      <dsp:nvSpPr>
        <dsp:cNvPr id="0" name=""/>
        <dsp:cNvSpPr/>
      </dsp:nvSpPr>
      <dsp:spPr>
        <a:xfrm>
          <a:off x="2986031" y="916082"/>
          <a:ext cx="2922728" cy="1169091"/>
        </a:xfrm>
        <a:prstGeom prst="chevron">
          <a:avLst/>
        </a:prstGeom>
        <a:solidFill>
          <a:schemeClr val="tx2">
            <a:lumMod val="40000"/>
            <a:lumOff val="6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n-GB" sz="2000" kern="1200" dirty="0" smtClean="0"/>
            <a:t>From mainly men to both men and women</a:t>
          </a:r>
          <a:endParaRPr lang="en-GB" sz="2000" kern="1200" dirty="0"/>
        </a:p>
      </dsp:txBody>
      <dsp:txXfrm>
        <a:off x="3570577" y="916082"/>
        <a:ext cx="1753637" cy="1169091"/>
      </dsp:txXfrm>
    </dsp:sp>
    <dsp:sp modelId="{4D701740-A6B7-4DD8-A7C5-D94000CA0CD4}">
      <dsp:nvSpPr>
        <dsp:cNvPr id="0" name=""/>
        <dsp:cNvSpPr/>
      </dsp:nvSpPr>
      <dsp:spPr>
        <a:xfrm>
          <a:off x="5499577" y="916082"/>
          <a:ext cx="2922728" cy="1169091"/>
        </a:xfrm>
        <a:prstGeom prst="chevron">
          <a:avLst/>
        </a:prstGeom>
        <a:solidFill>
          <a:srgbClr val="66CCFF">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en-GB" sz="2400" kern="1200" dirty="0" smtClean="0"/>
            <a:t>Feminisation</a:t>
          </a:r>
          <a:endParaRPr lang="en-GB" sz="2400" kern="1200" dirty="0"/>
        </a:p>
      </dsp:txBody>
      <dsp:txXfrm>
        <a:off x="6084123" y="916082"/>
        <a:ext cx="1753637" cy="1169091"/>
      </dsp:txXfrm>
    </dsp:sp>
    <dsp:sp modelId="{C1528CFF-085D-4285-AFCA-4FE41DF20DF6}">
      <dsp:nvSpPr>
        <dsp:cNvPr id="0" name=""/>
        <dsp:cNvSpPr/>
      </dsp:nvSpPr>
      <dsp:spPr>
        <a:xfrm>
          <a:off x="2629" y="2355727"/>
          <a:ext cx="3358285" cy="132751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en-GB" sz="3600" i="1" kern="1200" dirty="0" smtClean="0"/>
            <a:t>How we work</a:t>
          </a:r>
          <a:endParaRPr lang="en-GB" sz="3600" i="1" kern="1200" dirty="0"/>
        </a:p>
      </dsp:txBody>
      <dsp:txXfrm>
        <a:off x="666384" y="2355727"/>
        <a:ext cx="2030775" cy="1327510"/>
      </dsp:txXfrm>
    </dsp:sp>
    <dsp:sp modelId="{75B43446-5269-4722-BFD3-9A6D7B88159F}">
      <dsp:nvSpPr>
        <dsp:cNvPr id="0" name=""/>
        <dsp:cNvSpPr/>
      </dsp:nvSpPr>
      <dsp:spPr>
        <a:xfrm>
          <a:off x="2903138" y="2434936"/>
          <a:ext cx="2922728" cy="1169091"/>
        </a:xfrm>
        <a:prstGeom prst="chevron">
          <a:avLst/>
        </a:prstGeom>
        <a:solidFill>
          <a:schemeClr val="tx2">
            <a:lumMod val="40000"/>
            <a:lumOff val="6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n-GB" sz="2000" kern="1200" dirty="0" smtClean="0"/>
            <a:t>From standard to flexible employment</a:t>
          </a:r>
          <a:endParaRPr lang="en-GB" sz="2000" kern="1200" dirty="0"/>
        </a:p>
      </dsp:txBody>
      <dsp:txXfrm>
        <a:off x="3487684" y="2434936"/>
        <a:ext cx="1753637" cy="1169091"/>
      </dsp:txXfrm>
    </dsp:sp>
    <dsp:sp modelId="{ED99C021-5DCF-4E09-A436-A77164A46648}">
      <dsp:nvSpPr>
        <dsp:cNvPr id="0" name=""/>
        <dsp:cNvSpPr/>
      </dsp:nvSpPr>
      <dsp:spPr>
        <a:xfrm>
          <a:off x="5416685" y="2434936"/>
          <a:ext cx="2922728" cy="1169091"/>
        </a:xfrm>
        <a:prstGeom prst="chevron">
          <a:avLst/>
        </a:prstGeom>
        <a:solidFill>
          <a:srgbClr val="66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en-GB" sz="2400" kern="1200" dirty="0" err="1" smtClean="0"/>
            <a:t>Flexibilisation</a:t>
          </a:r>
          <a:endParaRPr lang="en-GB" sz="2400" kern="1200" dirty="0"/>
        </a:p>
      </dsp:txBody>
      <dsp:txXfrm>
        <a:off x="6001231" y="2434936"/>
        <a:ext cx="1753637" cy="11690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071856-A3F2-4CFE-BC5E-84E9B334588A}">
      <dsp:nvSpPr>
        <dsp:cNvPr id="0" name=""/>
        <dsp:cNvSpPr/>
      </dsp:nvSpPr>
      <dsp:spPr>
        <a:xfrm>
          <a:off x="0" y="316131"/>
          <a:ext cx="3276018" cy="122549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en-GB" sz="3600" i="1" kern="1200" dirty="0" smtClean="0"/>
            <a:t>For whom we work</a:t>
          </a:r>
          <a:endParaRPr lang="en-GB" sz="3600" i="1" kern="1200" dirty="0"/>
        </a:p>
      </dsp:txBody>
      <dsp:txXfrm>
        <a:off x="612745" y="316131"/>
        <a:ext cx="2050528" cy="1225490"/>
      </dsp:txXfrm>
    </dsp:sp>
    <dsp:sp modelId="{E19DAF00-8CBB-4AD1-81F2-11936C6EB586}">
      <dsp:nvSpPr>
        <dsp:cNvPr id="0" name=""/>
        <dsp:cNvSpPr/>
      </dsp:nvSpPr>
      <dsp:spPr>
        <a:xfrm>
          <a:off x="2740671" y="384609"/>
          <a:ext cx="2670938" cy="1068375"/>
        </a:xfrm>
        <a:prstGeom prst="chevron">
          <a:avLst/>
        </a:prstGeom>
        <a:solidFill>
          <a:schemeClr val="tx2">
            <a:lumMod val="40000"/>
            <a:lumOff val="6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GB" sz="1800" kern="1200" dirty="0" smtClean="0"/>
            <a:t>From single employer  to multi-employers</a:t>
          </a:r>
          <a:endParaRPr lang="en-GB" sz="1800" kern="1200" dirty="0"/>
        </a:p>
      </dsp:txBody>
      <dsp:txXfrm>
        <a:off x="3274859" y="384609"/>
        <a:ext cx="1602563" cy="1068375"/>
      </dsp:txXfrm>
    </dsp:sp>
    <dsp:sp modelId="{4D701740-A6B7-4DD8-A7C5-D94000CA0CD4}">
      <dsp:nvSpPr>
        <dsp:cNvPr id="0" name=""/>
        <dsp:cNvSpPr/>
      </dsp:nvSpPr>
      <dsp:spPr>
        <a:xfrm>
          <a:off x="5000730" y="384609"/>
          <a:ext cx="3155980" cy="1068375"/>
        </a:xfrm>
        <a:prstGeom prst="chevron">
          <a:avLst/>
        </a:prstGeom>
        <a:solidFill>
          <a:srgbClr val="66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en-GB" sz="2400" kern="1200" dirty="0" smtClean="0"/>
            <a:t>Fragmentation</a:t>
          </a:r>
          <a:endParaRPr lang="en-GB" sz="2400" kern="1200" dirty="0"/>
        </a:p>
      </dsp:txBody>
      <dsp:txXfrm>
        <a:off x="5534918" y="384609"/>
        <a:ext cx="2087605" cy="1068375"/>
      </dsp:txXfrm>
    </dsp:sp>
    <dsp:sp modelId="{C1528CFF-085D-4285-AFCA-4FE41DF20DF6}">
      <dsp:nvSpPr>
        <dsp:cNvPr id="0" name=""/>
        <dsp:cNvSpPr/>
      </dsp:nvSpPr>
      <dsp:spPr>
        <a:xfrm>
          <a:off x="1209" y="1548881"/>
          <a:ext cx="3217998" cy="128719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21590" rIns="0" bIns="21590" numCol="1" spcCol="1270" anchor="ctr" anchorCtr="0">
          <a:noAutofit/>
        </a:bodyPr>
        <a:lstStyle/>
        <a:p>
          <a:pPr lvl="0" algn="ctr" defTabSz="1511300">
            <a:lnSpc>
              <a:spcPct val="90000"/>
            </a:lnSpc>
            <a:spcBef>
              <a:spcPct val="0"/>
            </a:spcBef>
            <a:spcAft>
              <a:spcPct val="35000"/>
            </a:spcAft>
          </a:pPr>
          <a:r>
            <a:rPr lang="en-GB" sz="3400" i="1" kern="1200" dirty="0" smtClean="0"/>
            <a:t>What work is for</a:t>
          </a:r>
          <a:endParaRPr lang="en-GB" sz="3400" i="1" kern="1200" dirty="0"/>
        </a:p>
      </dsp:txBody>
      <dsp:txXfrm>
        <a:off x="644809" y="1548881"/>
        <a:ext cx="1930799" cy="1287199"/>
      </dsp:txXfrm>
    </dsp:sp>
    <dsp:sp modelId="{75B43446-5269-4722-BFD3-9A6D7B88159F}">
      <dsp:nvSpPr>
        <dsp:cNvPr id="0" name=""/>
        <dsp:cNvSpPr/>
      </dsp:nvSpPr>
      <dsp:spPr>
        <a:xfrm>
          <a:off x="2672185" y="1566809"/>
          <a:ext cx="2735227" cy="1169497"/>
        </a:xfrm>
        <a:prstGeom prst="chevron">
          <a:avLst/>
        </a:prstGeom>
        <a:solidFill>
          <a:schemeClr val="tx2">
            <a:lumMod val="40000"/>
            <a:lumOff val="6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GB" sz="1800" kern="1200" dirty="0" smtClean="0"/>
            <a:t>From producing goods/services to financial value </a:t>
          </a:r>
          <a:endParaRPr lang="en-GB" sz="1800" kern="1200" dirty="0"/>
        </a:p>
      </dsp:txBody>
      <dsp:txXfrm>
        <a:off x="3256934" y="1566809"/>
        <a:ext cx="1565730" cy="1169497"/>
      </dsp:txXfrm>
    </dsp:sp>
    <dsp:sp modelId="{ED99C021-5DCF-4E09-A436-A77164A46648}">
      <dsp:nvSpPr>
        <dsp:cNvPr id="0" name=""/>
        <dsp:cNvSpPr/>
      </dsp:nvSpPr>
      <dsp:spPr>
        <a:xfrm>
          <a:off x="4996533" y="1617370"/>
          <a:ext cx="3188032" cy="1068375"/>
        </a:xfrm>
        <a:prstGeom prst="chevron">
          <a:avLst/>
        </a:prstGeom>
        <a:solidFill>
          <a:srgbClr val="66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en-GB" sz="2400" kern="1200" dirty="0" err="1" smtClean="0"/>
            <a:t>Financialisation</a:t>
          </a:r>
          <a:endParaRPr lang="en-GB" sz="2400" kern="1200" dirty="0"/>
        </a:p>
      </dsp:txBody>
      <dsp:txXfrm>
        <a:off x="5530721" y="1617370"/>
        <a:ext cx="2119657" cy="10683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5F74B4-4D19-4972-9D45-D2E3F3308DB4}">
      <dsp:nvSpPr>
        <dsp:cNvPr id="0" name=""/>
        <dsp:cNvSpPr/>
      </dsp:nvSpPr>
      <dsp:spPr>
        <a:xfrm>
          <a:off x="3505974" y="2260858"/>
          <a:ext cx="4723625" cy="2023296"/>
        </a:xfrm>
        <a:prstGeom prst="rect">
          <a:avLst/>
        </a:prstGeom>
        <a:solidFill>
          <a:srgbClr val="66C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kern="1200" dirty="0" smtClean="0">
              <a:solidFill>
                <a:schemeClr val="tx1"/>
              </a:solidFill>
            </a:rPr>
            <a:t>1968 Women at the Ford car factory in Dagenham strike over equal pay, almost stopping production at all Ford UK plants. Their protest led directly to the passing of the Equal Pay Act. </a:t>
          </a:r>
          <a:endParaRPr lang="en-GB" sz="2300" kern="1200" dirty="0">
            <a:solidFill>
              <a:schemeClr val="tx1"/>
            </a:solidFill>
          </a:endParaRPr>
        </a:p>
      </dsp:txBody>
      <dsp:txXfrm>
        <a:off x="3505974" y="2260858"/>
        <a:ext cx="4723625" cy="20232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B362A-D351-4337-A636-E755C1D758BC}">
      <dsp:nvSpPr>
        <dsp:cNvPr id="0" name=""/>
        <dsp:cNvSpPr/>
      </dsp:nvSpPr>
      <dsp:spPr>
        <a:xfrm>
          <a:off x="82359" y="2404856"/>
          <a:ext cx="4113820" cy="262362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t>ITV technicians strike 1964</a:t>
          </a:r>
        </a:p>
        <a:p>
          <a:pPr lvl="0" algn="l" defTabSz="889000">
            <a:lnSpc>
              <a:spcPct val="90000"/>
            </a:lnSpc>
            <a:spcBef>
              <a:spcPct val="0"/>
            </a:spcBef>
            <a:spcAft>
              <a:spcPct val="35000"/>
            </a:spcAft>
          </a:pPr>
          <a:r>
            <a:rPr lang="en-GB" sz="1600" kern="1200" dirty="0" smtClean="0"/>
            <a:t>The union was asking for a working week of thirty-five hours instead of forty and  for all crews called in from their days off to be paid double time, plus £10, plus treble to quintuple time for any overtime hours then asked for </a:t>
          </a:r>
          <a:r>
            <a:rPr lang="en-GB" sz="1600" i="1" kern="1200" dirty="0" smtClean="0"/>
            <a:t>plus</a:t>
          </a:r>
          <a:r>
            <a:rPr lang="en-GB" sz="1600" kern="1200" dirty="0" smtClean="0"/>
            <a:t> another day off in lieu. </a:t>
          </a:r>
        </a:p>
      </dsp:txBody>
      <dsp:txXfrm>
        <a:off x="82359" y="2404856"/>
        <a:ext cx="4113820" cy="2623625"/>
      </dsp:txXfrm>
    </dsp:sp>
    <dsp:sp modelId="{A94494A3-025B-4E0D-8D3C-45A2D400503D}">
      <dsp:nvSpPr>
        <dsp:cNvPr id="0" name=""/>
        <dsp:cNvSpPr/>
      </dsp:nvSpPr>
      <dsp:spPr>
        <a:xfrm>
          <a:off x="4402843" y="2476877"/>
          <a:ext cx="3808302" cy="24856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t>Contracts of Employment Act 1963</a:t>
          </a:r>
        </a:p>
        <a:p>
          <a:pPr lvl="0" algn="l" defTabSz="889000">
            <a:lnSpc>
              <a:spcPct val="90000"/>
            </a:lnSpc>
            <a:spcBef>
              <a:spcPct val="0"/>
            </a:spcBef>
            <a:spcAft>
              <a:spcPct val="35000"/>
            </a:spcAft>
          </a:pPr>
          <a:r>
            <a:rPr lang="en-GB" sz="1600" kern="1200" dirty="0" smtClean="0"/>
            <a:t>Our new Contracts of Employment Act gives employees for the first time statutory rights to a minimum period of notice. We attach great importance to the wider extension of arrangements whereby redundant workers are compensated by their employers through severance payments. </a:t>
          </a:r>
        </a:p>
        <a:p>
          <a:pPr lvl="0" algn="l" defTabSz="889000">
            <a:lnSpc>
              <a:spcPct val="90000"/>
            </a:lnSpc>
            <a:spcBef>
              <a:spcPct val="0"/>
            </a:spcBef>
            <a:spcAft>
              <a:spcPct val="35000"/>
            </a:spcAft>
          </a:pPr>
          <a:r>
            <a:rPr lang="en-GB" sz="1600" kern="1200" dirty="0" smtClean="0"/>
            <a:t>Conservative Party manifesto 1964</a:t>
          </a:r>
        </a:p>
      </dsp:txBody>
      <dsp:txXfrm>
        <a:off x="4402843" y="2476877"/>
        <a:ext cx="3808302" cy="24856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9894F0-5146-49FB-A406-7C75673A8381}">
      <dsp:nvSpPr>
        <dsp:cNvPr id="0" name=""/>
        <dsp:cNvSpPr/>
      </dsp:nvSpPr>
      <dsp:spPr>
        <a:xfrm rot="5400000">
          <a:off x="4813170" y="-1765166"/>
          <a:ext cx="1649574" cy="530249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smtClean="0"/>
            <a:t>1964 in-coming Labour government committed to a national plan but never took off </a:t>
          </a:r>
          <a:endParaRPr lang="en-GB" sz="1800" kern="1200" dirty="0"/>
        </a:p>
        <a:p>
          <a:pPr marL="114300" lvl="1" indent="-114300" algn="l" defTabSz="666750">
            <a:lnSpc>
              <a:spcPct val="90000"/>
            </a:lnSpc>
            <a:spcBef>
              <a:spcPct val="0"/>
            </a:spcBef>
            <a:spcAft>
              <a:spcPct val="15000"/>
            </a:spcAft>
            <a:buChar char="••"/>
          </a:pPr>
          <a:endParaRPr lang="en-GB" sz="1500" kern="1200" dirty="0"/>
        </a:p>
      </dsp:txBody>
      <dsp:txXfrm rot="-5400000">
        <a:off x="2986710" y="141820"/>
        <a:ext cx="5221968" cy="1488522"/>
      </dsp:txXfrm>
    </dsp:sp>
    <dsp:sp modelId="{774737F0-D137-4EDE-9B83-2F0207DDCD50}">
      <dsp:nvSpPr>
        <dsp:cNvPr id="0" name=""/>
        <dsp:cNvSpPr/>
      </dsp:nvSpPr>
      <dsp:spPr>
        <a:xfrm>
          <a:off x="284795" y="0"/>
          <a:ext cx="2782201" cy="1770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GB" sz="2100" kern="1200" dirty="0" smtClean="0"/>
            <a:t>Vertically integrated firms and nationally coordinated infrastructure</a:t>
          </a:r>
          <a:endParaRPr lang="en-GB" sz="2100" kern="1200" dirty="0"/>
        </a:p>
      </dsp:txBody>
      <dsp:txXfrm>
        <a:off x="371233" y="86438"/>
        <a:ext cx="2609325" cy="1597810"/>
      </dsp:txXfrm>
    </dsp:sp>
    <dsp:sp modelId="{C0EE303B-BC0A-47B8-974E-9C410A090573}">
      <dsp:nvSpPr>
        <dsp:cNvPr id="0" name=""/>
        <dsp:cNvSpPr/>
      </dsp:nvSpPr>
      <dsp:spPr>
        <a:xfrm rot="5400000">
          <a:off x="4578269" y="199434"/>
          <a:ext cx="1999595" cy="539550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smtClean="0"/>
            <a:t>‘Ironically, by turning the corporation into a portfolio, the spread of the conglomerate form also facilitated the shift away from the notion of the corporation as sovereign bounded entity. Conglomerates strained the body analogy, because they offered no credible basis for a myth of identity ‘(Davis et al. 1994).</a:t>
          </a:r>
          <a:endParaRPr lang="en-GB" sz="1800" kern="1200" dirty="0"/>
        </a:p>
      </dsp:txBody>
      <dsp:txXfrm rot="-5400000">
        <a:off x="2880314" y="1995001"/>
        <a:ext cx="5297893" cy="1804371"/>
      </dsp:txXfrm>
    </dsp:sp>
    <dsp:sp modelId="{539343E9-E4BB-49D8-AA3B-67FA1D12F951}">
      <dsp:nvSpPr>
        <dsp:cNvPr id="0" name=""/>
        <dsp:cNvSpPr/>
      </dsp:nvSpPr>
      <dsp:spPr>
        <a:xfrm>
          <a:off x="204508" y="1928190"/>
          <a:ext cx="2675806" cy="19379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GB" sz="2100" kern="1200" dirty="0" smtClean="0"/>
            <a:t>Growth of conglomerates in 1960s precursor of fragmentation</a:t>
          </a:r>
          <a:endParaRPr lang="en-GB" sz="2100" kern="1200" dirty="0"/>
        </a:p>
      </dsp:txBody>
      <dsp:txXfrm>
        <a:off x="299113" y="2022795"/>
        <a:ext cx="2486596" cy="1748783"/>
      </dsp:txXfrm>
    </dsp:sp>
    <dsp:sp modelId="{F6EBB0A5-DC57-4F31-99E5-5CA5D386E109}">
      <dsp:nvSpPr>
        <dsp:cNvPr id="0" name=""/>
        <dsp:cNvSpPr/>
      </dsp:nvSpPr>
      <dsp:spPr>
        <a:xfrm rot="5400000">
          <a:off x="4614660" y="2293377"/>
          <a:ext cx="2015436" cy="548412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smtClean="0"/>
            <a:t>It will be possible in that age, perhaps only 50 years from now, for a man to conduct his business from Tahiti or Bali just as well as he could from London…. </a:t>
          </a:r>
          <a:endParaRPr lang="en-GB" sz="1800" kern="1200" dirty="0"/>
        </a:p>
      </dsp:txBody>
      <dsp:txXfrm rot="-5400000">
        <a:off x="2880314" y="4126109"/>
        <a:ext cx="5385744" cy="1818666"/>
      </dsp:txXfrm>
    </dsp:sp>
    <dsp:sp modelId="{CBF4FE62-2E6C-4DF4-9C1B-7AAE7D672106}">
      <dsp:nvSpPr>
        <dsp:cNvPr id="0" name=""/>
        <dsp:cNvSpPr/>
      </dsp:nvSpPr>
      <dsp:spPr>
        <a:xfrm>
          <a:off x="204508" y="4022949"/>
          <a:ext cx="2675806" cy="20249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GB" sz="2100" kern="1200" dirty="0" smtClean="0"/>
            <a:t>Arthur C Clarke 1964 foresaw potential for technology to change constraints of time and space</a:t>
          </a:r>
          <a:endParaRPr lang="en-GB" sz="2100" kern="1200" dirty="0"/>
        </a:p>
      </dsp:txBody>
      <dsp:txXfrm>
        <a:off x="303360" y="4121801"/>
        <a:ext cx="2478102" cy="182728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744F9F5-D046-466A-A0C5-A2BD6F4B597F}"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FC8893-9108-433E-9872-EE43B52D7BDC}" type="slidenum">
              <a:rPr lang="en-GB" smtClean="0"/>
              <a:t>‹#›</a:t>
            </a:fld>
            <a:endParaRPr lang="en-GB"/>
          </a:p>
        </p:txBody>
      </p:sp>
    </p:spTree>
    <p:extLst>
      <p:ext uri="{BB962C8B-B14F-4D97-AF65-F5344CB8AC3E}">
        <p14:creationId xmlns:p14="http://schemas.microsoft.com/office/powerpoint/2010/main" val="462910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44F9F5-D046-466A-A0C5-A2BD6F4B597F}"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FC8893-9108-433E-9872-EE43B52D7BDC}" type="slidenum">
              <a:rPr lang="en-GB" smtClean="0"/>
              <a:t>‹#›</a:t>
            </a:fld>
            <a:endParaRPr lang="en-GB"/>
          </a:p>
        </p:txBody>
      </p:sp>
    </p:spTree>
    <p:extLst>
      <p:ext uri="{BB962C8B-B14F-4D97-AF65-F5344CB8AC3E}">
        <p14:creationId xmlns:p14="http://schemas.microsoft.com/office/powerpoint/2010/main" val="424530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44F9F5-D046-466A-A0C5-A2BD6F4B597F}"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FC8893-9108-433E-9872-EE43B52D7BDC}" type="slidenum">
              <a:rPr lang="en-GB" smtClean="0"/>
              <a:t>‹#›</a:t>
            </a:fld>
            <a:endParaRPr lang="en-GB"/>
          </a:p>
        </p:txBody>
      </p:sp>
    </p:spTree>
    <p:extLst>
      <p:ext uri="{BB962C8B-B14F-4D97-AF65-F5344CB8AC3E}">
        <p14:creationId xmlns:p14="http://schemas.microsoft.com/office/powerpoint/2010/main" val="1392982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44F9F5-D046-466A-A0C5-A2BD6F4B597F}"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FC8893-9108-433E-9872-EE43B52D7BDC}" type="slidenum">
              <a:rPr lang="en-GB" smtClean="0"/>
              <a:t>‹#›</a:t>
            </a:fld>
            <a:endParaRPr lang="en-GB"/>
          </a:p>
        </p:txBody>
      </p:sp>
    </p:spTree>
    <p:extLst>
      <p:ext uri="{BB962C8B-B14F-4D97-AF65-F5344CB8AC3E}">
        <p14:creationId xmlns:p14="http://schemas.microsoft.com/office/powerpoint/2010/main" val="4042270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44F9F5-D046-466A-A0C5-A2BD6F4B597F}"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FC8893-9108-433E-9872-EE43B52D7BDC}" type="slidenum">
              <a:rPr lang="en-GB" smtClean="0"/>
              <a:t>‹#›</a:t>
            </a:fld>
            <a:endParaRPr lang="en-GB"/>
          </a:p>
        </p:txBody>
      </p:sp>
    </p:spTree>
    <p:extLst>
      <p:ext uri="{BB962C8B-B14F-4D97-AF65-F5344CB8AC3E}">
        <p14:creationId xmlns:p14="http://schemas.microsoft.com/office/powerpoint/2010/main" val="427672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744F9F5-D046-466A-A0C5-A2BD6F4B597F}" type="datetimeFigureOut">
              <a:rPr lang="en-GB" smtClean="0"/>
              <a:t>24/11/2014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FC8893-9108-433E-9872-EE43B52D7BDC}" type="slidenum">
              <a:rPr lang="en-GB" smtClean="0"/>
              <a:t>‹#›</a:t>
            </a:fld>
            <a:endParaRPr lang="en-GB"/>
          </a:p>
        </p:txBody>
      </p:sp>
    </p:spTree>
    <p:extLst>
      <p:ext uri="{BB962C8B-B14F-4D97-AF65-F5344CB8AC3E}">
        <p14:creationId xmlns:p14="http://schemas.microsoft.com/office/powerpoint/2010/main" val="726071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744F9F5-D046-466A-A0C5-A2BD6F4B597F}" type="datetimeFigureOut">
              <a:rPr lang="en-GB" smtClean="0"/>
              <a:t>24/11/2014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FC8893-9108-433E-9872-EE43B52D7BDC}" type="slidenum">
              <a:rPr lang="en-GB" smtClean="0"/>
              <a:t>‹#›</a:t>
            </a:fld>
            <a:endParaRPr lang="en-GB"/>
          </a:p>
        </p:txBody>
      </p:sp>
    </p:spTree>
    <p:extLst>
      <p:ext uri="{BB962C8B-B14F-4D97-AF65-F5344CB8AC3E}">
        <p14:creationId xmlns:p14="http://schemas.microsoft.com/office/powerpoint/2010/main" val="2450870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744F9F5-D046-466A-A0C5-A2BD6F4B597F}" type="datetimeFigureOut">
              <a:rPr lang="en-GB" smtClean="0"/>
              <a:t>24/11/2014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FC8893-9108-433E-9872-EE43B52D7BDC}" type="slidenum">
              <a:rPr lang="en-GB" smtClean="0"/>
              <a:t>‹#›</a:t>
            </a:fld>
            <a:endParaRPr lang="en-GB"/>
          </a:p>
        </p:txBody>
      </p:sp>
    </p:spTree>
    <p:extLst>
      <p:ext uri="{BB962C8B-B14F-4D97-AF65-F5344CB8AC3E}">
        <p14:creationId xmlns:p14="http://schemas.microsoft.com/office/powerpoint/2010/main" val="3713989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4F9F5-D046-466A-A0C5-A2BD6F4B597F}" type="datetimeFigureOut">
              <a:rPr lang="en-GB" smtClean="0"/>
              <a:t>24/11/2014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FC8893-9108-433E-9872-EE43B52D7BDC}" type="slidenum">
              <a:rPr lang="en-GB" smtClean="0"/>
              <a:t>‹#›</a:t>
            </a:fld>
            <a:endParaRPr lang="en-GB"/>
          </a:p>
        </p:txBody>
      </p:sp>
    </p:spTree>
    <p:extLst>
      <p:ext uri="{BB962C8B-B14F-4D97-AF65-F5344CB8AC3E}">
        <p14:creationId xmlns:p14="http://schemas.microsoft.com/office/powerpoint/2010/main" val="105857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44F9F5-D046-466A-A0C5-A2BD6F4B597F}" type="datetimeFigureOut">
              <a:rPr lang="en-GB" smtClean="0"/>
              <a:t>24/11/2014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FC8893-9108-433E-9872-EE43B52D7BDC}" type="slidenum">
              <a:rPr lang="en-GB" smtClean="0"/>
              <a:t>‹#›</a:t>
            </a:fld>
            <a:endParaRPr lang="en-GB"/>
          </a:p>
        </p:txBody>
      </p:sp>
    </p:spTree>
    <p:extLst>
      <p:ext uri="{BB962C8B-B14F-4D97-AF65-F5344CB8AC3E}">
        <p14:creationId xmlns:p14="http://schemas.microsoft.com/office/powerpoint/2010/main" val="364023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44F9F5-D046-466A-A0C5-A2BD6F4B597F}" type="datetimeFigureOut">
              <a:rPr lang="en-GB" smtClean="0"/>
              <a:t>24/11/2014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FC8893-9108-433E-9872-EE43B52D7BDC}" type="slidenum">
              <a:rPr lang="en-GB" smtClean="0"/>
              <a:t>‹#›</a:t>
            </a:fld>
            <a:endParaRPr lang="en-GB"/>
          </a:p>
        </p:txBody>
      </p:sp>
    </p:spTree>
    <p:extLst>
      <p:ext uri="{BB962C8B-B14F-4D97-AF65-F5344CB8AC3E}">
        <p14:creationId xmlns:p14="http://schemas.microsoft.com/office/powerpoint/2010/main" val="3397050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4F9F5-D046-466A-A0C5-A2BD6F4B597F}" type="datetimeFigureOut">
              <a:rPr lang="en-GB" smtClean="0"/>
              <a:t>24/11/2014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FC8893-9108-433E-9872-EE43B52D7BDC}" type="slidenum">
              <a:rPr lang="en-GB" smtClean="0"/>
              <a:t>‹#›</a:t>
            </a:fld>
            <a:endParaRPr lang="en-GB"/>
          </a:p>
        </p:txBody>
      </p:sp>
    </p:spTree>
    <p:extLst>
      <p:ext uri="{BB962C8B-B14F-4D97-AF65-F5344CB8AC3E}">
        <p14:creationId xmlns:p14="http://schemas.microsoft.com/office/powerpoint/2010/main" val="2944360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uk/url?sa=i&amp;rct=j&amp;q=&amp;esrc=s&amp;frm=1&amp;source=images&amp;cd=&amp;cad=rja&amp;docid=65M_OBXGlhpWdM&amp;tbnid=0Hv8FO_p57UlMM:&amp;ved=0CAUQjRw&amp;url=http://www.levelupliving.com/6-communication-skills-that-will-get-you-promoted/&amp;ei=JHU5UqP2NYLB0QXTvICQDQ&amp;psig=AFQjCNGRuuArpO73yWd7Xl1xUWb1iEdBNQ&amp;ust=1379583480877622" TargetMode="Externa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132856"/>
            <a:ext cx="7918648" cy="1971650"/>
          </a:xfrm>
          <a:solidFill>
            <a:schemeClr val="accent5">
              <a:lumMod val="75000"/>
            </a:schemeClr>
          </a:solidFill>
        </p:spPr>
        <p:txBody>
          <a:bodyPr>
            <a:normAutofit fontScale="90000"/>
          </a:bodyPr>
          <a:lstStyle/>
          <a:p>
            <a:r>
              <a:rPr lang="en-GB" b="1" i="1" dirty="0">
                <a:solidFill>
                  <a:schemeClr val="bg1"/>
                </a:solidFill>
              </a:rPr>
              <a:t>The Changing Nature of Work and Employment</a:t>
            </a:r>
            <a:r>
              <a:rPr lang="en-GB" dirty="0"/>
              <a:t/>
            </a:r>
            <a:br>
              <a:rPr lang="en-GB" dirty="0"/>
            </a:br>
            <a:endParaRPr lang="en-GB" dirty="0"/>
          </a:p>
        </p:txBody>
      </p:sp>
      <p:sp>
        <p:nvSpPr>
          <p:cNvPr id="3" name="Subtitle 2"/>
          <p:cNvSpPr>
            <a:spLocks noGrp="1"/>
          </p:cNvSpPr>
          <p:nvPr>
            <p:ph type="subTitle" idx="1"/>
          </p:nvPr>
        </p:nvSpPr>
        <p:spPr>
          <a:xfrm>
            <a:off x="1619672" y="4581128"/>
            <a:ext cx="6480720" cy="2088232"/>
          </a:xfrm>
          <a:solidFill>
            <a:schemeClr val="accent5">
              <a:lumMod val="40000"/>
              <a:lumOff val="60000"/>
            </a:schemeClr>
          </a:solidFill>
        </p:spPr>
        <p:txBody>
          <a:bodyPr>
            <a:normAutofit/>
          </a:bodyPr>
          <a:lstStyle/>
          <a:p>
            <a:endParaRPr lang="en-GB" dirty="0" smtClean="0">
              <a:solidFill>
                <a:schemeClr val="tx1"/>
              </a:solidFill>
            </a:endParaRPr>
          </a:p>
          <a:p>
            <a:r>
              <a:rPr lang="en-GB" sz="3900" b="1" dirty="0" smtClean="0">
                <a:solidFill>
                  <a:schemeClr val="tx1"/>
                </a:solidFill>
              </a:rPr>
              <a:t>Jill Rubery</a:t>
            </a:r>
          </a:p>
          <a:p>
            <a:r>
              <a:rPr lang="en-GB" dirty="0" smtClean="0">
                <a:solidFill>
                  <a:schemeClr val="tx1"/>
                </a:solidFill>
              </a:rPr>
              <a:t>Manchester Business School</a:t>
            </a:r>
          </a:p>
          <a:p>
            <a:endParaRPr lang="en-GB" dirty="0" smtClean="0">
              <a:solidFill>
                <a:schemeClr val="tx1"/>
              </a:solidFill>
            </a:endParaRPr>
          </a:p>
          <a:p>
            <a:endParaRPr lang="en-GB" dirty="0">
              <a:solidFill>
                <a:schemeClr val="tx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0152" y="332657"/>
            <a:ext cx="3040013"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 descr="Description: Mac HD:Users:Jane:Documents: LOGOS:Sub_brand_LTD:LTD_Mcr Business School P2602:TAB_MBS_P2606:MBS_white_backgrounds:MBS_TAB_col_white_background.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421555"/>
            <a:ext cx="16589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056863" y="348690"/>
            <a:ext cx="3163209" cy="646331"/>
          </a:xfrm>
          <a:prstGeom prst="rect">
            <a:avLst/>
          </a:prstGeom>
        </p:spPr>
        <p:txBody>
          <a:bodyPr wrap="square">
            <a:spAutoFit/>
          </a:bodyPr>
          <a:lstStyle/>
          <a:p>
            <a:r>
              <a:rPr lang="en-GB" b="1" dirty="0">
                <a:solidFill>
                  <a:srgbClr val="7030A0"/>
                </a:solidFill>
              </a:rPr>
              <a:t>European Work and Employment Research Centre </a:t>
            </a:r>
          </a:p>
        </p:txBody>
      </p:sp>
    </p:spTree>
    <p:extLst>
      <p:ext uri="{BB962C8B-B14F-4D97-AF65-F5344CB8AC3E}">
        <p14:creationId xmlns:p14="http://schemas.microsoft.com/office/powerpoint/2010/main" val="826050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p:cNvSpPr/>
          <p:nvPr/>
        </p:nvSpPr>
        <p:spPr>
          <a:xfrm>
            <a:off x="3131840" y="1268760"/>
            <a:ext cx="2592288" cy="2016224"/>
          </a:xfrm>
          <a:prstGeom prst="triangle">
            <a:avLst>
              <a:gd name="adj" fmla="val 51040"/>
            </a:avLst>
          </a:prstGeom>
          <a:solidFill>
            <a:schemeClr val="tx2">
              <a:lumMod val="20000"/>
              <a:lumOff val="80000"/>
            </a:schemeClr>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Flowchart: Manual Operation 5"/>
          <p:cNvSpPr/>
          <p:nvPr/>
        </p:nvSpPr>
        <p:spPr>
          <a:xfrm rot="10800000">
            <a:off x="2339752" y="3284984"/>
            <a:ext cx="4176464" cy="2232248"/>
          </a:xfrm>
          <a:prstGeom prst="flowChartManualOperation">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a:stCxn id="6" idx="3"/>
            <a:endCxn id="6" idx="1"/>
          </p:cNvCxnSpPr>
          <p:nvPr/>
        </p:nvCxnSpPr>
        <p:spPr>
          <a:xfrm>
            <a:off x="2757398" y="4401108"/>
            <a:ext cx="3341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555776" y="4941168"/>
            <a:ext cx="38164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987824" y="3933056"/>
            <a:ext cx="288032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851920" y="2420888"/>
            <a:ext cx="1368152" cy="338554"/>
          </a:xfrm>
          <a:prstGeom prst="rect">
            <a:avLst/>
          </a:prstGeom>
          <a:noFill/>
        </p:spPr>
        <p:txBody>
          <a:bodyPr wrap="square" rtlCol="0">
            <a:spAutoFit/>
          </a:bodyPr>
          <a:lstStyle/>
          <a:p>
            <a:r>
              <a:rPr lang="en-GB" sz="1600" dirty="0" smtClean="0"/>
              <a:t>Management</a:t>
            </a:r>
            <a:endParaRPr lang="en-GB" sz="1600" dirty="0"/>
          </a:p>
        </p:txBody>
      </p:sp>
      <p:sp>
        <p:nvSpPr>
          <p:cNvPr id="21" name="TextBox 20"/>
          <p:cNvSpPr txBox="1"/>
          <p:nvPr/>
        </p:nvSpPr>
        <p:spPr>
          <a:xfrm>
            <a:off x="3059832" y="5013176"/>
            <a:ext cx="2736304" cy="369332"/>
          </a:xfrm>
          <a:prstGeom prst="rect">
            <a:avLst/>
          </a:prstGeom>
          <a:noFill/>
        </p:spPr>
        <p:txBody>
          <a:bodyPr wrap="square" rtlCol="0">
            <a:spAutoFit/>
          </a:bodyPr>
          <a:lstStyle/>
          <a:p>
            <a:r>
              <a:rPr lang="en-GB" dirty="0" smtClean="0"/>
              <a:t>    ←   Fair comparison  →</a:t>
            </a:r>
            <a:endParaRPr lang="en-GB" dirty="0"/>
          </a:p>
        </p:txBody>
      </p:sp>
      <p:sp>
        <p:nvSpPr>
          <p:cNvPr id="24" name="TextBox 23"/>
          <p:cNvSpPr txBox="1"/>
          <p:nvPr/>
        </p:nvSpPr>
        <p:spPr>
          <a:xfrm>
            <a:off x="3923928" y="3501008"/>
            <a:ext cx="1008112" cy="369332"/>
          </a:xfrm>
          <a:prstGeom prst="rect">
            <a:avLst/>
          </a:prstGeom>
          <a:noFill/>
        </p:spPr>
        <p:txBody>
          <a:bodyPr wrap="square" rtlCol="0">
            <a:spAutoFit/>
          </a:bodyPr>
          <a:lstStyle/>
          <a:p>
            <a:r>
              <a:rPr lang="en-GB" dirty="0" smtClean="0"/>
              <a:t>←       →</a:t>
            </a:r>
            <a:endParaRPr lang="en-GB" dirty="0"/>
          </a:p>
        </p:txBody>
      </p:sp>
      <p:sp>
        <p:nvSpPr>
          <p:cNvPr id="25" name="TextBox 24"/>
          <p:cNvSpPr txBox="1"/>
          <p:nvPr/>
        </p:nvSpPr>
        <p:spPr>
          <a:xfrm>
            <a:off x="3707904" y="4077072"/>
            <a:ext cx="1728192" cy="369332"/>
          </a:xfrm>
          <a:prstGeom prst="rect">
            <a:avLst/>
          </a:prstGeom>
          <a:noFill/>
        </p:spPr>
        <p:txBody>
          <a:bodyPr wrap="square" rtlCol="0">
            <a:spAutoFit/>
          </a:bodyPr>
          <a:lstStyle/>
          <a:p>
            <a:r>
              <a:rPr lang="en-GB" dirty="0" smtClean="0"/>
              <a:t>←               →</a:t>
            </a:r>
            <a:endParaRPr lang="en-GB" dirty="0"/>
          </a:p>
        </p:txBody>
      </p:sp>
      <p:sp>
        <p:nvSpPr>
          <p:cNvPr id="26" name="TextBox 25"/>
          <p:cNvSpPr txBox="1"/>
          <p:nvPr/>
        </p:nvSpPr>
        <p:spPr>
          <a:xfrm>
            <a:off x="3491880" y="4581128"/>
            <a:ext cx="1872208" cy="369332"/>
          </a:xfrm>
          <a:prstGeom prst="rect">
            <a:avLst/>
          </a:prstGeom>
          <a:noFill/>
        </p:spPr>
        <p:txBody>
          <a:bodyPr wrap="square" rtlCol="0">
            <a:spAutoFit/>
          </a:bodyPr>
          <a:lstStyle/>
          <a:p>
            <a:r>
              <a:rPr lang="en-GB" dirty="0" smtClean="0"/>
              <a:t>←                       →</a:t>
            </a:r>
            <a:endParaRPr lang="en-GB" dirty="0"/>
          </a:p>
        </p:txBody>
      </p:sp>
      <p:sp>
        <p:nvSpPr>
          <p:cNvPr id="13" name="TextBox 12"/>
          <p:cNvSpPr txBox="1"/>
          <p:nvPr/>
        </p:nvSpPr>
        <p:spPr>
          <a:xfrm>
            <a:off x="1619672" y="188640"/>
            <a:ext cx="5400600" cy="523220"/>
          </a:xfrm>
          <a:prstGeom prst="rect">
            <a:avLst/>
          </a:prstGeom>
          <a:noFill/>
        </p:spPr>
        <p:txBody>
          <a:bodyPr wrap="square" rtlCol="0">
            <a:spAutoFit/>
          </a:bodyPr>
          <a:lstStyle/>
          <a:p>
            <a:pPr algn="ctr"/>
            <a:r>
              <a:rPr lang="en-GB" sz="2800" b="1" dirty="0" smtClean="0">
                <a:solidFill>
                  <a:srgbClr val="0070C0"/>
                </a:solidFill>
              </a:rPr>
              <a:t>Traditional employing organisation</a:t>
            </a:r>
            <a:endParaRPr lang="en-GB" sz="2800" b="1" dirty="0">
              <a:solidFill>
                <a:srgbClr val="0070C0"/>
              </a:solidFill>
            </a:endParaRPr>
          </a:p>
        </p:txBody>
      </p:sp>
      <p:sp>
        <p:nvSpPr>
          <p:cNvPr id="15" name="Oval Callout 14"/>
          <p:cNvSpPr/>
          <p:nvPr/>
        </p:nvSpPr>
        <p:spPr>
          <a:xfrm>
            <a:off x="6588224" y="3212976"/>
            <a:ext cx="1584176" cy="1116704"/>
          </a:xfrm>
          <a:prstGeom prst="wedgeEllipseCallout">
            <a:avLst>
              <a:gd name="adj1" fmla="val -101273"/>
              <a:gd name="adj2" fmla="val 94379"/>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Graded pay structure </a:t>
            </a:r>
            <a:endParaRPr lang="en-GB" dirty="0">
              <a:solidFill>
                <a:schemeClr val="tx1"/>
              </a:solidFill>
            </a:endParaRPr>
          </a:p>
        </p:txBody>
      </p:sp>
      <p:sp>
        <p:nvSpPr>
          <p:cNvPr id="16" name="Oval Callout 15"/>
          <p:cNvSpPr/>
          <p:nvPr/>
        </p:nvSpPr>
        <p:spPr>
          <a:xfrm>
            <a:off x="611560" y="2276872"/>
            <a:ext cx="1922512" cy="1260720"/>
          </a:xfrm>
          <a:prstGeom prst="wedgeEllipseCallout">
            <a:avLst>
              <a:gd name="adj1" fmla="val 81488"/>
              <a:gd name="adj2" fmla="val 44854"/>
            </a:avLst>
          </a:prstGeom>
          <a:solidFill>
            <a:srgbClr val="FEEF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Strong firm boundaries </a:t>
            </a:r>
            <a:endParaRPr lang="en-GB" dirty="0">
              <a:solidFill>
                <a:schemeClr val="tx1"/>
              </a:solidFill>
            </a:endParaRPr>
          </a:p>
        </p:txBody>
      </p:sp>
      <p:sp>
        <p:nvSpPr>
          <p:cNvPr id="17" name="Up-Down Arrow 16"/>
          <p:cNvSpPr/>
          <p:nvPr/>
        </p:nvSpPr>
        <p:spPr>
          <a:xfrm>
            <a:off x="4211960" y="2708920"/>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Callout 19"/>
          <p:cNvSpPr/>
          <p:nvPr/>
        </p:nvSpPr>
        <p:spPr>
          <a:xfrm>
            <a:off x="6012160" y="764704"/>
            <a:ext cx="2808312" cy="1512168"/>
          </a:xfrm>
          <a:prstGeom prst="wedgeEllipseCallout">
            <a:avLst>
              <a:gd name="adj1" fmla="val -100993"/>
              <a:gd name="adj2" fmla="val 12822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Single employer-employee  relationship– basis for control and employee voice </a:t>
            </a:r>
            <a:endParaRPr lang="en-GB" dirty="0">
              <a:solidFill>
                <a:schemeClr val="tx1"/>
              </a:solidFill>
            </a:endParaRPr>
          </a:p>
        </p:txBody>
      </p:sp>
      <p:sp>
        <p:nvSpPr>
          <p:cNvPr id="23" name="Oval Callout 22"/>
          <p:cNvSpPr/>
          <p:nvPr/>
        </p:nvSpPr>
        <p:spPr>
          <a:xfrm>
            <a:off x="323528" y="4725144"/>
            <a:ext cx="1922512" cy="1728192"/>
          </a:xfrm>
          <a:prstGeom prst="wedgeEllipseCallout">
            <a:avLst>
              <a:gd name="adj1" fmla="val 66354"/>
              <a:gd name="adj2" fmla="val -24379"/>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Sector agreement influences  pay rates</a:t>
            </a:r>
            <a:endParaRPr lang="en-GB" dirty="0">
              <a:solidFill>
                <a:schemeClr val="tx1"/>
              </a:solidFill>
            </a:endParaRPr>
          </a:p>
        </p:txBody>
      </p:sp>
    </p:spTree>
    <p:extLst>
      <p:ext uri="{BB962C8B-B14F-4D97-AF65-F5344CB8AC3E}">
        <p14:creationId xmlns:p14="http://schemas.microsoft.com/office/powerpoint/2010/main" val="4114174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p:cNvSpPr/>
          <p:nvPr/>
        </p:nvSpPr>
        <p:spPr>
          <a:xfrm>
            <a:off x="3635896" y="1268760"/>
            <a:ext cx="1512168" cy="1800200"/>
          </a:xfrm>
          <a:prstGeom prst="triangle">
            <a:avLst>
              <a:gd name="adj" fmla="val 51040"/>
            </a:avLst>
          </a:prstGeom>
          <a:solidFill>
            <a:schemeClr val="tx2">
              <a:lumMod val="20000"/>
              <a:lumOff val="80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Flowchart: Manual Operation 5"/>
          <p:cNvSpPr/>
          <p:nvPr/>
        </p:nvSpPr>
        <p:spPr>
          <a:xfrm rot="10800000">
            <a:off x="2987824" y="3140968"/>
            <a:ext cx="2736304" cy="1440160"/>
          </a:xfrm>
          <a:prstGeom prst="flowChartManualOperation">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3851920" y="2132856"/>
            <a:ext cx="1152128" cy="523220"/>
          </a:xfrm>
          <a:prstGeom prst="rect">
            <a:avLst/>
          </a:prstGeom>
          <a:noFill/>
        </p:spPr>
        <p:txBody>
          <a:bodyPr wrap="square" rtlCol="0">
            <a:spAutoFit/>
          </a:bodyPr>
          <a:lstStyle/>
          <a:p>
            <a:r>
              <a:rPr lang="en-GB" sz="1400" dirty="0" smtClean="0"/>
              <a:t>    </a:t>
            </a:r>
            <a:r>
              <a:rPr lang="en-GB" sz="1400" b="1" dirty="0" smtClean="0"/>
              <a:t>Manage</a:t>
            </a:r>
          </a:p>
          <a:p>
            <a:r>
              <a:rPr lang="en-GB" sz="1400" b="1" dirty="0" smtClean="0"/>
              <a:t>      </a:t>
            </a:r>
            <a:r>
              <a:rPr lang="en-GB" sz="1400" b="1" dirty="0" err="1" smtClean="0"/>
              <a:t>ment</a:t>
            </a:r>
            <a:endParaRPr lang="en-GB" sz="1400" b="1" dirty="0"/>
          </a:p>
        </p:txBody>
      </p:sp>
      <p:sp>
        <p:nvSpPr>
          <p:cNvPr id="15" name="Oval 14"/>
          <p:cNvSpPr/>
          <p:nvPr/>
        </p:nvSpPr>
        <p:spPr>
          <a:xfrm>
            <a:off x="3779912" y="3140968"/>
            <a:ext cx="576064" cy="9361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3419872" y="3645024"/>
            <a:ext cx="576064" cy="9361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4067944" y="3429000"/>
            <a:ext cx="576064" cy="9361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499992" y="3212976"/>
            <a:ext cx="576064" cy="9361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4860032" y="3573016"/>
            <a:ext cx="576064" cy="9361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3707904" y="3861048"/>
            <a:ext cx="1512168" cy="646331"/>
          </a:xfrm>
          <a:prstGeom prst="rect">
            <a:avLst/>
          </a:prstGeom>
          <a:noFill/>
        </p:spPr>
        <p:txBody>
          <a:bodyPr wrap="square" rtlCol="0">
            <a:spAutoFit/>
          </a:bodyPr>
          <a:lstStyle/>
          <a:p>
            <a:pPr algn="ctr"/>
            <a:r>
              <a:rPr lang="en-GB" b="1" dirty="0" smtClean="0"/>
              <a:t>Individualised</a:t>
            </a:r>
          </a:p>
          <a:p>
            <a:pPr algn="ctr"/>
            <a:r>
              <a:rPr lang="en-GB" b="1" dirty="0" smtClean="0"/>
              <a:t>pay </a:t>
            </a:r>
            <a:endParaRPr lang="en-GB" b="1" dirty="0"/>
          </a:p>
        </p:txBody>
      </p:sp>
      <p:sp>
        <p:nvSpPr>
          <p:cNvPr id="27" name="Trapezoid 26"/>
          <p:cNvSpPr/>
          <p:nvPr/>
        </p:nvSpPr>
        <p:spPr>
          <a:xfrm>
            <a:off x="2123728" y="5301208"/>
            <a:ext cx="4824536" cy="1216152"/>
          </a:xfrm>
          <a:prstGeom prst="trapezoid">
            <a:avLst/>
          </a:prstGeom>
          <a:solidFill>
            <a:schemeClr val="bg1">
              <a:lumMod val="85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p:cNvSpPr txBox="1"/>
          <p:nvPr/>
        </p:nvSpPr>
        <p:spPr>
          <a:xfrm>
            <a:off x="2627784" y="5589240"/>
            <a:ext cx="3528392" cy="369332"/>
          </a:xfrm>
          <a:prstGeom prst="rect">
            <a:avLst/>
          </a:prstGeom>
          <a:noFill/>
          <a:ln w="0">
            <a:noFill/>
            <a:prstDash val="sysDot"/>
          </a:ln>
        </p:spPr>
        <p:txBody>
          <a:bodyPr wrap="square" rtlCol="0">
            <a:spAutoFit/>
          </a:bodyPr>
          <a:lstStyle/>
          <a:p>
            <a:pPr algn="ctr"/>
            <a:r>
              <a:rPr lang="en-GB" dirty="0" smtClean="0"/>
              <a:t>Non standard contract staff</a:t>
            </a:r>
            <a:endParaRPr lang="en-GB" dirty="0"/>
          </a:p>
        </p:txBody>
      </p:sp>
      <p:sp>
        <p:nvSpPr>
          <p:cNvPr id="41" name="Rectangle 40"/>
          <p:cNvSpPr/>
          <p:nvPr/>
        </p:nvSpPr>
        <p:spPr>
          <a:xfrm>
            <a:off x="2051720" y="836712"/>
            <a:ext cx="1368152" cy="792088"/>
          </a:xfrm>
          <a:prstGeom prst="rect">
            <a:avLst/>
          </a:prstGeom>
          <a:solidFill>
            <a:srgbClr val="F7070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p:nvSpPr>
        <p:spPr>
          <a:xfrm>
            <a:off x="6084168" y="836712"/>
            <a:ext cx="1368152" cy="792088"/>
          </a:xfrm>
          <a:prstGeom prst="rect">
            <a:avLst/>
          </a:prstGeom>
          <a:solidFill>
            <a:srgbClr val="F7070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p:cNvSpPr txBox="1"/>
          <p:nvPr/>
        </p:nvSpPr>
        <p:spPr>
          <a:xfrm>
            <a:off x="2123728" y="1052736"/>
            <a:ext cx="936104" cy="369332"/>
          </a:xfrm>
          <a:prstGeom prst="rect">
            <a:avLst/>
          </a:prstGeom>
          <a:solidFill>
            <a:srgbClr val="F70707"/>
          </a:solidFill>
        </p:spPr>
        <p:txBody>
          <a:bodyPr wrap="square" rtlCol="0">
            <a:spAutoFit/>
          </a:bodyPr>
          <a:lstStyle/>
          <a:p>
            <a:r>
              <a:rPr lang="en-GB" dirty="0" smtClean="0"/>
              <a:t>client</a:t>
            </a:r>
            <a:endParaRPr lang="en-GB" dirty="0"/>
          </a:p>
        </p:txBody>
      </p:sp>
      <p:sp>
        <p:nvSpPr>
          <p:cNvPr id="44" name="TextBox 43"/>
          <p:cNvSpPr txBox="1"/>
          <p:nvPr/>
        </p:nvSpPr>
        <p:spPr>
          <a:xfrm>
            <a:off x="6372200" y="980728"/>
            <a:ext cx="864096" cy="369332"/>
          </a:xfrm>
          <a:prstGeom prst="rect">
            <a:avLst/>
          </a:prstGeom>
          <a:noFill/>
        </p:spPr>
        <p:txBody>
          <a:bodyPr wrap="square" rtlCol="0">
            <a:spAutoFit/>
          </a:bodyPr>
          <a:lstStyle/>
          <a:p>
            <a:r>
              <a:rPr lang="en-GB" dirty="0" smtClean="0"/>
              <a:t>client</a:t>
            </a:r>
            <a:endParaRPr lang="en-GB" dirty="0"/>
          </a:p>
        </p:txBody>
      </p:sp>
      <p:sp>
        <p:nvSpPr>
          <p:cNvPr id="45" name="Rectangle 44"/>
          <p:cNvSpPr/>
          <p:nvPr/>
        </p:nvSpPr>
        <p:spPr>
          <a:xfrm>
            <a:off x="359532" y="1142597"/>
            <a:ext cx="1512168" cy="1152128"/>
          </a:xfrm>
          <a:prstGeom prst="rect">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Overseas contractor</a:t>
            </a:r>
            <a:endParaRPr lang="en-GB" dirty="0">
              <a:solidFill>
                <a:schemeClr val="tx1"/>
              </a:solidFill>
            </a:endParaRPr>
          </a:p>
        </p:txBody>
      </p:sp>
      <p:sp>
        <p:nvSpPr>
          <p:cNvPr id="46" name="TextBox 45"/>
          <p:cNvSpPr txBox="1"/>
          <p:nvPr/>
        </p:nvSpPr>
        <p:spPr>
          <a:xfrm>
            <a:off x="539552" y="2837728"/>
            <a:ext cx="1584175" cy="923330"/>
          </a:xfrm>
          <a:prstGeom prst="rect">
            <a:avLst/>
          </a:prstGeom>
          <a:solidFill>
            <a:srgbClr val="FFFF00"/>
          </a:solidFill>
          <a:ln>
            <a:solidFill>
              <a:schemeClr val="tx1"/>
            </a:solidFill>
          </a:ln>
        </p:spPr>
        <p:txBody>
          <a:bodyPr wrap="square" rtlCol="0">
            <a:spAutoFit/>
          </a:bodyPr>
          <a:lstStyle/>
          <a:p>
            <a:r>
              <a:rPr lang="en-GB" dirty="0" smtClean="0"/>
              <a:t>Sub </a:t>
            </a:r>
          </a:p>
          <a:p>
            <a:r>
              <a:rPr lang="en-GB" dirty="0"/>
              <a:t>c</a:t>
            </a:r>
            <a:r>
              <a:rPr lang="en-GB" dirty="0" smtClean="0"/>
              <a:t>ontractor</a:t>
            </a:r>
          </a:p>
          <a:p>
            <a:endParaRPr lang="en-GB" dirty="0"/>
          </a:p>
        </p:txBody>
      </p:sp>
      <p:sp>
        <p:nvSpPr>
          <p:cNvPr id="47" name="Rectangle 46"/>
          <p:cNvSpPr/>
          <p:nvPr/>
        </p:nvSpPr>
        <p:spPr>
          <a:xfrm>
            <a:off x="6516216" y="2492896"/>
            <a:ext cx="1656184" cy="1728192"/>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TextBox 47"/>
          <p:cNvSpPr txBox="1"/>
          <p:nvPr/>
        </p:nvSpPr>
        <p:spPr>
          <a:xfrm>
            <a:off x="6588224" y="2708920"/>
            <a:ext cx="1512168" cy="1754326"/>
          </a:xfrm>
          <a:prstGeom prst="rect">
            <a:avLst/>
          </a:prstGeom>
          <a:noFill/>
        </p:spPr>
        <p:txBody>
          <a:bodyPr wrap="square" rtlCol="0">
            <a:spAutoFit/>
          </a:bodyPr>
          <a:lstStyle/>
          <a:p>
            <a:r>
              <a:rPr lang="en-GB" dirty="0" smtClean="0"/>
              <a:t>Joint</a:t>
            </a:r>
          </a:p>
          <a:p>
            <a:r>
              <a:rPr lang="en-GB" dirty="0" smtClean="0"/>
              <a:t>Venture</a:t>
            </a:r>
          </a:p>
          <a:p>
            <a:endParaRPr lang="en-GB" dirty="0" smtClean="0"/>
          </a:p>
          <a:p>
            <a:r>
              <a:rPr lang="en-GB" dirty="0" smtClean="0"/>
              <a:t>Seconded </a:t>
            </a:r>
          </a:p>
          <a:p>
            <a:r>
              <a:rPr lang="en-GB" dirty="0" smtClean="0"/>
              <a:t>employees</a:t>
            </a:r>
          </a:p>
          <a:p>
            <a:endParaRPr lang="en-GB" dirty="0"/>
          </a:p>
        </p:txBody>
      </p:sp>
      <p:cxnSp>
        <p:nvCxnSpPr>
          <p:cNvPr id="50" name="Straight Arrow Connector 49"/>
          <p:cNvCxnSpPr>
            <a:stCxn id="41" idx="2"/>
            <a:endCxn id="18" idx="1"/>
          </p:cNvCxnSpPr>
          <p:nvPr/>
        </p:nvCxnSpPr>
        <p:spPr>
          <a:xfrm>
            <a:off x="2735796" y="1628800"/>
            <a:ext cx="1116124" cy="765666"/>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1" idx="2"/>
          </p:cNvCxnSpPr>
          <p:nvPr/>
        </p:nvCxnSpPr>
        <p:spPr>
          <a:xfrm>
            <a:off x="2735796" y="1628800"/>
            <a:ext cx="540060" cy="2088232"/>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2771800" y="1916832"/>
            <a:ext cx="108012" cy="3456384"/>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148064" y="2780928"/>
            <a:ext cx="12241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6588224" y="1628800"/>
            <a:ext cx="0" cy="7920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5436096" y="3573016"/>
            <a:ext cx="108012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a:off x="539552" y="5085184"/>
            <a:ext cx="936104" cy="122413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TextBox 84"/>
          <p:cNvSpPr txBox="1"/>
          <p:nvPr/>
        </p:nvSpPr>
        <p:spPr>
          <a:xfrm>
            <a:off x="539552" y="5373216"/>
            <a:ext cx="864096" cy="369332"/>
          </a:xfrm>
          <a:prstGeom prst="rect">
            <a:avLst/>
          </a:prstGeom>
          <a:noFill/>
        </p:spPr>
        <p:txBody>
          <a:bodyPr wrap="square" rtlCol="0">
            <a:spAutoFit/>
          </a:bodyPr>
          <a:lstStyle/>
          <a:p>
            <a:r>
              <a:rPr lang="en-GB" dirty="0" smtClean="0"/>
              <a:t>Agency </a:t>
            </a:r>
            <a:endParaRPr lang="en-GB" dirty="0"/>
          </a:p>
        </p:txBody>
      </p:sp>
      <p:cxnSp>
        <p:nvCxnSpPr>
          <p:cNvPr id="93" name="Elbow Connector 92"/>
          <p:cNvCxnSpPr/>
          <p:nvPr/>
        </p:nvCxnSpPr>
        <p:spPr>
          <a:xfrm rot="10800000" flipV="1">
            <a:off x="2123728" y="2564904"/>
            <a:ext cx="1728192" cy="504056"/>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7" name="Elbow Connector 96"/>
          <p:cNvCxnSpPr/>
          <p:nvPr/>
        </p:nvCxnSpPr>
        <p:spPr>
          <a:xfrm rot="5400000">
            <a:off x="799964" y="3240596"/>
            <a:ext cx="2079848" cy="1736576"/>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a:off x="1547664" y="5661248"/>
            <a:ext cx="648072"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23528" y="188640"/>
            <a:ext cx="8820472" cy="400110"/>
          </a:xfrm>
          <a:prstGeom prst="rect">
            <a:avLst/>
          </a:prstGeom>
          <a:noFill/>
        </p:spPr>
        <p:txBody>
          <a:bodyPr wrap="square" rtlCol="0">
            <a:spAutoFit/>
          </a:bodyPr>
          <a:lstStyle/>
          <a:p>
            <a:r>
              <a:rPr lang="en-GB" sz="2000" b="1" dirty="0" smtClean="0">
                <a:solidFill>
                  <a:srgbClr val="0070C0"/>
                </a:solidFill>
              </a:rPr>
              <a:t>Networked employing organisation(s) and fragmented employment relationships </a:t>
            </a:r>
            <a:endParaRPr lang="en-GB" sz="2000" b="1" dirty="0">
              <a:solidFill>
                <a:srgbClr val="0070C0"/>
              </a:solidFill>
            </a:endParaRPr>
          </a:p>
        </p:txBody>
      </p:sp>
      <p:sp>
        <p:nvSpPr>
          <p:cNvPr id="39" name="Up-Down Arrow 38"/>
          <p:cNvSpPr/>
          <p:nvPr/>
        </p:nvSpPr>
        <p:spPr>
          <a:xfrm flipH="1">
            <a:off x="4283966" y="2708920"/>
            <a:ext cx="288033" cy="7200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7" name="Straight Connector 66"/>
          <p:cNvCxnSpPr/>
          <p:nvPr/>
        </p:nvCxnSpPr>
        <p:spPr>
          <a:xfrm>
            <a:off x="4427984" y="4653136"/>
            <a:ext cx="0" cy="576064"/>
          </a:xfrm>
          <a:prstGeom prst="line">
            <a:avLst/>
          </a:prstGeom>
          <a:ln w="76200">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endCxn id="47" idx="3"/>
          </p:cNvCxnSpPr>
          <p:nvPr/>
        </p:nvCxnSpPr>
        <p:spPr>
          <a:xfrm>
            <a:off x="6588224" y="3356992"/>
            <a:ext cx="1584176"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8" name="Down Arrow 77"/>
          <p:cNvSpPr/>
          <p:nvPr/>
        </p:nvSpPr>
        <p:spPr>
          <a:xfrm>
            <a:off x="7668344" y="3140968"/>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 name="Straight Arrow Connector 2"/>
          <p:cNvCxnSpPr/>
          <p:nvPr/>
        </p:nvCxnSpPr>
        <p:spPr>
          <a:xfrm flipH="1">
            <a:off x="1871700" y="2011633"/>
            <a:ext cx="2196244" cy="132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2300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75000"/>
            </a:schemeClr>
          </a:solidFill>
        </p:spPr>
        <p:txBody>
          <a:bodyPr>
            <a:normAutofit fontScale="90000"/>
          </a:bodyPr>
          <a:lstStyle/>
          <a:p>
            <a:r>
              <a:rPr lang="en-GB" dirty="0" smtClean="0">
                <a:solidFill>
                  <a:schemeClr val="bg1"/>
                </a:solidFill>
              </a:rPr>
              <a:t>Fragmentation: impact on work and employment</a:t>
            </a:r>
            <a:endParaRPr lang="en-GB" dirty="0">
              <a:solidFill>
                <a:schemeClr val="bg1"/>
              </a:solidFill>
            </a:endParaRPr>
          </a:p>
        </p:txBody>
      </p:sp>
      <p:sp>
        <p:nvSpPr>
          <p:cNvPr id="3" name="Content Placeholder 2"/>
          <p:cNvSpPr>
            <a:spLocks noGrp="1"/>
          </p:cNvSpPr>
          <p:nvPr>
            <p:ph idx="1"/>
          </p:nvPr>
        </p:nvSpPr>
        <p:spPr>
          <a:solidFill>
            <a:schemeClr val="accent5">
              <a:lumMod val="20000"/>
              <a:lumOff val="80000"/>
            </a:schemeClr>
          </a:solidFill>
        </p:spPr>
        <p:txBody>
          <a:bodyPr>
            <a:normAutofit fontScale="77500" lnSpcReduction="20000"/>
          </a:bodyPr>
          <a:lstStyle/>
          <a:p>
            <a:r>
              <a:rPr lang="en-GB" dirty="0" smtClean="0"/>
              <a:t>From the integrated to the flexible  firm</a:t>
            </a:r>
          </a:p>
          <a:p>
            <a:r>
              <a:rPr lang="en-GB" dirty="0" smtClean="0"/>
              <a:t>From all in the core -to core/periphery -to </a:t>
            </a:r>
            <a:r>
              <a:rPr lang="en-GB" dirty="0"/>
              <a:t>constant </a:t>
            </a:r>
            <a:r>
              <a:rPr lang="en-GB" dirty="0" smtClean="0"/>
              <a:t>‘internal versus  external’ cost comparison</a:t>
            </a:r>
          </a:p>
          <a:p>
            <a:r>
              <a:rPr lang="en-GB" dirty="0" smtClean="0"/>
              <a:t>From responsible </a:t>
            </a:r>
            <a:r>
              <a:rPr lang="en-GB" dirty="0"/>
              <a:t>employers to invisible employers</a:t>
            </a:r>
          </a:p>
          <a:p>
            <a:r>
              <a:rPr lang="en-GB" dirty="0"/>
              <a:t>From </a:t>
            </a:r>
            <a:r>
              <a:rPr lang="en-GB" dirty="0" smtClean="0"/>
              <a:t>public services provided by public </a:t>
            </a:r>
            <a:r>
              <a:rPr lang="en-GB" dirty="0"/>
              <a:t>sector </a:t>
            </a:r>
            <a:r>
              <a:rPr lang="en-GB" dirty="0" smtClean="0"/>
              <a:t>to ‘any qualified provider’ </a:t>
            </a:r>
            <a:endParaRPr lang="en-GB" dirty="0"/>
          </a:p>
          <a:p>
            <a:r>
              <a:rPr lang="en-GB" dirty="0"/>
              <a:t>From </a:t>
            </a:r>
            <a:r>
              <a:rPr lang="en-GB" dirty="0" smtClean="0"/>
              <a:t>transactional </a:t>
            </a:r>
            <a:r>
              <a:rPr lang="en-GB" dirty="0"/>
              <a:t>to </a:t>
            </a:r>
            <a:r>
              <a:rPr lang="en-GB" dirty="0" smtClean="0"/>
              <a:t>relational contracting or to relational and transactional combined? </a:t>
            </a:r>
            <a:endParaRPr lang="en-GB" dirty="0"/>
          </a:p>
          <a:p>
            <a:r>
              <a:rPr lang="en-GB" dirty="0"/>
              <a:t>From national boundaries to international working </a:t>
            </a:r>
            <a:endParaRPr lang="en-GB" dirty="0" smtClean="0"/>
          </a:p>
          <a:p>
            <a:r>
              <a:rPr lang="en-GB" dirty="0"/>
              <a:t>From collective identity to individualised  identity/ </a:t>
            </a:r>
            <a:r>
              <a:rPr lang="en-GB" dirty="0" smtClean="0"/>
              <a:t>from single employer-based psychological </a:t>
            </a:r>
            <a:r>
              <a:rPr lang="en-GB" dirty="0"/>
              <a:t>contract </a:t>
            </a:r>
            <a:r>
              <a:rPr lang="en-GB" dirty="0" smtClean="0"/>
              <a:t>to multi-employers/multi-identities</a:t>
            </a:r>
            <a:r>
              <a:rPr lang="en-GB" dirty="0"/>
              <a:t>.</a:t>
            </a:r>
          </a:p>
          <a:p>
            <a:endParaRPr lang="en-GB" dirty="0"/>
          </a:p>
          <a:p>
            <a:endParaRPr lang="en-GB" dirty="0"/>
          </a:p>
        </p:txBody>
      </p:sp>
    </p:spTree>
    <p:extLst>
      <p:ext uri="{BB962C8B-B14F-4D97-AF65-F5344CB8AC3E}">
        <p14:creationId xmlns:p14="http://schemas.microsoft.com/office/powerpoint/2010/main" val="1404628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5">
              <a:lumMod val="75000"/>
            </a:schemeClr>
          </a:solidFill>
        </p:spPr>
        <p:txBody>
          <a:bodyPr>
            <a:normAutofit fontScale="90000"/>
          </a:bodyPr>
          <a:lstStyle/>
          <a:p>
            <a:r>
              <a:rPr lang="en-GB" dirty="0" err="1" smtClean="0">
                <a:solidFill>
                  <a:schemeClr val="bg1"/>
                </a:solidFill>
              </a:rPr>
              <a:t>Financialisation</a:t>
            </a:r>
            <a:r>
              <a:rPr lang="en-GB" dirty="0" smtClean="0">
                <a:solidFill>
                  <a:schemeClr val="bg1"/>
                </a:solidFill>
              </a:rPr>
              <a:t>: </a:t>
            </a:r>
            <a:r>
              <a:rPr lang="en-GB" dirty="0">
                <a:solidFill>
                  <a:schemeClr val="bg1"/>
                </a:solidFill>
              </a:rPr>
              <a:t>a</a:t>
            </a:r>
            <a:r>
              <a:rPr lang="en-GB" dirty="0" smtClean="0">
                <a:solidFill>
                  <a:schemeClr val="bg1"/>
                </a:solidFill>
              </a:rPr>
              <a:t> </a:t>
            </a:r>
            <a:r>
              <a:rPr lang="en-GB" dirty="0">
                <a:solidFill>
                  <a:schemeClr val="bg1"/>
                </a:solidFill>
              </a:rPr>
              <a:t>tale of two industries </a:t>
            </a:r>
          </a:p>
        </p:txBody>
      </p:sp>
      <p:sp>
        <p:nvSpPr>
          <p:cNvPr id="9" name="Text Placeholder 6"/>
          <p:cNvSpPr>
            <a:spLocks noGrp="1"/>
          </p:cNvSpPr>
          <p:nvPr>
            <p:ph type="body" idx="1"/>
          </p:nvPr>
        </p:nvSpPr>
        <p:spPr>
          <a:solidFill>
            <a:schemeClr val="tx1">
              <a:lumMod val="50000"/>
              <a:lumOff val="50000"/>
            </a:schemeClr>
          </a:solidFill>
        </p:spPr>
        <p:txBody>
          <a:bodyPr/>
          <a:lstStyle/>
          <a:p>
            <a:r>
              <a:rPr lang="en-GB" dirty="0" smtClean="0"/>
              <a:t>Banking industry</a:t>
            </a:r>
            <a:endParaRPr lang="en-GB" dirty="0"/>
          </a:p>
        </p:txBody>
      </p:sp>
      <p:sp>
        <p:nvSpPr>
          <p:cNvPr id="11" name="Content Placeholder 7"/>
          <p:cNvSpPr>
            <a:spLocks noGrp="1"/>
          </p:cNvSpPr>
          <p:nvPr>
            <p:ph sz="half" idx="2"/>
          </p:nvPr>
        </p:nvSpPr>
        <p:spPr>
          <a:xfrm>
            <a:off x="457200" y="2174874"/>
            <a:ext cx="4114800" cy="4206453"/>
          </a:xfrm>
          <a:solidFill>
            <a:schemeClr val="bg1">
              <a:lumMod val="85000"/>
            </a:schemeClr>
          </a:solidFill>
        </p:spPr>
        <p:txBody>
          <a:bodyPr>
            <a:normAutofit fontScale="85000" lnSpcReduction="20000"/>
          </a:bodyPr>
          <a:lstStyle/>
          <a:p>
            <a:pPr marL="0" indent="0">
              <a:buNone/>
            </a:pPr>
            <a:r>
              <a:rPr lang="en-GB" dirty="0" smtClean="0"/>
              <a:t>1960s/70s-  highly protected employment- no poaching </a:t>
            </a:r>
          </a:p>
          <a:p>
            <a:pPr marL="0" indent="0">
              <a:buNone/>
            </a:pPr>
            <a:r>
              <a:rPr lang="en-GB" dirty="0" smtClean="0"/>
              <a:t>1970s/80s – expansion to building societies/ feminisation of employment</a:t>
            </a:r>
          </a:p>
          <a:p>
            <a:pPr marL="0" indent="0">
              <a:buNone/>
            </a:pPr>
            <a:r>
              <a:rPr lang="en-GB" dirty="0" smtClean="0"/>
              <a:t>1990s- emergence of </a:t>
            </a:r>
            <a:r>
              <a:rPr lang="en-GB" dirty="0" err="1" smtClean="0"/>
              <a:t>i</a:t>
            </a:r>
            <a:r>
              <a:rPr lang="en-GB" dirty="0" smtClean="0"/>
              <a:t>)</a:t>
            </a:r>
            <a:r>
              <a:rPr lang="en-GB" dirty="0" smtClean="0">
                <a:solidFill>
                  <a:srgbClr val="FF0000"/>
                </a:solidFill>
              </a:rPr>
              <a:t>local call centres </a:t>
            </a:r>
            <a:r>
              <a:rPr lang="en-GB" dirty="0">
                <a:solidFill>
                  <a:srgbClr val="FF0000"/>
                </a:solidFill>
              </a:rPr>
              <a:t>‘an assembly line in the head’- </a:t>
            </a:r>
            <a:r>
              <a:rPr lang="en-GB" dirty="0" smtClean="0">
                <a:solidFill>
                  <a:srgbClr val="FF0000"/>
                </a:solidFill>
              </a:rPr>
              <a:t>2) offshored call centres ‘India </a:t>
            </a:r>
            <a:r>
              <a:rPr lang="en-GB" dirty="0">
                <a:solidFill>
                  <a:srgbClr val="FF0000"/>
                </a:solidFill>
              </a:rPr>
              <a:t>calling to the far away towns</a:t>
            </a:r>
            <a:r>
              <a:rPr lang="en-GB" dirty="0" smtClean="0">
                <a:solidFill>
                  <a:srgbClr val="FF0000"/>
                </a:solidFill>
              </a:rPr>
              <a:t>’ (Taylor)</a:t>
            </a:r>
          </a:p>
          <a:p>
            <a:pPr marL="0" indent="0">
              <a:buNone/>
            </a:pPr>
            <a:r>
              <a:rPr lang="en-GB" dirty="0" smtClean="0"/>
              <a:t>Big bang, deregulation and development of financial markets</a:t>
            </a:r>
          </a:p>
          <a:p>
            <a:pPr marL="0" indent="0">
              <a:buNone/>
            </a:pPr>
            <a:r>
              <a:rPr lang="en-GB" dirty="0" smtClean="0"/>
              <a:t>2000s- boom then bust </a:t>
            </a:r>
          </a:p>
          <a:p>
            <a:pPr marL="0" indent="0">
              <a:buNone/>
            </a:pPr>
            <a:r>
              <a:rPr lang="en-GB" dirty="0" smtClean="0">
                <a:solidFill>
                  <a:srgbClr val="FF0000"/>
                </a:solidFill>
              </a:rPr>
              <a:t>Post crash decline of call centres- move to internet banking plus reconstruction of financial markets  </a:t>
            </a:r>
            <a:endParaRPr lang="en-GB" dirty="0">
              <a:solidFill>
                <a:srgbClr val="FF0000"/>
              </a:solidFill>
            </a:endParaRPr>
          </a:p>
        </p:txBody>
      </p:sp>
      <p:sp>
        <p:nvSpPr>
          <p:cNvPr id="13" name="Text Placeholder 4"/>
          <p:cNvSpPr>
            <a:spLocks noGrp="1"/>
          </p:cNvSpPr>
          <p:nvPr>
            <p:ph type="body" sz="quarter" idx="3"/>
          </p:nvPr>
        </p:nvSpPr>
        <p:spPr>
          <a:solidFill>
            <a:schemeClr val="accent5">
              <a:lumMod val="60000"/>
              <a:lumOff val="40000"/>
            </a:schemeClr>
          </a:solidFill>
        </p:spPr>
        <p:txBody>
          <a:bodyPr/>
          <a:lstStyle/>
          <a:p>
            <a:r>
              <a:rPr lang="en-GB" dirty="0" smtClean="0"/>
              <a:t>Car industry</a:t>
            </a:r>
            <a:endParaRPr lang="en-GB" dirty="0"/>
          </a:p>
        </p:txBody>
      </p:sp>
      <p:sp>
        <p:nvSpPr>
          <p:cNvPr id="14" name="Content Placeholder 5"/>
          <p:cNvSpPr>
            <a:spLocks noGrp="1"/>
          </p:cNvSpPr>
          <p:nvPr>
            <p:ph sz="quarter" idx="4"/>
          </p:nvPr>
        </p:nvSpPr>
        <p:spPr>
          <a:xfrm>
            <a:off x="4645025" y="2174875"/>
            <a:ext cx="4041775" cy="4206454"/>
          </a:xfrm>
          <a:solidFill>
            <a:schemeClr val="accent1">
              <a:lumMod val="20000"/>
              <a:lumOff val="80000"/>
            </a:schemeClr>
          </a:solidFill>
        </p:spPr>
        <p:txBody>
          <a:bodyPr>
            <a:normAutofit fontScale="32500" lnSpcReduction="20000"/>
          </a:bodyPr>
          <a:lstStyle/>
          <a:p>
            <a:pPr marL="0" indent="0">
              <a:buNone/>
            </a:pPr>
            <a:r>
              <a:rPr lang="en-GB" sz="5500" dirty="0" smtClean="0"/>
              <a:t>1960s- 1970s- Affluent Worker study/new middle class/  site of industrial action</a:t>
            </a:r>
          </a:p>
          <a:p>
            <a:pPr marL="0" indent="0">
              <a:buNone/>
            </a:pPr>
            <a:r>
              <a:rPr lang="en-GB" sz="5500" dirty="0" smtClean="0"/>
              <a:t>1980s- 1990s-deindustrialisation/ closure and foreign takeovers of British car industry</a:t>
            </a:r>
          </a:p>
          <a:p>
            <a:pPr marL="0" indent="0">
              <a:buNone/>
            </a:pPr>
            <a:r>
              <a:rPr lang="en-GB" sz="5500" dirty="0"/>
              <a:t>2000s</a:t>
            </a:r>
          </a:p>
          <a:p>
            <a:pPr marL="0" indent="0">
              <a:buNone/>
            </a:pPr>
            <a:r>
              <a:rPr lang="en-GB" sz="5500" b="1" dirty="0" smtClean="0">
                <a:solidFill>
                  <a:schemeClr val="accent5">
                    <a:lumMod val="50000"/>
                  </a:schemeClr>
                </a:solidFill>
              </a:rPr>
              <a:t>‘These </a:t>
            </a:r>
            <a:r>
              <a:rPr lang="en-GB" sz="5500" b="1" dirty="0">
                <a:solidFill>
                  <a:schemeClr val="accent5">
                    <a:lumMod val="50000"/>
                  </a:schemeClr>
                </a:solidFill>
              </a:rPr>
              <a:t>days, GM looks a lot more like a financial institution that happens to sell cars and trucks than a successful auto maker</a:t>
            </a:r>
            <a:r>
              <a:rPr lang="en-GB" sz="5500" b="1" dirty="0" smtClean="0">
                <a:solidFill>
                  <a:schemeClr val="accent5">
                    <a:lumMod val="50000"/>
                  </a:schemeClr>
                </a:solidFill>
              </a:rPr>
              <a:t>.’   (</a:t>
            </a:r>
            <a:r>
              <a:rPr lang="en-GB" sz="5500" b="1" dirty="0">
                <a:solidFill>
                  <a:schemeClr val="accent5">
                    <a:lumMod val="50000"/>
                  </a:schemeClr>
                </a:solidFill>
              </a:rPr>
              <a:t>Business Week August 2003)</a:t>
            </a:r>
            <a:r>
              <a:rPr lang="en-GB" sz="5500" dirty="0">
                <a:solidFill>
                  <a:srgbClr val="FF0000"/>
                </a:solidFill>
              </a:rPr>
              <a:t> </a:t>
            </a:r>
            <a:endParaRPr lang="en-GB" sz="5500" dirty="0" smtClean="0">
              <a:solidFill>
                <a:srgbClr val="FF0000"/>
              </a:solidFill>
            </a:endParaRPr>
          </a:p>
          <a:p>
            <a:pPr marL="0" indent="0">
              <a:buNone/>
            </a:pPr>
            <a:r>
              <a:rPr lang="en-GB" sz="5500" dirty="0" smtClean="0"/>
              <a:t>(&gt;$</a:t>
            </a:r>
            <a:r>
              <a:rPr lang="en-GB" sz="5500" dirty="0"/>
              <a:t>800m from finance including mortgages, $83m car manufacturing)</a:t>
            </a:r>
          </a:p>
          <a:p>
            <a:pPr marL="0" indent="0">
              <a:buNone/>
            </a:pPr>
            <a:endParaRPr lang="en-GB" sz="5500" dirty="0" smtClean="0"/>
          </a:p>
          <a:p>
            <a:pPr marL="0" indent="0">
              <a:buNone/>
            </a:pPr>
            <a:r>
              <a:rPr lang="en-GB" sz="5500" b="1" dirty="0" smtClean="0">
                <a:solidFill>
                  <a:schemeClr val="accent5">
                    <a:lumMod val="50000"/>
                  </a:schemeClr>
                </a:solidFill>
              </a:rPr>
              <a:t>Post crash GM </a:t>
            </a:r>
            <a:r>
              <a:rPr lang="en-GB" sz="5500" b="1" dirty="0">
                <a:solidFill>
                  <a:schemeClr val="accent5">
                    <a:lumMod val="50000"/>
                  </a:schemeClr>
                </a:solidFill>
              </a:rPr>
              <a:t>bankruptcy largely due to finance arm </a:t>
            </a:r>
          </a:p>
          <a:p>
            <a:pPr marL="0" indent="0">
              <a:buNone/>
            </a:pPr>
            <a:endParaRPr lang="en-GB" dirty="0" smtClean="0"/>
          </a:p>
          <a:p>
            <a:pPr marL="0" indent="0">
              <a:buNone/>
            </a:pPr>
            <a:r>
              <a:rPr lang="en-GB" dirty="0" smtClean="0"/>
              <a:t> </a:t>
            </a:r>
          </a:p>
          <a:p>
            <a:pPr marL="0" indent="0">
              <a:buNone/>
            </a:pPr>
            <a:endParaRPr lang="en-GB" dirty="0"/>
          </a:p>
        </p:txBody>
      </p:sp>
    </p:spTree>
    <p:extLst>
      <p:ext uri="{BB962C8B-B14F-4D97-AF65-F5344CB8AC3E}">
        <p14:creationId xmlns:p14="http://schemas.microsoft.com/office/powerpoint/2010/main" val="21460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nimBg="1"/>
      <p:bldP spid="11" grpId="0" animBg="1"/>
      <p:bldP spid="13" grpId="0" build="p"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75000"/>
            </a:schemeClr>
          </a:solidFill>
        </p:spPr>
        <p:txBody>
          <a:bodyPr>
            <a:normAutofit/>
          </a:bodyPr>
          <a:lstStyle/>
          <a:p>
            <a:r>
              <a:rPr lang="en-GB" sz="3200" dirty="0" smtClean="0">
                <a:solidFill>
                  <a:schemeClr val="bg1"/>
                </a:solidFill>
              </a:rPr>
              <a:t>Impact on work and employment: from producing to servicing to financial value</a:t>
            </a:r>
            <a:endParaRPr lang="en-GB" sz="3200" dirty="0">
              <a:solidFill>
                <a:schemeClr val="bg1"/>
              </a:solidFill>
            </a:endParaRPr>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r>
              <a:rPr lang="en-GB" dirty="0" smtClean="0"/>
              <a:t>From standardised mass production to flexible specialisation – or ‘lean and mean’ </a:t>
            </a:r>
          </a:p>
          <a:p>
            <a:r>
              <a:rPr lang="en-GB" dirty="0" smtClean="0"/>
              <a:t>From </a:t>
            </a:r>
            <a:r>
              <a:rPr lang="en-GB" dirty="0"/>
              <a:t>manufacturing to </a:t>
            </a:r>
            <a:r>
              <a:rPr lang="en-GB" dirty="0" smtClean="0"/>
              <a:t>services- retail dominating manufacturing  ( but not new for consumer industries in UK) </a:t>
            </a:r>
            <a:endParaRPr lang="en-GB" dirty="0"/>
          </a:p>
          <a:p>
            <a:r>
              <a:rPr lang="en-GB" dirty="0"/>
              <a:t>From skill in production to skill in service </a:t>
            </a:r>
            <a:r>
              <a:rPr lang="en-GB" dirty="0" smtClean="0"/>
              <a:t>delivery- </a:t>
            </a:r>
            <a:r>
              <a:rPr lang="en-GB" dirty="0"/>
              <a:t>managing emotions/ limiting complaints </a:t>
            </a:r>
          </a:p>
          <a:p>
            <a:r>
              <a:rPr lang="en-GB" dirty="0" smtClean="0"/>
              <a:t>From value in production to value in knowledge and information society</a:t>
            </a:r>
            <a:endParaRPr lang="en-GB" dirty="0"/>
          </a:p>
          <a:p>
            <a:r>
              <a:rPr lang="en-GB" dirty="0" smtClean="0"/>
              <a:t>From </a:t>
            </a:r>
            <a:r>
              <a:rPr lang="en-GB" dirty="0"/>
              <a:t>producers of use value to producers of financial value</a:t>
            </a:r>
          </a:p>
          <a:p>
            <a:r>
              <a:rPr lang="en-GB" dirty="0"/>
              <a:t>From mutual dependency in production  to disposable labour </a:t>
            </a:r>
            <a:r>
              <a:rPr lang="en-GB" dirty="0" smtClean="0"/>
              <a:t>and disconnected capitalism – in pursuit of financial value   </a:t>
            </a:r>
            <a:endParaRPr lang="en-GB" dirty="0"/>
          </a:p>
          <a:p>
            <a:endParaRPr lang="en-GB" dirty="0"/>
          </a:p>
        </p:txBody>
      </p:sp>
    </p:spTree>
    <p:extLst>
      <p:ext uri="{BB962C8B-B14F-4D97-AF65-F5344CB8AC3E}">
        <p14:creationId xmlns:p14="http://schemas.microsoft.com/office/powerpoint/2010/main" val="25055208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75000"/>
            </a:schemeClr>
          </a:solidFill>
        </p:spPr>
        <p:txBody>
          <a:bodyPr/>
          <a:lstStyle/>
          <a:p>
            <a:r>
              <a:rPr lang="en-GB" dirty="0" smtClean="0">
                <a:solidFill>
                  <a:schemeClr val="bg1"/>
                </a:solidFill>
              </a:rPr>
              <a:t>Forces shaping change</a:t>
            </a:r>
            <a:endParaRPr lang="en-GB" dirty="0">
              <a:solidFill>
                <a:schemeClr val="bg1"/>
              </a:solidFill>
            </a:endParaRPr>
          </a:p>
        </p:txBody>
      </p:sp>
      <p:sp>
        <p:nvSpPr>
          <p:cNvPr id="4" name="Text Placeholder 3"/>
          <p:cNvSpPr>
            <a:spLocks noGrp="1"/>
          </p:cNvSpPr>
          <p:nvPr>
            <p:ph type="body" idx="1"/>
          </p:nvPr>
        </p:nvSpPr>
        <p:spPr>
          <a:xfrm>
            <a:off x="403611" y="1428307"/>
            <a:ext cx="4040188" cy="639762"/>
          </a:xfrm>
          <a:solidFill>
            <a:schemeClr val="accent1">
              <a:lumMod val="75000"/>
            </a:schemeClr>
          </a:solidFill>
        </p:spPr>
        <p:txBody>
          <a:bodyPr/>
          <a:lstStyle/>
          <a:p>
            <a:r>
              <a:rPr lang="en-GB" dirty="0" smtClean="0"/>
              <a:t>Global</a:t>
            </a:r>
            <a:endParaRPr lang="en-GB" dirty="0"/>
          </a:p>
        </p:txBody>
      </p:sp>
      <p:sp>
        <p:nvSpPr>
          <p:cNvPr id="5" name="Content Placeholder 4"/>
          <p:cNvSpPr>
            <a:spLocks noGrp="1"/>
          </p:cNvSpPr>
          <p:nvPr>
            <p:ph sz="half" idx="2"/>
          </p:nvPr>
        </p:nvSpPr>
        <p:spPr>
          <a:xfrm>
            <a:off x="372616" y="2060848"/>
            <a:ext cx="4055368" cy="1974205"/>
          </a:xfrm>
          <a:solidFill>
            <a:schemeClr val="tx2">
              <a:lumMod val="20000"/>
              <a:lumOff val="80000"/>
            </a:schemeClr>
          </a:solidFill>
        </p:spPr>
        <p:txBody>
          <a:bodyPr/>
          <a:lstStyle/>
          <a:p>
            <a:r>
              <a:rPr lang="en-GB" dirty="0" err="1" smtClean="0"/>
              <a:t>Tertiarisation</a:t>
            </a:r>
            <a:endParaRPr lang="en-GB" dirty="0" smtClean="0"/>
          </a:p>
          <a:p>
            <a:r>
              <a:rPr lang="en-GB" dirty="0" smtClean="0"/>
              <a:t>Transformational technology</a:t>
            </a:r>
          </a:p>
          <a:p>
            <a:r>
              <a:rPr lang="en-GB" dirty="0" err="1" smtClean="0"/>
              <a:t>Transnationalisation</a:t>
            </a:r>
            <a:endParaRPr lang="en-GB" dirty="0"/>
          </a:p>
        </p:txBody>
      </p:sp>
      <p:sp>
        <p:nvSpPr>
          <p:cNvPr id="6" name="Text Placeholder 5"/>
          <p:cNvSpPr>
            <a:spLocks noGrp="1"/>
          </p:cNvSpPr>
          <p:nvPr>
            <p:ph type="body" sz="quarter" idx="3"/>
          </p:nvPr>
        </p:nvSpPr>
        <p:spPr>
          <a:xfrm>
            <a:off x="4644008" y="1414452"/>
            <a:ext cx="4104456" cy="639762"/>
          </a:xfrm>
          <a:solidFill>
            <a:schemeClr val="accent4">
              <a:lumMod val="60000"/>
              <a:lumOff val="40000"/>
            </a:schemeClr>
          </a:solidFill>
        </p:spPr>
        <p:txBody>
          <a:bodyPr/>
          <a:lstStyle/>
          <a:p>
            <a:r>
              <a:rPr lang="en-GB" dirty="0" smtClean="0"/>
              <a:t>Political</a:t>
            </a:r>
            <a:endParaRPr lang="en-GB" dirty="0"/>
          </a:p>
        </p:txBody>
      </p:sp>
      <p:sp>
        <p:nvSpPr>
          <p:cNvPr id="7" name="Content Placeholder 6"/>
          <p:cNvSpPr>
            <a:spLocks noGrp="1"/>
          </p:cNvSpPr>
          <p:nvPr>
            <p:ph sz="quarter" idx="4"/>
          </p:nvPr>
        </p:nvSpPr>
        <p:spPr>
          <a:xfrm>
            <a:off x="4644008" y="1988840"/>
            <a:ext cx="4042793" cy="1974205"/>
          </a:xfrm>
          <a:solidFill>
            <a:schemeClr val="accent4">
              <a:lumMod val="40000"/>
              <a:lumOff val="60000"/>
            </a:schemeClr>
          </a:solidFill>
        </p:spPr>
        <p:txBody>
          <a:bodyPr>
            <a:normAutofit lnSpcReduction="10000"/>
          </a:bodyPr>
          <a:lstStyle/>
          <a:p>
            <a:r>
              <a:rPr lang="en-GB" dirty="0" smtClean="0"/>
              <a:t>Deregulation</a:t>
            </a:r>
          </a:p>
          <a:p>
            <a:r>
              <a:rPr lang="en-GB" dirty="0" err="1" smtClean="0"/>
              <a:t>Decollectivisation</a:t>
            </a:r>
            <a:r>
              <a:rPr lang="en-GB" dirty="0" smtClean="0"/>
              <a:t> of employment </a:t>
            </a:r>
          </a:p>
          <a:p>
            <a:r>
              <a:rPr lang="en-GB" dirty="0" err="1" smtClean="0"/>
              <a:t>Depoliticisation</a:t>
            </a:r>
            <a:r>
              <a:rPr lang="en-GB" dirty="0" smtClean="0"/>
              <a:t> of employment</a:t>
            </a:r>
          </a:p>
          <a:p>
            <a:endParaRPr lang="en-GB" dirty="0"/>
          </a:p>
        </p:txBody>
      </p:sp>
      <p:sp>
        <p:nvSpPr>
          <p:cNvPr id="8" name="Rectangle 7"/>
          <p:cNvSpPr/>
          <p:nvPr/>
        </p:nvSpPr>
        <p:spPr>
          <a:xfrm>
            <a:off x="467544" y="4235865"/>
            <a:ext cx="7920880" cy="2585323"/>
          </a:xfrm>
          <a:prstGeom prst="rect">
            <a:avLst/>
          </a:prstGeom>
          <a:solidFill>
            <a:schemeClr val="bg1">
              <a:lumMod val="85000"/>
            </a:schemeClr>
          </a:solidFill>
        </p:spPr>
        <p:txBody>
          <a:bodyPr wrap="square">
            <a:spAutoFit/>
          </a:bodyPr>
          <a:lstStyle/>
          <a:p>
            <a:r>
              <a:rPr lang="en-GB" altLang="en-US" b="1" i="1" dirty="0">
                <a:latin typeface="Franklin Gothic Book" pitchFamily="34" charset="0"/>
              </a:rPr>
              <a:t>We economists do a linguistic disservice when we call a relationship-free, </a:t>
            </a:r>
            <a:r>
              <a:rPr lang="en-GB" altLang="en-US" b="1" i="1" dirty="0" smtClean="0">
                <a:latin typeface="Franklin Gothic Book" pitchFamily="34" charset="0"/>
              </a:rPr>
              <a:t>frictionless </a:t>
            </a:r>
            <a:r>
              <a:rPr lang="en-GB" altLang="en-US" b="1" i="1" dirty="0">
                <a:latin typeface="Franklin Gothic Book" pitchFamily="34" charset="0"/>
              </a:rPr>
              <a:t>outcome “perfectly competitive.” The Luddites had </a:t>
            </a:r>
            <a:r>
              <a:rPr lang="en-GB" altLang="en-US" b="1" i="1" dirty="0" smtClean="0">
                <a:latin typeface="Franklin Gothic Book" pitchFamily="34" charset="0"/>
              </a:rPr>
              <a:t>it right </a:t>
            </a:r>
            <a:r>
              <a:rPr lang="en-GB" altLang="en-US" b="1" i="1" dirty="0">
                <a:latin typeface="Franklin Gothic Book" pitchFamily="34" charset="0"/>
              </a:rPr>
              <a:t>when they complained that there is nothing perfect about that outcome at all. Frictions are our friends. Frictions give us the peace of mind that we will still have our jobs when we wake up tomorrow. Frictions reduce the chances that one party will try to “hold-up” the other, absconding with the lion’s share of the mutual benefits. Frictions thus give us the confidence to make the relationship- specific investments from which great returns can flow. </a:t>
            </a:r>
            <a:r>
              <a:rPr lang="en-GB" altLang="en-US" b="1" i="1" dirty="0" smtClean="0">
                <a:latin typeface="Franklin Gothic Book" pitchFamily="34" charset="0"/>
              </a:rPr>
              <a:t> E. </a:t>
            </a:r>
            <a:r>
              <a:rPr lang="en-GB" altLang="en-US" b="1" i="1" dirty="0" err="1" smtClean="0">
                <a:latin typeface="Franklin Gothic Book" pitchFamily="34" charset="0"/>
              </a:rPr>
              <a:t>Leamer</a:t>
            </a:r>
            <a:r>
              <a:rPr lang="en-GB" altLang="en-US" b="1" i="1" dirty="0" smtClean="0">
                <a:latin typeface="Franklin Gothic Book" pitchFamily="34" charset="0"/>
              </a:rPr>
              <a:t> on Freidman’s  ‘Why the world is flat’</a:t>
            </a:r>
            <a:endParaRPr lang="en-GB" b="1" i="1" dirty="0"/>
          </a:p>
        </p:txBody>
      </p:sp>
      <p:sp>
        <p:nvSpPr>
          <p:cNvPr id="9" name="TextBox 8"/>
          <p:cNvSpPr txBox="1"/>
          <p:nvPr/>
        </p:nvSpPr>
        <p:spPr>
          <a:xfrm>
            <a:off x="2286000" y="1305342"/>
            <a:ext cx="184731"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3369223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animBg="1"/>
      <p:bldP spid="6" grpId="0" build="p"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75000"/>
            </a:schemeClr>
          </a:solidFill>
        </p:spPr>
        <p:txBody>
          <a:bodyPr>
            <a:normAutofit fontScale="90000"/>
          </a:bodyPr>
          <a:lstStyle/>
          <a:p>
            <a:r>
              <a:rPr lang="en-GB" dirty="0" smtClean="0">
                <a:solidFill>
                  <a:schemeClr val="bg1"/>
                </a:solidFill>
              </a:rPr>
              <a:t>50 years of progress? Outcomes and future prospects</a:t>
            </a:r>
            <a:r>
              <a:rPr lang="en-GB" dirty="0" smtClean="0"/>
              <a:t> </a:t>
            </a:r>
            <a:endParaRPr lang="en-GB" dirty="0"/>
          </a:p>
        </p:txBody>
      </p:sp>
      <p:sp>
        <p:nvSpPr>
          <p:cNvPr id="3" name="Text Placeholder 2"/>
          <p:cNvSpPr>
            <a:spLocks noGrp="1"/>
          </p:cNvSpPr>
          <p:nvPr>
            <p:ph type="body" idx="1"/>
          </p:nvPr>
        </p:nvSpPr>
        <p:spPr>
          <a:solidFill>
            <a:schemeClr val="accent1">
              <a:lumMod val="75000"/>
            </a:schemeClr>
          </a:solidFill>
        </p:spPr>
        <p:txBody>
          <a:bodyPr/>
          <a:lstStyle/>
          <a:p>
            <a:r>
              <a:rPr lang="en-GB" dirty="0" smtClean="0">
                <a:solidFill>
                  <a:schemeClr val="bg1"/>
                </a:solidFill>
              </a:rPr>
              <a:t>The Positive</a:t>
            </a:r>
            <a:endParaRPr lang="en-GB" dirty="0">
              <a:solidFill>
                <a:schemeClr val="bg1"/>
              </a:solidFill>
            </a:endParaRPr>
          </a:p>
        </p:txBody>
      </p:sp>
      <p:sp>
        <p:nvSpPr>
          <p:cNvPr id="4" name="Content Placeholder 3"/>
          <p:cNvSpPr>
            <a:spLocks noGrp="1"/>
          </p:cNvSpPr>
          <p:nvPr>
            <p:ph sz="half" idx="2"/>
          </p:nvPr>
        </p:nvSpPr>
        <p:spPr>
          <a:solidFill>
            <a:schemeClr val="accent1">
              <a:lumMod val="40000"/>
              <a:lumOff val="60000"/>
            </a:schemeClr>
          </a:solidFill>
        </p:spPr>
        <p:txBody>
          <a:bodyPr/>
          <a:lstStyle/>
          <a:p>
            <a:r>
              <a:rPr lang="en-GB" dirty="0" smtClean="0"/>
              <a:t>More in employment/ more access for women </a:t>
            </a:r>
          </a:p>
          <a:p>
            <a:r>
              <a:rPr lang="en-GB" dirty="0" smtClean="0"/>
              <a:t>More with education</a:t>
            </a:r>
          </a:p>
          <a:p>
            <a:r>
              <a:rPr lang="en-GB" dirty="0" smtClean="0"/>
              <a:t>Higher real wages- until recently </a:t>
            </a:r>
          </a:p>
          <a:p>
            <a:r>
              <a:rPr lang="en-GB" dirty="0" smtClean="0"/>
              <a:t>More demanding /interesting work for some </a:t>
            </a:r>
          </a:p>
          <a:p>
            <a:r>
              <a:rPr lang="en-GB" dirty="0" smtClean="0"/>
              <a:t>Improved health and safety</a:t>
            </a:r>
          </a:p>
          <a:p>
            <a:r>
              <a:rPr lang="en-GB" dirty="0" smtClean="0"/>
              <a:t> Lower physical stress levels </a:t>
            </a:r>
            <a:endParaRPr lang="en-GB" dirty="0"/>
          </a:p>
        </p:txBody>
      </p:sp>
      <p:sp>
        <p:nvSpPr>
          <p:cNvPr id="5" name="Text Placeholder 4"/>
          <p:cNvSpPr>
            <a:spLocks noGrp="1"/>
          </p:cNvSpPr>
          <p:nvPr>
            <p:ph type="body" sz="quarter" idx="3"/>
          </p:nvPr>
        </p:nvSpPr>
        <p:spPr>
          <a:solidFill>
            <a:schemeClr val="accent4">
              <a:lumMod val="75000"/>
            </a:schemeClr>
          </a:solidFill>
        </p:spPr>
        <p:txBody>
          <a:bodyPr/>
          <a:lstStyle/>
          <a:p>
            <a:r>
              <a:rPr lang="en-GB" dirty="0" smtClean="0">
                <a:solidFill>
                  <a:schemeClr val="bg1"/>
                </a:solidFill>
              </a:rPr>
              <a:t>The Negative </a:t>
            </a:r>
            <a:endParaRPr lang="en-GB" dirty="0">
              <a:solidFill>
                <a:schemeClr val="bg1"/>
              </a:solidFill>
            </a:endParaRPr>
          </a:p>
        </p:txBody>
      </p:sp>
      <p:sp>
        <p:nvSpPr>
          <p:cNvPr id="6" name="Content Placeholder 5"/>
          <p:cNvSpPr>
            <a:spLocks noGrp="1"/>
          </p:cNvSpPr>
          <p:nvPr>
            <p:ph sz="quarter" idx="4"/>
          </p:nvPr>
        </p:nvSpPr>
        <p:spPr>
          <a:solidFill>
            <a:schemeClr val="accent4">
              <a:lumMod val="40000"/>
              <a:lumOff val="60000"/>
            </a:schemeClr>
          </a:solidFill>
        </p:spPr>
        <p:txBody>
          <a:bodyPr>
            <a:normAutofit fontScale="85000" lnSpcReduction="20000"/>
          </a:bodyPr>
          <a:lstStyle/>
          <a:p>
            <a:r>
              <a:rPr lang="en-GB" dirty="0" smtClean="0"/>
              <a:t>More insecurity</a:t>
            </a:r>
          </a:p>
          <a:p>
            <a:r>
              <a:rPr lang="en-GB" dirty="0" smtClean="0"/>
              <a:t>Less transparent/more ambiguous employment relationships</a:t>
            </a:r>
          </a:p>
          <a:p>
            <a:r>
              <a:rPr lang="en-GB" dirty="0" smtClean="0"/>
              <a:t>More fragmented careers</a:t>
            </a:r>
          </a:p>
          <a:p>
            <a:r>
              <a:rPr lang="en-GB" dirty="0" smtClean="0"/>
              <a:t>Less chance of upward mobility </a:t>
            </a:r>
          </a:p>
          <a:p>
            <a:r>
              <a:rPr lang="en-GB" dirty="0" smtClean="0"/>
              <a:t>More polarisation/ higher inequality/ decline in wage share and in real wages for middle  and lower </a:t>
            </a:r>
          </a:p>
          <a:p>
            <a:r>
              <a:rPr lang="en-GB" dirty="0" smtClean="0"/>
              <a:t>Weakened mutual dependency due to </a:t>
            </a:r>
            <a:r>
              <a:rPr lang="en-GB" dirty="0" err="1" smtClean="0"/>
              <a:t>financialisation</a:t>
            </a:r>
            <a:r>
              <a:rPr lang="en-GB" dirty="0" smtClean="0"/>
              <a:t> </a:t>
            </a:r>
          </a:p>
          <a:p>
            <a:r>
              <a:rPr lang="en-GB" dirty="0" smtClean="0"/>
              <a:t>No long term/weakened identity/corrosion of character </a:t>
            </a:r>
          </a:p>
          <a:p>
            <a:endParaRPr lang="en-GB" dirty="0"/>
          </a:p>
        </p:txBody>
      </p:sp>
    </p:spTree>
    <p:extLst>
      <p:ext uri="{BB962C8B-B14F-4D97-AF65-F5344CB8AC3E}">
        <p14:creationId xmlns:p14="http://schemas.microsoft.com/office/powerpoint/2010/main" val="2309322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build="p"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97757972"/>
              </p:ext>
            </p:extLst>
          </p:nvPr>
        </p:nvGraphicFramePr>
        <p:xfrm>
          <a:off x="395536" y="404664"/>
          <a:ext cx="8424936"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4"/>
          <p:cNvGraphicFramePr>
            <a:graphicFrameLocks/>
          </p:cNvGraphicFramePr>
          <p:nvPr>
            <p:extLst>
              <p:ext uri="{D42A27DB-BD31-4B8C-83A1-F6EECF244321}">
                <p14:modId xmlns:p14="http://schemas.microsoft.com/office/powerpoint/2010/main" val="662940716"/>
              </p:ext>
            </p:extLst>
          </p:nvPr>
        </p:nvGraphicFramePr>
        <p:xfrm>
          <a:off x="539552" y="3861048"/>
          <a:ext cx="8352928"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TextBox 2"/>
          <p:cNvSpPr txBox="1"/>
          <p:nvPr/>
        </p:nvSpPr>
        <p:spPr>
          <a:xfrm>
            <a:off x="395536" y="260648"/>
            <a:ext cx="7560840" cy="646331"/>
          </a:xfrm>
          <a:prstGeom prst="rect">
            <a:avLst/>
          </a:prstGeom>
          <a:solidFill>
            <a:schemeClr val="accent5">
              <a:lumMod val="75000"/>
            </a:schemeClr>
          </a:solidFill>
        </p:spPr>
        <p:txBody>
          <a:bodyPr wrap="square" rtlCol="0">
            <a:spAutoFit/>
          </a:bodyPr>
          <a:lstStyle/>
          <a:p>
            <a:pPr algn="ctr"/>
            <a:r>
              <a:rPr lang="en-GB" sz="3600" dirty="0" smtClean="0">
                <a:solidFill>
                  <a:schemeClr val="bg1"/>
                </a:solidFill>
              </a:rPr>
              <a:t>The Four Fs of Employment </a:t>
            </a:r>
            <a:r>
              <a:rPr lang="en-GB" sz="3600" dirty="0">
                <a:solidFill>
                  <a:schemeClr val="bg1"/>
                </a:solidFill>
              </a:rPr>
              <a:t>C</a:t>
            </a:r>
            <a:r>
              <a:rPr lang="en-GB" sz="3600" dirty="0" smtClean="0">
                <a:solidFill>
                  <a:schemeClr val="bg1"/>
                </a:solidFill>
              </a:rPr>
              <a:t>hange </a:t>
            </a:r>
            <a:endParaRPr lang="en-GB" sz="3600" dirty="0">
              <a:solidFill>
                <a:schemeClr val="bg1"/>
              </a:solidFill>
            </a:endParaRPr>
          </a:p>
        </p:txBody>
      </p:sp>
    </p:spTree>
    <p:extLst>
      <p:ext uri="{BB962C8B-B14F-4D97-AF65-F5344CB8AC3E}">
        <p14:creationId xmlns:p14="http://schemas.microsoft.com/office/powerpoint/2010/main" val="2785006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75000"/>
            </a:schemeClr>
          </a:solidFill>
        </p:spPr>
        <p:txBody>
          <a:bodyPr>
            <a:normAutofit fontScale="90000"/>
          </a:bodyPr>
          <a:lstStyle/>
          <a:p>
            <a:r>
              <a:rPr lang="en-GB" dirty="0" smtClean="0">
                <a:solidFill>
                  <a:schemeClr val="bg1"/>
                </a:solidFill>
              </a:rPr>
              <a:t>50 years ago- </a:t>
            </a:r>
            <a:r>
              <a:rPr lang="en-GB" dirty="0">
                <a:solidFill>
                  <a:schemeClr val="bg1"/>
                </a:solidFill>
              </a:rPr>
              <a:t>b</a:t>
            </a:r>
            <a:r>
              <a:rPr lang="en-GB" dirty="0" smtClean="0">
                <a:solidFill>
                  <a:schemeClr val="bg1"/>
                </a:solidFill>
              </a:rPr>
              <a:t>eginnings of feminisation</a:t>
            </a:r>
            <a:endParaRPr lang="en-GB"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883719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8398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75000"/>
            </a:schemeClr>
          </a:solidFill>
        </p:spPr>
        <p:txBody>
          <a:bodyPr/>
          <a:lstStyle/>
          <a:p>
            <a:r>
              <a:rPr lang="en-GB" dirty="0" smtClean="0">
                <a:solidFill>
                  <a:schemeClr val="bg1"/>
                </a:solidFill>
              </a:rPr>
              <a:t>Feminisation</a:t>
            </a:r>
            <a:r>
              <a:rPr lang="en-GB" dirty="0" smtClean="0"/>
              <a:t> </a:t>
            </a:r>
            <a:endParaRPr lang="en-GB" dirty="0"/>
          </a:p>
        </p:txBody>
      </p:sp>
      <p:sp>
        <p:nvSpPr>
          <p:cNvPr id="3" name="Content Placeholder 2"/>
          <p:cNvSpPr>
            <a:spLocks noGrp="1"/>
          </p:cNvSpPr>
          <p:nvPr>
            <p:ph sz="half" idx="1"/>
          </p:nvPr>
        </p:nvSpPr>
        <p:spPr>
          <a:xfrm>
            <a:off x="457200" y="1600200"/>
            <a:ext cx="3538736" cy="5141168"/>
          </a:xfrm>
          <a:solidFill>
            <a:schemeClr val="accent5">
              <a:lumMod val="20000"/>
              <a:lumOff val="80000"/>
            </a:schemeClr>
          </a:solidFill>
        </p:spPr>
        <p:txBody>
          <a:bodyPr>
            <a:normAutofit fontScale="92500" lnSpcReduction="10000"/>
          </a:bodyPr>
          <a:lstStyle/>
          <a:p>
            <a:r>
              <a:rPr lang="en-GB" dirty="0" smtClean="0"/>
              <a:t>Share </a:t>
            </a:r>
            <a:r>
              <a:rPr lang="en-GB" dirty="0"/>
              <a:t>of women working 1964 to </a:t>
            </a:r>
            <a:r>
              <a:rPr lang="en-GB" dirty="0" smtClean="0"/>
              <a:t>2013 </a:t>
            </a:r>
            <a:r>
              <a:rPr lang="en-GB" dirty="0"/>
              <a:t>51% to </a:t>
            </a:r>
            <a:r>
              <a:rPr lang="en-GB" dirty="0" smtClean="0"/>
              <a:t>67%</a:t>
            </a:r>
            <a:endParaRPr lang="en-GB" dirty="0"/>
          </a:p>
          <a:p>
            <a:r>
              <a:rPr lang="en-GB" dirty="0" smtClean="0"/>
              <a:t>End to marriage bars (1962 in Midland Bank) </a:t>
            </a:r>
            <a:endParaRPr lang="en-GB" dirty="0"/>
          </a:p>
          <a:p>
            <a:r>
              <a:rPr lang="en-GB" dirty="0"/>
              <a:t>Labour market </a:t>
            </a:r>
            <a:r>
              <a:rPr lang="en-GB" dirty="0" smtClean="0"/>
              <a:t>participation – from M shaped </a:t>
            </a:r>
            <a:r>
              <a:rPr lang="en-GB" dirty="0"/>
              <a:t>to </a:t>
            </a:r>
            <a:r>
              <a:rPr lang="en-GB" dirty="0" smtClean="0"/>
              <a:t>inverted U </a:t>
            </a:r>
            <a:r>
              <a:rPr lang="en-GB" dirty="0"/>
              <a:t>shaped.</a:t>
            </a:r>
          </a:p>
          <a:p>
            <a:r>
              <a:rPr lang="en-GB" dirty="0" smtClean="0"/>
              <a:t>From twilight shifts to regular part-time to flexible part-time. </a:t>
            </a:r>
            <a:endParaRPr lang="en-GB" dirty="0"/>
          </a:p>
          <a:p>
            <a:endParaRPr lang="en-GB"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1844824"/>
            <a:ext cx="4320480" cy="32294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3984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75000"/>
            </a:schemeClr>
          </a:solidFill>
        </p:spPr>
        <p:txBody>
          <a:bodyPr>
            <a:normAutofit fontScale="90000"/>
          </a:bodyPr>
          <a:lstStyle/>
          <a:p>
            <a:r>
              <a:rPr lang="en-GB" dirty="0" smtClean="0">
                <a:solidFill>
                  <a:schemeClr val="bg1"/>
                </a:solidFill>
              </a:rPr>
              <a:t>Feminisation: the impact on work and employment</a:t>
            </a:r>
            <a:endParaRPr lang="en-GB" dirty="0">
              <a:solidFill>
                <a:schemeClr val="bg1"/>
              </a:solidFill>
            </a:endParaRPr>
          </a:p>
        </p:txBody>
      </p:sp>
      <p:sp>
        <p:nvSpPr>
          <p:cNvPr id="6" name="Content Placeholder 5"/>
          <p:cNvSpPr>
            <a:spLocks noGrp="1"/>
          </p:cNvSpPr>
          <p:nvPr>
            <p:ph sz="half" idx="1"/>
          </p:nvPr>
        </p:nvSpPr>
        <p:spPr>
          <a:xfrm>
            <a:off x="457200" y="1600200"/>
            <a:ext cx="4978896" cy="4997152"/>
          </a:xfrm>
          <a:solidFill>
            <a:schemeClr val="accent5">
              <a:lumMod val="20000"/>
              <a:lumOff val="80000"/>
            </a:schemeClr>
          </a:solidFill>
        </p:spPr>
        <p:txBody>
          <a:bodyPr>
            <a:normAutofit fontScale="85000" lnSpcReduction="20000"/>
          </a:bodyPr>
          <a:lstStyle/>
          <a:p>
            <a:r>
              <a:rPr lang="en-GB" dirty="0" smtClean="0"/>
              <a:t>Facilitated the growth of services public and private</a:t>
            </a:r>
          </a:p>
          <a:p>
            <a:r>
              <a:rPr lang="en-GB" dirty="0"/>
              <a:t>F</a:t>
            </a:r>
            <a:r>
              <a:rPr lang="en-GB" dirty="0" smtClean="0"/>
              <a:t>rom </a:t>
            </a:r>
            <a:r>
              <a:rPr lang="en-GB" dirty="0"/>
              <a:t>‘undereducated’ to  more educated than </a:t>
            </a:r>
            <a:r>
              <a:rPr lang="en-GB" dirty="0" smtClean="0"/>
              <a:t>men- present in wider range of higher level jobs</a:t>
            </a:r>
          </a:p>
          <a:p>
            <a:r>
              <a:rPr lang="en-GB" dirty="0" smtClean="0"/>
              <a:t>But these restructured into  ‘mommy tracks’ and fast tracks - reducing the gain/reconstructing segregation </a:t>
            </a:r>
          </a:p>
          <a:p>
            <a:r>
              <a:rPr lang="en-GB" dirty="0" smtClean="0"/>
              <a:t>Service/ part-time jobs increasingly segregated- part of fragmentation</a:t>
            </a:r>
          </a:p>
          <a:p>
            <a:r>
              <a:rPr lang="en-GB" dirty="0" smtClean="0"/>
              <a:t>Feminisation and flexible working time -inextricably linked but used to legitimate employer-oriented flexibility</a:t>
            </a:r>
            <a:endParaRPr lang="en-GB" dirty="0"/>
          </a:p>
          <a:p>
            <a:pPr marL="0" indent="0">
              <a:buNone/>
            </a:pPr>
            <a:endParaRPr lang="en-GB" dirty="0"/>
          </a:p>
        </p:txBody>
      </p:sp>
      <p:pic>
        <p:nvPicPr>
          <p:cNvPr id="2051" name="Picture 3" descr="C:\Users\mcyssjr\Pictures\medical-doctor-jobs-in-China-expat-jobs-in-china.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5617454" y="4437112"/>
            <a:ext cx="3064771" cy="203957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mcyssjr\Pictures\550-ao-channel-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0656" y="1700808"/>
            <a:ext cx="2834106" cy="2071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2822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75000"/>
            </a:schemeClr>
          </a:solidFill>
        </p:spPr>
        <p:txBody>
          <a:bodyPr>
            <a:normAutofit fontScale="90000"/>
          </a:bodyPr>
          <a:lstStyle/>
          <a:p>
            <a:r>
              <a:rPr lang="en-GB" dirty="0" smtClean="0">
                <a:solidFill>
                  <a:schemeClr val="bg1"/>
                </a:solidFill>
              </a:rPr>
              <a:t>50 years ago </a:t>
            </a:r>
            <a:r>
              <a:rPr lang="en-GB" dirty="0" err="1">
                <a:solidFill>
                  <a:schemeClr val="bg1"/>
                </a:solidFill>
              </a:rPr>
              <a:t>f</a:t>
            </a:r>
            <a:r>
              <a:rPr lang="en-GB" dirty="0" err="1" smtClean="0">
                <a:solidFill>
                  <a:schemeClr val="bg1"/>
                </a:solidFill>
              </a:rPr>
              <a:t>lexibilisation</a:t>
            </a:r>
            <a:r>
              <a:rPr lang="en-GB" dirty="0" smtClean="0">
                <a:solidFill>
                  <a:schemeClr val="bg1"/>
                </a:solidFill>
              </a:rPr>
              <a:t> not yet on agenda </a:t>
            </a:r>
            <a:endParaRPr lang="en-GB"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1830423"/>
              </p:ext>
            </p:extLst>
          </p:nvPr>
        </p:nvGraphicFramePr>
        <p:xfrm>
          <a:off x="457200" y="1600200"/>
          <a:ext cx="8229600" cy="5141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3723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75000"/>
            </a:schemeClr>
          </a:solidFill>
        </p:spPr>
        <p:txBody>
          <a:bodyPr>
            <a:normAutofit fontScale="90000"/>
          </a:bodyPr>
          <a:lstStyle/>
          <a:p>
            <a:r>
              <a:rPr lang="en-GB" dirty="0" err="1" smtClean="0">
                <a:solidFill>
                  <a:schemeClr val="bg1"/>
                </a:solidFill>
              </a:rPr>
              <a:t>Flexibilisation</a:t>
            </a:r>
            <a:r>
              <a:rPr lang="en-GB" dirty="0" smtClean="0">
                <a:solidFill>
                  <a:schemeClr val="bg1"/>
                </a:solidFill>
              </a:rPr>
              <a:t>: impact on work and employment</a:t>
            </a:r>
            <a:endParaRPr lang="en-GB" dirty="0">
              <a:solidFill>
                <a:schemeClr val="bg1"/>
              </a:solidFill>
            </a:endParaRPr>
          </a:p>
        </p:txBody>
      </p:sp>
      <p:sp>
        <p:nvSpPr>
          <p:cNvPr id="3" name="Content Placeholder 2"/>
          <p:cNvSpPr>
            <a:spLocks noGrp="1"/>
          </p:cNvSpPr>
          <p:nvPr>
            <p:ph idx="1"/>
          </p:nvPr>
        </p:nvSpPr>
        <p:spPr>
          <a:solidFill>
            <a:schemeClr val="accent5">
              <a:lumMod val="20000"/>
              <a:lumOff val="80000"/>
            </a:schemeClr>
          </a:solidFill>
        </p:spPr>
        <p:txBody>
          <a:bodyPr>
            <a:normAutofit fontScale="85000" lnSpcReduction="10000"/>
          </a:bodyPr>
          <a:lstStyle/>
          <a:p>
            <a:pPr marL="0" indent="0">
              <a:buNone/>
            </a:pPr>
            <a:r>
              <a:rPr lang="en-GB" b="1" dirty="0" smtClean="0">
                <a:solidFill>
                  <a:schemeClr val="accent5">
                    <a:lumMod val="50000"/>
                  </a:schemeClr>
                </a:solidFill>
              </a:rPr>
              <a:t>1) Flexible jobs and flexible working time </a:t>
            </a:r>
          </a:p>
          <a:p>
            <a:r>
              <a:rPr lang="en-GB" dirty="0" smtClean="0"/>
              <a:t>From </a:t>
            </a:r>
            <a:r>
              <a:rPr lang="en-GB" dirty="0"/>
              <a:t>steady job to no long </a:t>
            </a:r>
            <a:r>
              <a:rPr lang="en-GB" dirty="0" smtClean="0"/>
              <a:t>term</a:t>
            </a:r>
          </a:p>
          <a:p>
            <a:pPr marL="0" indent="0">
              <a:buNone/>
            </a:pPr>
            <a:r>
              <a:rPr lang="en-GB" dirty="0" smtClean="0"/>
              <a:t>‘"</a:t>
            </a:r>
            <a:r>
              <a:rPr lang="en-GB" dirty="0"/>
              <a:t>No long term" is a principle which corrodes trust, loyalty, and mutual </a:t>
            </a:r>
            <a:r>
              <a:rPr lang="en-GB" dirty="0" smtClean="0"/>
              <a:t>commitment’ (Sennett 1998).</a:t>
            </a:r>
          </a:p>
          <a:p>
            <a:r>
              <a:rPr lang="en-GB" dirty="0"/>
              <a:t>From overtime to flexible </a:t>
            </a:r>
            <a:r>
              <a:rPr lang="en-GB" dirty="0" smtClean="0"/>
              <a:t>time- 9-5 to 24/7</a:t>
            </a:r>
          </a:p>
          <a:p>
            <a:r>
              <a:rPr lang="en-GB" dirty="0"/>
              <a:t>From guaranteed hours to </a:t>
            </a:r>
            <a:r>
              <a:rPr lang="en-GB" dirty="0" smtClean="0"/>
              <a:t>‘however long it takes’ on the one hand and to zero hours on the other hand</a:t>
            </a:r>
            <a:endParaRPr lang="en-GB" dirty="0"/>
          </a:p>
          <a:p>
            <a:r>
              <a:rPr lang="en-GB" dirty="0" smtClean="0"/>
              <a:t>From </a:t>
            </a:r>
            <a:r>
              <a:rPr lang="en-GB" dirty="0"/>
              <a:t>workplace to </a:t>
            </a:r>
            <a:r>
              <a:rPr lang="en-GB" dirty="0" smtClean="0"/>
              <a:t>anyplace ( only need mobile reception) </a:t>
            </a:r>
            <a:endParaRPr lang="en-GB" dirty="0"/>
          </a:p>
          <a:p>
            <a:r>
              <a:rPr lang="en-GB" dirty="0" smtClean="0"/>
              <a:t>From </a:t>
            </a:r>
            <a:r>
              <a:rPr lang="en-GB" dirty="0"/>
              <a:t>regular work to work life balance? </a:t>
            </a:r>
            <a:endParaRPr lang="en-GB" dirty="0" smtClean="0"/>
          </a:p>
          <a:p>
            <a:endParaRPr lang="en-GB" dirty="0"/>
          </a:p>
          <a:p>
            <a:endParaRPr lang="en-GB" dirty="0"/>
          </a:p>
        </p:txBody>
      </p:sp>
    </p:spTree>
    <p:extLst>
      <p:ext uri="{BB962C8B-B14F-4D97-AF65-F5344CB8AC3E}">
        <p14:creationId xmlns:p14="http://schemas.microsoft.com/office/powerpoint/2010/main" val="1303457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4186808" cy="1143000"/>
          </a:xfrm>
          <a:solidFill>
            <a:schemeClr val="accent5">
              <a:lumMod val="75000"/>
            </a:schemeClr>
          </a:solidFill>
        </p:spPr>
        <p:txBody>
          <a:bodyPr>
            <a:normAutofit fontScale="90000"/>
          </a:bodyPr>
          <a:lstStyle/>
          <a:p>
            <a:pPr algn="l"/>
            <a:r>
              <a:rPr lang="en-GB" dirty="0" smtClean="0">
                <a:solidFill>
                  <a:schemeClr val="bg1"/>
                </a:solidFill>
              </a:rPr>
              <a:t>2)Flexible careers?</a:t>
            </a:r>
            <a:endParaRPr lang="en-GB" dirty="0">
              <a:solidFill>
                <a:schemeClr val="bg1"/>
              </a:solidFill>
            </a:endParaRPr>
          </a:p>
        </p:txBody>
      </p:sp>
      <p:sp>
        <p:nvSpPr>
          <p:cNvPr id="5" name="Content Placeholder 4"/>
          <p:cNvSpPr>
            <a:spLocks noGrp="1"/>
          </p:cNvSpPr>
          <p:nvPr>
            <p:ph sz="half" idx="1"/>
          </p:nvPr>
        </p:nvSpPr>
        <p:spPr>
          <a:solidFill>
            <a:schemeClr val="accent5">
              <a:lumMod val="20000"/>
              <a:lumOff val="80000"/>
            </a:schemeClr>
          </a:solidFill>
        </p:spPr>
        <p:txBody>
          <a:bodyPr>
            <a:normAutofit fontScale="92500" lnSpcReduction="10000"/>
          </a:bodyPr>
          <a:lstStyle/>
          <a:p>
            <a:r>
              <a:rPr lang="en-GB" dirty="0"/>
              <a:t>From institutionalised to </a:t>
            </a:r>
            <a:r>
              <a:rPr lang="en-GB" dirty="0" smtClean="0"/>
              <a:t>employee-led flexible or boundary less careers?</a:t>
            </a:r>
          </a:p>
          <a:p>
            <a:r>
              <a:rPr lang="en-GB" dirty="0" smtClean="0"/>
              <a:t>From ‘deferred’ </a:t>
            </a:r>
            <a:r>
              <a:rPr lang="en-GB" dirty="0"/>
              <a:t>to immediate </a:t>
            </a:r>
            <a:r>
              <a:rPr lang="en-GB" dirty="0" smtClean="0"/>
              <a:t>reward</a:t>
            </a:r>
          </a:p>
          <a:p>
            <a:r>
              <a:rPr lang="en-GB" dirty="0" smtClean="0"/>
              <a:t>From upward mobility to cycling between low paid and insecure jobs </a:t>
            </a:r>
          </a:p>
          <a:p>
            <a:r>
              <a:rPr lang="en-GB" dirty="0" smtClean="0"/>
              <a:t>and back to organisational structures - still important for careers</a:t>
            </a:r>
            <a:endParaRPr lang="en-GB" dirty="0"/>
          </a:p>
        </p:txBody>
      </p:sp>
      <p:pic>
        <p:nvPicPr>
          <p:cNvPr id="7" name="Picture 2" descr="http://www.levelupliving.com/wp-content/uploads/2012/12/climb-the-corporate-ladder.jpg">
            <a:hlinkClick r:id="rId2"/>
          </p:cNvPr>
          <p:cNvPicPr>
            <a:picLocks noGrp="1" noChangeAspect="1" noChangeArrowheads="1"/>
          </p:cNvPicPr>
          <p:nvPr>
            <p:ph sz="half" idx="2"/>
          </p:nvPr>
        </p:nvPicPr>
        <p:blipFill>
          <a:blip r:embed="rId3" cstate="print"/>
          <a:srcRect/>
          <a:stretch>
            <a:fillRect/>
          </a:stretch>
        </p:blipFill>
        <p:spPr bwMode="auto">
          <a:xfrm>
            <a:off x="4788024" y="404664"/>
            <a:ext cx="4038600" cy="2497201"/>
          </a:xfrm>
          <a:prstGeom prst="rect">
            <a:avLst/>
          </a:prstGeom>
          <a:noFill/>
        </p:spPr>
      </p:pic>
      <p:pic>
        <p:nvPicPr>
          <p:cNvPr id="9" name="Picture 2" descr="C:\Users\mcyssjr\Pictures\HiRes1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8024" y="3212976"/>
            <a:ext cx="4038600" cy="3366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847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71779817"/>
              </p:ext>
            </p:extLst>
          </p:nvPr>
        </p:nvGraphicFramePr>
        <p:xfrm>
          <a:off x="107504" y="692696"/>
          <a:ext cx="8568952"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txBox="1">
            <a:spLocks/>
          </p:cNvSpPr>
          <p:nvPr/>
        </p:nvSpPr>
        <p:spPr>
          <a:xfrm>
            <a:off x="323528" y="188640"/>
            <a:ext cx="8229600" cy="504056"/>
          </a:xfrm>
          <a:prstGeom prst="rect">
            <a:avLst/>
          </a:prstGeom>
          <a:solidFill>
            <a:schemeClr val="accent5">
              <a:lumMod val="75000"/>
            </a:schemeClr>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800" dirty="0" smtClean="0">
                <a:solidFill>
                  <a:schemeClr val="bg1"/>
                </a:solidFill>
              </a:rPr>
              <a:t>From integration to fragmentation</a:t>
            </a:r>
            <a:endParaRPr lang="en-GB" sz="2800" dirty="0">
              <a:solidFill>
                <a:schemeClr val="bg1"/>
              </a:solidFill>
            </a:endParaRPr>
          </a:p>
        </p:txBody>
      </p:sp>
    </p:spTree>
    <p:extLst>
      <p:ext uri="{BB962C8B-B14F-4D97-AF65-F5344CB8AC3E}">
        <p14:creationId xmlns:p14="http://schemas.microsoft.com/office/powerpoint/2010/main" val="1243658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35406</TotalTime>
  <Words>1247</Words>
  <Application>Microsoft Office PowerPoint</Application>
  <PresentationFormat>On-screen Show (4:3)</PresentationFormat>
  <Paragraphs>143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The Changing Nature of Work and Employment </vt:lpstr>
      <vt:lpstr>PowerPoint Presentation</vt:lpstr>
      <vt:lpstr>50 years ago- beginnings of feminisation</vt:lpstr>
      <vt:lpstr>Feminisation </vt:lpstr>
      <vt:lpstr>Feminisation: the impact on work and employment</vt:lpstr>
      <vt:lpstr>50 years ago flexibilisation not yet on agenda </vt:lpstr>
      <vt:lpstr>Flexibilisation: impact on work and employment</vt:lpstr>
      <vt:lpstr>2)Flexible careers?</vt:lpstr>
      <vt:lpstr>PowerPoint Presentation</vt:lpstr>
      <vt:lpstr>PowerPoint Presentation</vt:lpstr>
      <vt:lpstr>PowerPoint Presentation</vt:lpstr>
      <vt:lpstr>Fragmentation: impact on work and employment</vt:lpstr>
      <vt:lpstr>Financialisation: a tale of two industries </vt:lpstr>
      <vt:lpstr>Impact on work and employment: from producing to servicing to financial value</vt:lpstr>
      <vt:lpstr>Forces shaping change</vt:lpstr>
      <vt:lpstr>50 years of progress? Outcomes and future prospects </vt:lpstr>
    </vt:vector>
  </TitlesOfParts>
  <Company>University of Manchester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Changing Nature of Work and Employment</dc:title>
  <dc:creator>staff</dc:creator>
  <cp:lastModifiedBy>staff</cp:lastModifiedBy>
  <cp:revision>63</cp:revision>
  <dcterms:created xsi:type="dcterms:W3CDTF">2014-10-23T09:34:16Z</dcterms:created>
  <dcterms:modified xsi:type="dcterms:W3CDTF">2014-11-24T14:35:00Z</dcterms:modified>
</cp:coreProperties>
</file>