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Lst>
  <p:notesMasterIdLst>
    <p:notesMasterId r:id="rId36"/>
  </p:notesMasterIdLst>
  <p:sldIdLst>
    <p:sldId id="327" r:id="rId7"/>
    <p:sldId id="309" r:id="rId8"/>
    <p:sldId id="334" r:id="rId9"/>
    <p:sldId id="328" r:id="rId10"/>
    <p:sldId id="329" r:id="rId11"/>
    <p:sldId id="344" r:id="rId12"/>
    <p:sldId id="331" r:id="rId13"/>
    <p:sldId id="332" r:id="rId14"/>
    <p:sldId id="337" r:id="rId15"/>
    <p:sldId id="264" r:id="rId16"/>
    <p:sldId id="336" r:id="rId17"/>
    <p:sldId id="335" r:id="rId18"/>
    <p:sldId id="279" r:id="rId19"/>
    <p:sldId id="280" r:id="rId20"/>
    <p:sldId id="352" r:id="rId21"/>
    <p:sldId id="321" r:id="rId22"/>
    <p:sldId id="353" r:id="rId23"/>
    <p:sldId id="350" r:id="rId24"/>
    <p:sldId id="338" r:id="rId25"/>
    <p:sldId id="340" r:id="rId26"/>
    <p:sldId id="341" r:id="rId27"/>
    <p:sldId id="342" r:id="rId28"/>
    <p:sldId id="343" r:id="rId29"/>
    <p:sldId id="345" r:id="rId30"/>
    <p:sldId id="346" r:id="rId31"/>
    <p:sldId id="333" r:id="rId32"/>
    <p:sldId id="347" r:id="rId33"/>
    <p:sldId id="349" r:id="rId34"/>
    <p:sldId id="351" r:id="rId35"/>
  </p:sldIdLst>
  <p:sldSz cx="9144000" cy="6858000" type="screen4x3"/>
  <p:notesSz cx="6875463" cy="100028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4" autoAdjust="0"/>
    <p:restoredTop sz="94660"/>
  </p:normalViewPr>
  <p:slideViewPr>
    <p:cSldViewPr>
      <p:cViewPr>
        <p:scale>
          <a:sx n="81" d="100"/>
          <a:sy n="81" d="100"/>
        </p:scale>
        <p:origin x="148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9367" cy="500142"/>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defRPr sz="1300"/>
            </a:lvl1pPr>
          </a:lstStyle>
          <a:p>
            <a:pPr>
              <a:defRPr/>
            </a:pPr>
            <a:endParaRPr lang="en-US"/>
          </a:p>
        </p:txBody>
      </p:sp>
      <p:sp>
        <p:nvSpPr>
          <p:cNvPr id="11267" name="Rectangle 3"/>
          <p:cNvSpPr>
            <a:spLocks noGrp="1" noChangeArrowheads="1"/>
          </p:cNvSpPr>
          <p:nvPr>
            <p:ph type="dt" idx="1"/>
          </p:nvPr>
        </p:nvSpPr>
        <p:spPr bwMode="auto">
          <a:xfrm>
            <a:off x="3894505" y="0"/>
            <a:ext cx="2979367" cy="500142"/>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lgn="r">
              <a:defRPr sz="1300"/>
            </a:lvl1pPr>
          </a:lstStyle>
          <a:p>
            <a:pPr>
              <a:defRPr/>
            </a:pPr>
            <a:endParaRPr lang="en-US"/>
          </a:p>
        </p:txBody>
      </p:sp>
      <p:sp>
        <p:nvSpPr>
          <p:cNvPr id="8196" name="Rectangle 4"/>
          <p:cNvSpPr>
            <a:spLocks noGrp="1" noRot="1" noChangeAspect="1" noChangeArrowheads="1" noTextEdit="1"/>
          </p:cNvSpPr>
          <p:nvPr>
            <p:ph type="sldImg" idx="2"/>
          </p:nvPr>
        </p:nvSpPr>
        <p:spPr bwMode="auto">
          <a:xfrm>
            <a:off x="938213" y="750888"/>
            <a:ext cx="4999037" cy="374967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7547" y="4751348"/>
            <a:ext cx="5500370" cy="4501277"/>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500960"/>
            <a:ext cx="2979367" cy="500142"/>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defRPr sz="1300"/>
            </a:lvl1pPr>
          </a:lstStyle>
          <a:p>
            <a:pPr>
              <a:defRPr/>
            </a:pPr>
            <a:endParaRPr lang="en-US"/>
          </a:p>
        </p:txBody>
      </p:sp>
      <p:sp>
        <p:nvSpPr>
          <p:cNvPr id="11271" name="Rectangle 7"/>
          <p:cNvSpPr>
            <a:spLocks noGrp="1" noChangeArrowheads="1"/>
          </p:cNvSpPr>
          <p:nvPr>
            <p:ph type="sldNum" sz="quarter" idx="5"/>
          </p:nvPr>
        </p:nvSpPr>
        <p:spPr bwMode="auto">
          <a:xfrm>
            <a:off x="3894505" y="9500960"/>
            <a:ext cx="2979367" cy="500142"/>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lgn="r">
              <a:defRPr sz="1300"/>
            </a:lvl1pPr>
          </a:lstStyle>
          <a:p>
            <a:pPr>
              <a:defRPr/>
            </a:pPr>
            <a:fld id="{EDC8679A-8E7F-4E8C-AC85-E104D2E30BB7}" type="slidenum">
              <a:rPr lang="en-US"/>
              <a:pPr>
                <a:defRPr/>
              </a:pPr>
              <a:t>‹#›</a:t>
            </a:fld>
            <a:endParaRPr lang="en-US"/>
          </a:p>
        </p:txBody>
      </p:sp>
    </p:spTree>
    <p:extLst>
      <p:ext uri="{BB962C8B-B14F-4D97-AF65-F5344CB8AC3E}">
        <p14:creationId xmlns:p14="http://schemas.microsoft.com/office/powerpoint/2010/main" val="748672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2</a:t>
            </a:fld>
            <a:endParaRPr lang="en-US"/>
          </a:p>
        </p:txBody>
      </p:sp>
    </p:spTree>
    <p:extLst>
      <p:ext uri="{BB962C8B-B14F-4D97-AF65-F5344CB8AC3E}">
        <p14:creationId xmlns:p14="http://schemas.microsoft.com/office/powerpoint/2010/main" val="356516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11</a:t>
            </a:fld>
            <a:endParaRPr lang="en-US"/>
          </a:p>
        </p:txBody>
      </p:sp>
    </p:spTree>
    <p:extLst>
      <p:ext uri="{BB962C8B-B14F-4D97-AF65-F5344CB8AC3E}">
        <p14:creationId xmlns:p14="http://schemas.microsoft.com/office/powerpoint/2010/main" val="72383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657" indent="-361657" algn="just" defTabSz="964418" eaLnBrk="1" hangingPunct="1">
              <a:lnSpc>
                <a:spcPct val="110000"/>
              </a:lnSpc>
              <a:spcBef>
                <a:spcPct val="20000"/>
              </a:spcBef>
              <a:buFont typeface="Arial" charset="0"/>
              <a:buChar char="•"/>
              <a:defRPr/>
            </a:pPr>
            <a:r>
              <a:rPr lang="en-GB" sz="1300" dirty="0"/>
              <a:t>statutory quasi collective bargaining bodies - </a:t>
            </a:r>
            <a:r>
              <a:rPr lang="en-GB" sz="3000" dirty="0">
                <a:solidFill>
                  <a:prstClr val="black"/>
                </a:solidFill>
                <a:latin typeface="Arial" pitchFamily="34" charset="0"/>
                <a:cs typeface="Arial" pitchFamily="34" charset="0"/>
              </a:rPr>
              <a:t>of the workforce in industries in which labour organisation was insufficient to support ‘voluntary’ collective bargaining (principally private service industries employing predominantly women). They were weakened in 1986 and abolished in 1993 </a:t>
            </a:r>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12</a:t>
            </a:fld>
            <a:endParaRPr lang="en-US"/>
          </a:p>
        </p:txBody>
      </p:sp>
    </p:spTree>
    <p:extLst>
      <p:ext uri="{BB962C8B-B14F-4D97-AF65-F5344CB8AC3E}">
        <p14:creationId xmlns:p14="http://schemas.microsoft.com/office/powerpoint/2010/main" val="72383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successes </a:t>
            </a:r>
            <a:r>
              <a:rPr lang="en-GB" dirty="0" err="1" smtClean="0"/>
              <a:t>bham</a:t>
            </a:r>
            <a:r>
              <a:rPr lang="en-GB" dirty="0" smtClean="0"/>
              <a:t>, but …</a:t>
            </a:r>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15</a:t>
            </a:fld>
            <a:endParaRPr lang="en-US"/>
          </a:p>
        </p:txBody>
      </p:sp>
    </p:spTree>
    <p:extLst>
      <p:ext uri="{BB962C8B-B14F-4D97-AF65-F5344CB8AC3E}">
        <p14:creationId xmlns:p14="http://schemas.microsoft.com/office/powerpoint/2010/main" val="400582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hourly wages below one third of gross median hourly pay for all employees</a:t>
            </a:r>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16</a:t>
            </a:fld>
            <a:endParaRPr lang="en-US"/>
          </a:p>
        </p:txBody>
      </p:sp>
    </p:spTree>
    <p:extLst>
      <p:ext uri="{BB962C8B-B14F-4D97-AF65-F5344CB8AC3E}">
        <p14:creationId xmlns:p14="http://schemas.microsoft.com/office/powerpoint/2010/main" val="158298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hourly wages below one third of gross median hourly pay for all employees</a:t>
            </a:r>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18</a:t>
            </a:fld>
            <a:endParaRPr lang="en-US"/>
          </a:p>
        </p:txBody>
      </p:sp>
    </p:spTree>
    <p:extLst>
      <p:ext uri="{BB962C8B-B14F-4D97-AF65-F5344CB8AC3E}">
        <p14:creationId xmlns:p14="http://schemas.microsoft.com/office/powerpoint/2010/main" val="155284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26</a:t>
            </a:fld>
            <a:endParaRPr lang="en-US"/>
          </a:p>
        </p:txBody>
      </p:sp>
    </p:spTree>
    <p:extLst>
      <p:ext uri="{BB962C8B-B14F-4D97-AF65-F5344CB8AC3E}">
        <p14:creationId xmlns:p14="http://schemas.microsoft.com/office/powerpoint/2010/main" val="72383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3</a:t>
            </a:fld>
            <a:endParaRPr lang="en-US"/>
          </a:p>
        </p:txBody>
      </p:sp>
    </p:spTree>
    <p:extLst>
      <p:ext uri="{BB962C8B-B14F-4D97-AF65-F5344CB8AC3E}">
        <p14:creationId xmlns:p14="http://schemas.microsoft.com/office/powerpoint/2010/main" val="356516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mean hourly pay, excluding overtime;</a:t>
            </a:r>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4</a:t>
            </a:fld>
            <a:endParaRPr lang="en-US"/>
          </a:p>
        </p:txBody>
      </p:sp>
    </p:spTree>
    <p:extLst>
      <p:ext uri="{BB962C8B-B14F-4D97-AF65-F5344CB8AC3E}">
        <p14:creationId xmlns:p14="http://schemas.microsoft.com/office/powerpoint/2010/main" val="356516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01001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a:t>
            </a:r>
            <a:r>
              <a:rPr lang="en-GB" baseline="0" dirty="0" smtClean="0"/>
              <a:t> than two thirds median hourly pay</a:t>
            </a:r>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6</a:t>
            </a:fld>
            <a:endParaRPr lang="en-US"/>
          </a:p>
        </p:txBody>
      </p:sp>
    </p:spTree>
    <p:extLst>
      <p:ext uri="{BB962C8B-B14F-4D97-AF65-F5344CB8AC3E}">
        <p14:creationId xmlns:p14="http://schemas.microsoft.com/office/powerpoint/2010/main" val="356516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a:t>
            </a:r>
            <a:r>
              <a:rPr lang="en-GB" baseline="0" dirty="0" smtClean="0"/>
              <a:t> than two thirds median hourly pay</a:t>
            </a:r>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7</a:t>
            </a:fld>
            <a:endParaRPr lang="en-US"/>
          </a:p>
        </p:txBody>
      </p:sp>
    </p:spTree>
    <p:extLst>
      <p:ext uri="{BB962C8B-B14F-4D97-AF65-F5344CB8AC3E}">
        <p14:creationId xmlns:p14="http://schemas.microsoft.com/office/powerpoint/2010/main" val="3565166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8</a:t>
            </a:fld>
            <a:endParaRPr lang="en-US"/>
          </a:p>
        </p:txBody>
      </p:sp>
    </p:spTree>
    <p:extLst>
      <p:ext uri="{BB962C8B-B14F-4D97-AF65-F5344CB8AC3E}">
        <p14:creationId xmlns:p14="http://schemas.microsoft.com/office/powerpoint/2010/main" val="3565166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9</a:t>
            </a:fld>
            <a:endParaRPr lang="en-US"/>
          </a:p>
        </p:txBody>
      </p:sp>
    </p:spTree>
    <p:extLst>
      <p:ext uri="{BB962C8B-B14F-4D97-AF65-F5344CB8AC3E}">
        <p14:creationId xmlns:p14="http://schemas.microsoft.com/office/powerpoint/2010/main" val="72383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latin typeface="Times New Roman"/>
                <a:ea typeface="SimSun"/>
              </a:rPr>
              <a:t>Initiatives can be targeted and tailored to suit local circumstances, which may mean they are more acceptable and workable. The co-determination of equality measures may lessen resistance to them. Existing mechanisms of collective bargaining provide ready-made policing and enforcement mechanisms. In contrast to top-down legislative intervention (‘men’s rules for women’s rights’) collective bargaining, resting on representative structures, provides a way of giving women a voice, ‘an ability to define their own needs and concerns and to set their own priorities for action’. </a:t>
            </a:r>
            <a:endParaRPr lang="en-GB" dirty="0"/>
          </a:p>
        </p:txBody>
      </p:sp>
      <p:sp>
        <p:nvSpPr>
          <p:cNvPr id="4" name="Slide Number Placeholder 3"/>
          <p:cNvSpPr>
            <a:spLocks noGrp="1"/>
          </p:cNvSpPr>
          <p:nvPr>
            <p:ph type="sldNum" sz="quarter" idx="10"/>
          </p:nvPr>
        </p:nvSpPr>
        <p:spPr/>
        <p:txBody>
          <a:bodyPr/>
          <a:lstStyle/>
          <a:p>
            <a:pPr>
              <a:defRPr/>
            </a:pPr>
            <a:fld id="{EDC8679A-8E7F-4E8C-AC85-E104D2E30BB7}" type="slidenum">
              <a:rPr lang="en-US" smtClean="0"/>
              <a:pPr>
                <a:defRPr/>
              </a:pPr>
              <a:t>10</a:t>
            </a:fld>
            <a:endParaRPr lang="en-US"/>
          </a:p>
        </p:txBody>
      </p:sp>
    </p:spTree>
    <p:extLst>
      <p:ext uri="{BB962C8B-B14F-4D97-AF65-F5344CB8AC3E}">
        <p14:creationId xmlns:p14="http://schemas.microsoft.com/office/powerpoint/2010/main" val="723837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itle slide"/>
          <p:cNvPicPr>
            <a:picLocks noChangeAspect="1" noChangeArrowheads="1"/>
          </p:cNvPicPr>
          <p:nvPr userDrawn="1"/>
        </p:nvPicPr>
        <p:blipFill>
          <a:blip r:embed="rId2"/>
          <a:srcRect/>
          <a:stretch>
            <a:fillRect/>
          </a:stretch>
        </p:blipFill>
        <p:spPr bwMode="auto">
          <a:xfrm>
            <a:off x="-1588" y="-9526"/>
            <a:ext cx="9145588" cy="6867526"/>
          </a:xfrm>
          <a:prstGeom prst="rect">
            <a:avLst/>
          </a:prstGeom>
          <a:noFill/>
          <a:ln w="9525">
            <a:noFill/>
            <a:miter lim="800000"/>
            <a:headEnd/>
            <a:tailEnd/>
          </a:ln>
        </p:spPr>
      </p:pic>
      <p:sp>
        <p:nvSpPr>
          <p:cNvPr id="2" name="Title 1"/>
          <p:cNvSpPr>
            <a:spLocks noGrp="1"/>
          </p:cNvSpPr>
          <p:nvPr>
            <p:ph type="ctrTitle"/>
          </p:nvPr>
        </p:nvSpPr>
        <p:spPr>
          <a:xfrm>
            <a:off x="685800" y="1571612"/>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21468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dirty="0"/>
          </a:p>
        </p:txBody>
      </p:sp>
      <p:pic>
        <p:nvPicPr>
          <p:cNvPr id="8" name="Picture 7" descr="logo1.gif"/>
          <p:cNvPicPr/>
          <p:nvPr userDrawn="1"/>
        </p:nvPicPr>
        <p:blipFill>
          <a:blip r:embed="rId3" cstate="print"/>
          <a:stretch>
            <a:fillRect/>
          </a:stretch>
        </p:blipFill>
        <p:spPr>
          <a:xfrm>
            <a:off x="6858016" y="4572008"/>
            <a:ext cx="1908810" cy="746760"/>
          </a:xfrm>
          <a:prstGeom prst="rect">
            <a:avLst/>
          </a:prstGeom>
        </p:spPr>
      </p:pic>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91AABD3-B9A1-4CEA-A51C-D76D12D2F1B0}" type="slidenum">
              <a:rPr lang="en-GB"/>
              <a:pPr>
                <a:defRPr/>
              </a:pPr>
              <a:t>‹#›</a:t>
            </a:fld>
            <a:endParaRPr lang="en-GB"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17514A-850A-4C06-AEAF-5D97F06C0DA2}" type="slidenum">
              <a:rPr lang="en-GB"/>
              <a:pPr>
                <a:defRPr/>
              </a:pPr>
              <a:t>‹#›</a:t>
            </a:fld>
            <a:endParaRPr lang="en-GB"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F5FCF09-C499-45AF-AE9D-CCE860181B3E}"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810D0F-3057-4DD2-8AB6-AC3F7D5F66F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9FA4425-7590-4391-95EE-6B2096F95A22}"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8C180D-5724-4DBE-906A-97582C0E170C}"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88E341-7E1E-4926-AB93-DDF07A5DDC08}"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578C36-D06D-4DF7-A8BC-0A86C6B1FB46}"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D9B96F9-3846-4EEE-A872-AAFB1E91168B}" type="datetimeFigureOut">
              <a:rPr lang="en-US"/>
              <a:pPr>
                <a:defRPr/>
              </a:pPr>
              <a:t>11/21/2014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2B8F89-8CF1-44B1-BD3B-5597DF3536ED}"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A8CCD82-E02A-4E36-9005-A36B88436D6A}" type="datetimeFigureOut">
              <a:rPr lang="en-US"/>
              <a:pPr>
                <a:defRPr/>
              </a:pPr>
              <a:t>11/21/2014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FEB1471-8ACB-403D-ADB9-D5E8351952D2}"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852AF72-383E-4635-8199-EA5C3EB504E5}" type="datetimeFigureOut">
              <a:rPr lang="en-US"/>
              <a:pPr>
                <a:defRPr/>
              </a:pPr>
              <a:t>11/21/2014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25B778D-346C-4F1B-BF49-31E49A2FF683}"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E1D699-86E9-4DBE-9282-872D15EDE031}" type="datetimeFigureOut">
              <a:rPr lang="en-US"/>
              <a:pPr>
                <a:defRPr/>
              </a:pPr>
              <a:t>11/21/2014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D2D5FDB-719B-4DD9-9E72-41EB5FD616B0}"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3049E2-D21E-4481-9F07-CCD3AE77F9AE}" type="datetimeFigureOut">
              <a:rPr lang="en-US"/>
              <a:pPr>
                <a:defRPr/>
              </a:pPr>
              <a:t>11/21/2014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6298F7-4958-4717-B377-90532B964EF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2EA92C-85B8-420A-A79B-12F2C1F903B3}" type="slidenum">
              <a:rPr lang="en-GB"/>
              <a:pPr>
                <a:defRPr/>
              </a:pPr>
              <a:t>‹#›</a:t>
            </a:fld>
            <a:endParaRPr lang="en-GB"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89A7F0-F76A-4254-874A-9C8B9C632AF5}" type="datetimeFigureOut">
              <a:rPr lang="en-US"/>
              <a:pPr>
                <a:defRPr/>
              </a:pPr>
              <a:t>11/21/2014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43936A-07C5-49A6-A3BD-30A85A66D8C1}"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5F288BF-5833-44AD-B8FC-4A11C2BCCD4B}"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CF851F-F310-4426-A77F-914A1065CEA1}"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53CEEF0-32EB-4F2F-91AB-8A360C753C7C}"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696EB3-598A-4631-91E0-7E6B095F8031}"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066F0F-92C6-4B7A-A31B-CCE84461518C}"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C18EE68-71C2-47C9-987C-D5E213018A9A}"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C6713D25-FBF9-427B-8725-0F58E9E96E08}"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9A7E52-BC20-4AC9-B550-12C08F27DB2C}"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612138-992F-4D8B-959D-31DF476E6D15}"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3DD6B4-D37A-4ECF-9932-35863C4F32EE}"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7D91C9B-EACF-4CCD-A867-E622841F8B21}" type="datetimeFigureOut">
              <a:rPr lang="en-US"/>
              <a:pPr>
                <a:defRPr/>
              </a:pPr>
              <a:t>11/21/2014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0D3BBE7-F747-4ACC-A1DA-8D716D0B1287}"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7E9860E-DF19-4774-BC5A-7683DD745E08}" type="datetimeFigureOut">
              <a:rPr lang="en-US"/>
              <a:pPr>
                <a:defRPr/>
              </a:pPr>
              <a:t>11/21/2014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A341CDF-6FA1-4703-ABC9-89B307F31B0C}"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33B64DF-704A-4280-B6E6-6E8B93BFD337}" type="datetimeFigureOut">
              <a:rPr lang="en-US"/>
              <a:pPr>
                <a:defRPr/>
              </a:pPr>
              <a:t>11/21/2014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ACB964C-8EF3-4530-B844-3AFE907FE70E}"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4D7872-496C-43F5-AC83-D82F57A2E290}" type="datetimeFigureOut">
              <a:rPr lang="en-US"/>
              <a:pPr>
                <a:defRPr/>
              </a:pPr>
              <a:t>11/21/2014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49E938C-7239-4BC2-8925-079BB9C2E30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051554C-60BB-4C69-AE68-6E207A12FF82}" type="slidenum">
              <a:rPr lang="en-GB"/>
              <a:pPr>
                <a:defRPr/>
              </a:pPr>
              <a:t>‹#›</a:t>
            </a:fld>
            <a:endParaRPr lang="en-GB" dirty="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5ADDCD-AE2C-4BC4-B894-8731BD5B0FE0}" type="datetimeFigureOut">
              <a:rPr lang="en-US"/>
              <a:pPr>
                <a:defRPr/>
              </a:pPr>
              <a:t>11/21/2014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1B5B62-A0AC-4B44-A8FF-B5C202AC7BDD}"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27FE07-FB28-4065-BD2B-194105D2E48A}" type="datetimeFigureOut">
              <a:rPr lang="en-US"/>
              <a:pPr>
                <a:defRPr/>
              </a:pPr>
              <a:t>11/21/2014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0ACB7DA-F098-47BC-B331-D7E1EA1E5693}"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02E0D9C-5A7A-491F-9C96-83E2FA7A47C5}"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C6ED90-D162-4DA6-B75A-D9F837627B9F}"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CF1A417-D9CF-45B9-AD4C-21120996AA83}" type="datetimeFigureOut">
              <a:rPr lang="en-US"/>
              <a:pPr>
                <a:defRPr/>
              </a:pPr>
              <a:t>11/21/2014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44727A4-0673-4E0C-9322-EBC52EF69AC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80BFD39-72C1-4216-B620-17402F71CC92}" type="slidenum">
              <a:rPr lang="en-GB"/>
              <a:pPr>
                <a:defRPr/>
              </a:pPr>
              <a:t>‹#›</a:t>
            </a:fld>
            <a:endParaRPr lang="en-GB"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7E9A731-2173-42A6-A16C-20EB7D75D456}" type="slidenum">
              <a:rPr lang="en-GB"/>
              <a:pPr>
                <a:defRPr/>
              </a:pPr>
              <a:t>‹#›</a:t>
            </a:fld>
            <a:endParaRPr lang="en-GB"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AA688B5-D46E-4B02-B830-8A7FE15E44AC}" type="slidenum">
              <a:rPr lang="en-GB"/>
              <a:pPr>
                <a:defRPr/>
              </a:pPr>
              <a:t>‹#›</a:t>
            </a:fld>
            <a:endParaRPr lang="en-GB"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EE3AA7B-D5E1-46CE-AF54-7FDDCD70E58C}" type="slidenum">
              <a:rPr lang="en-GB"/>
              <a:pPr>
                <a:defRPr/>
              </a:pPr>
              <a:t>‹#›</a:t>
            </a:fld>
            <a:endParaRPr lang="en-GB"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E6A8D9-B443-416A-BDE2-A128E027150B}" type="slidenum">
              <a:rPr lang="en-GB"/>
              <a:pPr>
                <a:defRPr/>
              </a:pPr>
              <a:t>‹#›</a:t>
            </a:fld>
            <a:endParaRPr lang="en-GB"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4D9D49-DAF7-478C-88E5-F9375D54F275}" type="slidenum">
              <a:rPr lang="en-GB"/>
              <a:pPr>
                <a:defRPr/>
              </a:pPr>
              <a:t>‹#›</a:t>
            </a:fld>
            <a:endParaRPr lang="en-GB"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Title slide"/>
          <p:cNvPicPr>
            <a:picLocks noChangeAspect="1" noChangeArrowheads="1"/>
          </p:cNvPicPr>
          <p:nvPr/>
        </p:nvPicPr>
        <p:blipFill>
          <a:blip r:embed="rId13"/>
          <a:srcRect/>
          <a:stretch>
            <a:fillRect/>
          </a:stretch>
        </p:blipFill>
        <p:spPr bwMode="auto">
          <a:xfrm>
            <a:off x="0" y="-4763"/>
            <a:ext cx="9145588" cy="6867526"/>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3500438"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14B590-0212-456D-AD33-E8B23CE3C36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3"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med">
    <p:wipe dir="r"/>
  </p:transition>
  <p:txStyles>
    <p:titleStyle>
      <a:lvl1pPr algn="l" rtl="0" eaLnBrk="0" fontAlgn="base" hangingPunct="0">
        <a:spcBef>
          <a:spcPct val="0"/>
        </a:spcBef>
        <a:spcAft>
          <a:spcPct val="0"/>
        </a:spcAft>
        <a:defRPr sz="4400">
          <a:solidFill>
            <a:srgbClr val="FF0000"/>
          </a:solidFill>
          <a:latin typeface="+mj-lt"/>
          <a:ea typeface="+mj-ea"/>
          <a:cs typeface="+mj-cs"/>
        </a:defRPr>
      </a:lvl1pPr>
      <a:lvl2pPr algn="l" rtl="0" eaLnBrk="0" fontAlgn="base" hangingPunct="0">
        <a:spcBef>
          <a:spcPct val="0"/>
        </a:spcBef>
        <a:spcAft>
          <a:spcPct val="0"/>
        </a:spcAft>
        <a:defRPr sz="4400">
          <a:solidFill>
            <a:srgbClr val="FF0000"/>
          </a:solidFill>
          <a:latin typeface="Arial" charset="0"/>
        </a:defRPr>
      </a:lvl2pPr>
      <a:lvl3pPr algn="l" rtl="0" eaLnBrk="0" fontAlgn="base" hangingPunct="0">
        <a:spcBef>
          <a:spcPct val="0"/>
        </a:spcBef>
        <a:spcAft>
          <a:spcPct val="0"/>
        </a:spcAft>
        <a:defRPr sz="4400">
          <a:solidFill>
            <a:srgbClr val="FF0000"/>
          </a:solidFill>
          <a:latin typeface="Arial" charset="0"/>
        </a:defRPr>
      </a:lvl3pPr>
      <a:lvl4pPr algn="l" rtl="0" eaLnBrk="0" fontAlgn="base" hangingPunct="0">
        <a:spcBef>
          <a:spcPct val="0"/>
        </a:spcBef>
        <a:spcAft>
          <a:spcPct val="0"/>
        </a:spcAft>
        <a:defRPr sz="4400">
          <a:solidFill>
            <a:srgbClr val="FF0000"/>
          </a:solidFill>
          <a:latin typeface="Arial" charset="0"/>
        </a:defRPr>
      </a:lvl4pPr>
      <a:lvl5pPr algn="l"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5" descr="General"/>
          <p:cNvPicPr>
            <a:picLocks noChangeAspect="1" noChangeArrowheads="1"/>
          </p:cNvPicPr>
          <p:nvPr/>
        </p:nvPicPr>
        <p:blipFill>
          <a:blip r:embed="rId13"/>
          <a:srcRect/>
          <a:stretch>
            <a:fillRect/>
          </a:stretch>
        </p:blipFill>
        <p:spPr bwMode="auto">
          <a:xfrm>
            <a:off x="0" y="-4763"/>
            <a:ext cx="9145588" cy="6867526"/>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AC18F87-1B0E-4097-9289-0B4CEE97D08F}" type="datetimeFigureOut">
              <a:rPr lang="en-US"/>
              <a:pPr>
                <a:defRPr/>
              </a:pPr>
              <a:t>11/21/2014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B8C51B-0146-4029-B5D4-C43855D8831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spcBef>
          <a:spcPct val="0"/>
        </a:spcBef>
        <a:spcAft>
          <a:spcPct val="0"/>
        </a:spcAft>
        <a:defRPr sz="4400" kern="1200">
          <a:solidFill>
            <a:srgbClr val="FF0000"/>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FF0000"/>
          </a:solidFill>
          <a:latin typeface="Arial" charset="0"/>
          <a:cs typeface="Arial" charset="0"/>
        </a:defRPr>
      </a:lvl2pPr>
      <a:lvl3pPr algn="l" rtl="0" eaLnBrk="0" fontAlgn="base" hangingPunct="0">
        <a:spcBef>
          <a:spcPct val="0"/>
        </a:spcBef>
        <a:spcAft>
          <a:spcPct val="0"/>
        </a:spcAft>
        <a:defRPr sz="4400">
          <a:solidFill>
            <a:srgbClr val="FF0000"/>
          </a:solidFill>
          <a:latin typeface="Arial" charset="0"/>
          <a:cs typeface="Arial" charset="0"/>
        </a:defRPr>
      </a:lvl3pPr>
      <a:lvl4pPr algn="l" rtl="0" eaLnBrk="0" fontAlgn="base" hangingPunct="0">
        <a:spcBef>
          <a:spcPct val="0"/>
        </a:spcBef>
        <a:spcAft>
          <a:spcPct val="0"/>
        </a:spcAft>
        <a:defRPr sz="4400">
          <a:solidFill>
            <a:srgbClr val="FF0000"/>
          </a:solidFill>
          <a:latin typeface="Arial" charset="0"/>
          <a:cs typeface="Arial" charset="0"/>
        </a:defRPr>
      </a:lvl4pPr>
      <a:lvl5pPr algn="l" rtl="0" eaLnBrk="0" fontAlgn="base" hangingPunct="0">
        <a:spcBef>
          <a:spcPct val="0"/>
        </a:spcBef>
        <a:spcAft>
          <a:spcPct val="0"/>
        </a:spcAft>
        <a:defRPr sz="4400">
          <a:solidFill>
            <a:srgbClr val="FF0000"/>
          </a:solidFill>
          <a:latin typeface="Arial" charset="0"/>
          <a:cs typeface="Arial" charset="0"/>
        </a:defRPr>
      </a:lvl5pPr>
      <a:lvl6pPr marL="457200" algn="l" rtl="0" fontAlgn="base">
        <a:spcBef>
          <a:spcPct val="0"/>
        </a:spcBef>
        <a:spcAft>
          <a:spcPct val="0"/>
        </a:spcAft>
        <a:defRPr sz="4400">
          <a:solidFill>
            <a:srgbClr val="FF0000"/>
          </a:solidFill>
          <a:latin typeface="Arial" charset="0"/>
          <a:cs typeface="Arial" charset="0"/>
        </a:defRPr>
      </a:lvl6pPr>
      <a:lvl7pPr marL="914400" algn="l" rtl="0" fontAlgn="base">
        <a:spcBef>
          <a:spcPct val="0"/>
        </a:spcBef>
        <a:spcAft>
          <a:spcPct val="0"/>
        </a:spcAft>
        <a:defRPr sz="4400">
          <a:solidFill>
            <a:srgbClr val="FF0000"/>
          </a:solidFill>
          <a:latin typeface="Arial" charset="0"/>
          <a:cs typeface="Arial" charset="0"/>
        </a:defRPr>
      </a:lvl7pPr>
      <a:lvl8pPr marL="1371600" algn="l" rtl="0" fontAlgn="base">
        <a:spcBef>
          <a:spcPct val="0"/>
        </a:spcBef>
        <a:spcAft>
          <a:spcPct val="0"/>
        </a:spcAft>
        <a:defRPr sz="4400">
          <a:solidFill>
            <a:srgbClr val="FF0000"/>
          </a:solidFill>
          <a:latin typeface="Arial" charset="0"/>
          <a:cs typeface="Arial" charset="0"/>
        </a:defRPr>
      </a:lvl8pPr>
      <a:lvl9pPr marL="1828800" algn="l" rtl="0" fontAlgn="base">
        <a:spcBef>
          <a:spcPct val="0"/>
        </a:spcBef>
        <a:spcAft>
          <a:spcPct val="0"/>
        </a:spcAft>
        <a:defRPr sz="4400">
          <a:solidFill>
            <a:srgbClr val="FF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9" descr="General 2"/>
          <p:cNvPicPr>
            <a:picLocks noChangeAspect="1" noChangeArrowheads="1"/>
          </p:cNvPicPr>
          <p:nvPr/>
        </p:nvPicPr>
        <p:blipFill>
          <a:blip r:embed="rId13"/>
          <a:srcRect/>
          <a:stretch>
            <a:fillRect/>
          </a:stretch>
        </p:blipFill>
        <p:spPr bwMode="auto">
          <a:xfrm>
            <a:off x="0" y="-4763"/>
            <a:ext cx="9145588" cy="6867526"/>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38E6D18-959F-4FF2-947F-2A6C7EC8085C}" type="datetimeFigureOut">
              <a:rPr lang="en-US"/>
              <a:pPr>
                <a:defRPr/>
              </a:pPr>
              <a:t>11/21/2014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B3AC8EF-241B-4B41-9D25-559EF29DC6C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0" fontAlgn="base" hangingPunct="0">
        <a:spcBef>
          <a:spcPct val="0"/>
        </a:spcBef>
        <a:spcAft>
          <a:spcPct val="0"/>
        </a:spcAft>
        <a:defRPr sz="4400" kern="1200">
          <a:solidFill>
            <a:srgbClr val="FF0000"/>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FF0000"/>
          </a:solidFill>
          <a:latin typeface="Arial" charset="0"/>
          <a:cs typeface="Arial" charset="0"/>
        </a:defRPr>
      </a:lvl2pPr>
      <a:lvl3pPr algn="l" rtl="0" eaLnBrk="0" fontAlgn="base" hangingPunct="0">
        <a:spcBef>
          <a:spcPct val="0"/>
        </a:spcBef>
        <a:spcAft>
          <a:spcPct val="0"/>
        </a:spcAft>
        <a:defRPr sz="4400">
          <a:solidFill>
            <a:srgbClr val="FF0000"/>
          </a:solidFill>
          <a:latin typeface="Arial" charset="0"/>
          <a:cs typeface="Arial" charset="0"/>
        </a:defRPr>
      </a:lvl3pPr>
      <a:lvl4pPr algn="l" rtl="0" eaLnBrk="0" fontAlgn="base" hangingPunct="0">
        <a:spcBef>
          <a:spcPct val="0"/>
        </a:spcBef>
        <a:spcAft>
          <a:spcPct val="0"/>
        </a:spcAft>
        <a:defRPr sz="4400">
          <a:solidFill>
            <a:srgbClr val="FF0000"/>
          </a:solidFill>
          <a:latin typeface="Arial" charset="0"/>
          <a:cs typeface="Arial" charset="0"/>
        </a:defRPr>
      </a:lvl4pPr>
      <a:lvl5pPr algn="l" rtl="0" eaLnBrk="0" fontAlgn="base" hangingPunct="0">
        <a:spcBef>
          <a:spcPct val="0"/>
        </a:spcBef>
        <a:spcAft>
          <a:spcPct val="0"/>
        </a:spcAft>
        <a:defRPr sz="4400">
          <a:solidFill>
            <a:srgbClr val="FF0000"/>
          </a:solidFill>
          <a:latin typeface="Arial" charset="0"/>
          <a:cs typeface="Arial" charset="0"/>
        </a:defRPr>
      </a:lvl5pPr>
      <a:lvl6pPr marL="457200" algn="l" rtl="0" fontAlgn="base">
        <a:spcBef>
          <a:spcPct val="0"/>
        </a:spcBef>
        <a:spcAft>
          <a:spcPct val="0"/>
        </a:spcAft>
        <a:defRPr sz="4400">
          <a:solidFill>
            <a:srgbClr val="FF0000"/>
          </a:solidFill>
          <a:latin typeface="Arial" charset="0"/>
          <a:cs typeface="Arial" charset="0"/>
        </a:defRPr>
      </a:lvl6pPr>
      <a:lvl7pPr marL="914400" algn="l" rtl="0" fontAlgn="base">
        <a:spcBef>
          <a:spcPct val="0"/>
        </a:spcBef>
        <a:spcAft>
          <a:spcPct val="0"/>
        </a:spcAft>
        <a:defRPr sz="4400">
          <a:solidFill>
            <a:srgbClr val="FF0000"/>
          </a:solidFill>
          <a:latin typeface="Arial" charset="0"/>
          <a:cs typeface="Arial" charset="0"/>
        </a:defRPr>
      </a:lvl7pPr>
      <a:lvl8pPr marL="1371600" algn="l" rtl="0" fontAlgn="base">
        <a:spcBef>
          <a:spcPct val="0"/>
        </a:spcBef>
        <a:spcAft>
          <a:spcPct val="0"/>
        </a:spcAft>
        <a:defRPr sz="4400">
          <a:solidFill>
            <a:srgbClr val="FF0000"/>
          </a:solidFill>
          <a:latin typeface="Arial" charset="0"/>
          <a:cs typeface="Arial" charset="0"/>
        </a:defRPr>
      </a:lvl8pPr>
      <a:lvl9pPr marL="1828800" algn="l" rtl="0" fontAlgn="base">
        <a:spcBef>
          <a:spcPct val="0"/>
        </a:spcBef>
        <a:spcAft>
          <a:spcPct val="0"/>
        </a:spcAft>
        <a:defRPr sz="4400">
          <a:solidFill>
            <a:srgbClr val="FF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a:xfrm>
            <a:off x="0" y="-34880"/>
            <a:ext cx="9144000" cy="6819840"/>
          </a:xfrm>
        </p:spPr>
      </p:pic>
      <p:sp>
        <p:nvSpPr>
          <p:cNvPr id="7" name="Subtitle 6"/>
          <p:cNvSpPr>
            <a:spLocks noGrp="1"/>
          </p:cNvSpPr>
          <p:nvPr>
            <p:ph type="subTitle" idx="1"/>
          </p:nvPr>
        </p:nvSpPr>
        <p:spPr>
          <a:xfrm>
            <a:off x="1187624" y="4869160"/>
            <a:ext cx="6400800" cy="1752600"/>
          </a:xfrm>
          <a:ln>
            <a:noFill/>
          </a:ln>
          <a:effectLst>
            <a:outerShdw blurRad="50800" dist="50800" dir="5400000" algn="ctr" rotWithShape="0">
              <a:schemeClr val="bg1"/>
            </a:outerShdw>
          </a:effectLst>
        </p:spPr>
        <p:txBody>
          <a:bodyPr/>
          <a:lstStyle/>
          <a:p>
            <a:pPr lvl="0" eaLnBrk="1" hangingPunct="1">
              <a:spcBef>
                <a:spcPct val="0"/>
              </a:spcBef>
              <a:defRPr/>
            </a:pPr>
            <a:r>
              <a:rPr lang="en-GB" sz="2400" b="1" kern="1200" dirty="0">
                <a:ln>
                  <a:solidFill>
                    <a:schemeClr val="tx1"/>
                  </a:solidFill>
                </a:ln>
                <a:effectLst>
                  <a:outerShdw blurRad="50800" dist="50800" dir="5400000" algn="ctr" rotWithShape="0">
                    <a:schemeClr val="tx1"/>
                  </a:outerShdw>
                </a:effectLst>
              </a:rPr>
              <a:t>Sian Moore, Centre for Employment Studies Research</a:t>
            </a:r>
          </a:p>
          <a:p>
            <a:pPr lvl="0" algn="l" eaLnBrk="1" hangingPunct="1">
              <a:spcBef>
                <a:spcPct val="0"/>
              </a:spcBef>
              <a:defRPr/>
            </a:pPr>
            <a:endParaRPr lang="en-GB" sz="2400" b="1" kern="1200" dirty="0">
              <a:ln>
                <a:solidFill>
                  <a:schemeClr val="tx1"/>
                </a:solidFill>
              </a:ln>
              <a:effectLst>
                <a:outerShdw blurRad="50800" dist="50800" dir="5400000" algn="ctr" rotWithShape="0">
                  <a:schemeClr val="bg1"/>
                </a:outerShdw>
              </a:effectLst>
            </a:endParaRPr>
          </a:p>
          <a:p>
            <a:pPr lvl="0" eaLnBrk="1" hangingPunct="1">
              <a:spcBef>
                <a:spcPct val="0"/>
              </a:spcBef>
              <a:defRPr/>
            </a:pPr>
            <a:r>
              <a:rPr lang="en-GB" sz="2400" b="1" kern="1200" dirty="0">
                <a:ln>
                  <a:solidFill>
                    <a:schemeClr val="tx1"/>
                  </a:solidFill>
                </a:ln>
                <a:effectLst>
                  <a:outerShdw blurRad="50800" dist="50800" dir="5400000" algn="ctr" rotWithShape="0">
                    <a:schemeClr val="tx1"/>
                  </a:outerShdw>
                </a:effectLst>
              </a:rPr>
              <a:t>Manchester Industrial Relations Society 50</a:t>
            </a:r>
            <a:r>
              <a:rPr lang="en-GB" sz="2400" b="1" kern="1200" baseline="30000" dirty="0">
                <a:ln>
                  <a:solidFill>
                    <a:schemeClr val="tx1"/>
                  </a:solidFill>
                </a:ln>
                <a:effectLst>
                  <a:outerShdw blurRad="50800" dist="50800" dir="5400000" algn="ctr" rotWithShape="0">
                    <a:schemeClr val="tx1"/>
                  </a:outerShdw>
                </a:effectLst>
              </a:rPr>
              <a:t>th</a:t>
            </a:r>
            <a:r>
              <a:rPr lang="en-GB" sz="2400" b="1" kern="1200" dirty="0">
                <a:ln>
                  <a:solidFill>
                    <a:schemeClr val="tx1"/>
                  </a:solidFill>
                </a:ln>
                <a:effectLst>
                  <a:outerShdw blurRad="50800" dist="50800" dir="5400000" algn="ctr" rotWithShape="0">
                    <a:schemeClr val="tx1"/>
                  </a:outerShdw>
                </a:effectLst>
              </a:rPr>
              <a:t> Anniversary Conference</a:t>
            </a:r>
          </a:p>
        </p:txBody>
      </p:sp>
      <p:sp>
        <p:nvSpPr>
          <p:cNvPr id="6" name="Title 5"/>
          <p:cNvSpPr>
            <a:spLocks noGrp="1"/>
          </p:cNvSpPr>
          <p:nvPr>
            <p:ph type="ctrTitle"/>
          </p:nvPr>
        </p:nvSpPr>
        <p:spPr>
          <a:xfrm>
            <a:off x="251520" y="6648"/>
            <a:ext cx="8676456" cy="1470025"/>
          </a:xfrm>
        </p:spPr>
        <p:txBody>
          <a:bodyPr/>
          <a:lstStyle/>
          <a:p>
            <a:pPr algn="ctr"/>
            <a:r>
              <a:rPr lang="en-GB" sz="4000" b="1" dirty="0" smtClean="0">
                <a:ln>
                  <a:solidFill>
                    <a:schemeClr val="tx1">
                      <a:alpha val="51000"/>
                    </a:schemeClr>
                  </a:solidFill>
                </a:ln>
                <a:effectLst>
                  <a:outerShdw blurRad="50800" dist="50800" dir="5400000" algn="ctr" rotWithShape="0">
                    <a:schemeClr val="tx1"/>
                  </a:outerShdw>
                  <a:reflection blurRad="6350" stA="55000" endA="300" endPos="45500" dir="5400000" sy="-100000" algn="bl" rotWithShape="0"/>
                </a:effectLst>
              </a:rPr>
              <a:t>The Changing </a:t>
            </a:r>
            <a:r>
              <a:rPr lang="en-GB" sz="4000" b="1" dirty="0">
                <a:ln>
                  <a:solidFill>
                    <a:schemeClr val="tx1">
                      <a:alpha val="51000"/>
                    </a:schemeClr>
                  </a:solidFill>
                </a:ln>
                <a:effectLst>
                  <a:outerShdw blurRad="50800" dist="50800" dir="5400000" algn="ctr" rotWithShape="0">
                    <a:schemeClr val="tx1"/>
                  </a:outerShdw>
                  <a:reflection blurRad="6350" stA="55000" endA="300" endPos="45500" dir="5400000" sy="-100000" algn="bl" rotWithShape="0"/>
                </a:effectLst>
              </a:rPr>
              <a:t>F</a:t>
            </a:r>
            <a:r>
              <a:rPr lang="en-GB" sz="4000" b="1" dirty="0" smtClean="0">
                <a:ln>
                  <a:solidFill>
                    <a:schemeClr val="tx1">
                      <a:alpha val="51000"/>
                    </a:schemeClr>
                  </a:solidFill>
                </a:ln>
                <a:effectLst>
                  <a:outerShdw blurRad="50800" dist="50800" dir="5400000" algn="ctr" rotWithShape="0">
                    <a:schemeClr val="tx1"/>
                  </a:outerShdw>
                  <a:reflection blurRad="6350" stA="55000" endA="300" endPos="45500" dir="5400000" sy="-100000" algn="bl" rotWithShape="0"/>
                </a:effectLst>
              </a:rPr>
              <a:t>ace of Employment </a:t>
            </a:r>
            <a:r>
              <a:rPr lang="en-GB" sz="4000" b="1" dirty="0">
                <a:ln>
                  <a:solidFill>
                    <a:schemeClr val="tx1">
                      <a:alpha val="51000"/>
                    </a:schemeClr>
                  </a:solidFill>
                </a:ln>
                <a:effectLst>
                  <a:outerShdw blurRad="50800" dist="50800" dir="5400000" algn="ctr" rotWithShape="0">
                    <a:schemeClr val="tx1"/>
                  </a:outerShdw>
                  <a:reflection blurRad="6350" stA="55000" endA="300" endPos="45500" dir="5400000" sy="-100000" algn="bl" rotWithShape="0"/>
                </a:effectLst>
              </a:rPr>
              <a:t>R</a:t>
            </a:r>
            <a:r>
              <a:rPr lang="en-GB" sz="4000" b="1" dirty="0" smtClean="0">
                <a:ln>
                  <a:solidFill>
                    <a:schemeClr val="tx1">
                      <a:alpha val="51000"/>
                    </a:schemeClr>
                  </a:solidFill>
                </a:ln>
                <a:effectLst>
                  <a:outerShdw blurRad="50800" dist="50800" dir="5400000" algn="ctr" rotWithShape="0">
                    <a:schemeClr val="tx1"/>
                  </a:outerShdw>
                  <a:reflection blurRad="6350" stA="55000" endA="300" endPos="45500" dir="5400000" sy="-100000" algn="bl" rotWithShape="0"/>
                </a:effectLst>
              </a:rPr>
              <a:t>elations - Equality and Diversity</a:t>
            </a:r>
            <a:endParaRPr lang="en-GB" sz="4000" b="1" dirty="0">
              <a:ln>
                <a:solidFill>
                  <a:schemeClr val="tx1">
                    <a:alpha val="51000"/>
                  </a:schemeClr>
                </a:solidFill>
              </a:ln>
              <a:effectLst>
                <a:outerShdw blurRad="50800" dist="50800" dir="5400000" algn="ctr" rotWithShape="0">
                  <a:schemeClr val="tx1"/>
                </a:outerShdw>
                <a:reflection blurRad="6350" stA="55000" endA="300" endPos="45500" dir="5400000" sy="-100000" algn="bl" rotWithShape="0"/>
              </a:effectLst>
            </a:endParaRPr>
          </a:p>
        </p:txBody>
      </p:sp>
    </p:spTree>
    <p:extLst>
      <p:ext uri="{BB962C8B-B14F-4D97-AF65-F5344CB8AC3E}">
        <p14:creationId xmlns:p14="http://schemas.microsoft.com/office/powerpoint/2010/main" val="2539247340"/>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39552" y="116632"/>
            <a:ext cx="8229600" cy="1143000"/>
          </a:xfrm>
        </p:spPr>
        <p:txBody>
          <a:bodyPr/>
          <a:lstStyle/>
          <a:p>
            <a:pPr eaLnBrk="1" hangingPunct="1"/>
            <a:r>
              <a:rPr lang="en-GB" sz="3600" b="1" dirty="0" smtClean="0">
                <a:latin typeface="Arial" charset="0"/>
                <a:cs typeface="Arial" charset="0"/>
              </a:rPr>
              <a:t>What happened? The voluntary route - Collective Bargaining</a:t>
            </a:r>
          </a:p>
        </p:txBody>
      </p:sp>
      <p:sp>
        <p:nvSpPr>
          <p:cNvPr id="6147" name="Content Placeholder 4"/>
          <p:cNvSpPr>
            <a:spLocks noGrp="1"/>
          </p:cNvSpPr>
          <p:nvPr>
            <p:ph idx="1"/>
          </p:nvPr>
        </p:nvSpPr>
        <p:spPr>
          <a:xfrm>
            <a:off x="395536" y="1268760"/>
            <a:ext cx="8229600" cy="7632848"/>
          </a:xfrm>
        </p:spPr>
        <p:txBody>
          <a:bodyPr/>
          <a:lstStyle/>
          <a:p>
            <a:pPr algn="just" eaLnBrk="1" hangingPunct="1">
              <a:lnSpc>
                <a:spcPct val="110000"/>
              </a:lnSpc>
            </a:pPr>
            <a:endParaRPr lang="en-GB" sz="2800" dirty="0" smtClean="0">
              <a:latin typeface="Arial" charset="0"/>
              <a:cs typeface="Arial" charset="0"/>
            </a:endParaRPr>
          </a:p>
          <a:p>
            <a:pPr algn="just" eaLnBrk="1" hangingPunct="1">
              <a:lnSpc>
                <a:spcPct val="110000"/>
              </a:lnSpc>
            </a:pPr>
            <a:r>
              <a:rPr lang="en-GB" sz="2800" b="1" dirty="0" smtClean="0">
                <a:latin typeface="Arial" charset="0"/>
                <a:cs typeface="Arial" charset="0"/>
              </a:rPr>
              <a:t>Historically </a:t>
            </a:r>
            <a:r>
              <a:rPr lang="en-GB" sz="2800" b="1" dirty="0" err="1" smtClean="0">
                <a:latin typeface="Arial" charset="0"/>
                <a:cs typeface="Arial" charset="0"/>
              </a:rPr>
              <a:t>sectoral</a:t>
            </a:r>
            <a:r>
              <a:rPr lang="en-GB" sz="2800" b="1" dirty="0" smtClean="0">
                <a:latin typeface="Arial" charset="0"/>
                <a:cs typeface="Arial" charset="0"/>
              </a:rPr>
              <a:t> and exclusive;</a:t>
            </a:r>
          </a:p>
          <a:p>
            <a:pPr algn="just" eaLnBrk="1" hangingPunct="1">
              <a:lnSpc>
                <a:spcPct val="110000"/>
              </a:lnSpc>
            </a:pPr>
            <a:endParaRPr lang="en-GB" sz="2800" b="1" dirty="0">
              <a:latin typeface="Arial" charset="0"/>
              <a:cs typeface="Arial" charset="0"/>
            </a:endParaRPr>
          </a:p>
          <a:p>
            <a:pPr algn="just" eaLnBrk="1" hangingPunct="1">
              <a:lnSpc>
                <a:spcPct val="110000"/>
              </a:lnSpc>
            </a:pPr>
            <a:r>
              <a:rPr lang="en-GB" sz="2800" b="1" dirty="0" smtClean="0">
                <a:latin typeface="Arial" charset="0"/>
                <a:cs typeface="Arial" charset="0"/>
              </a:rPr>
              <a:t>But potential for a wider basis of collective bargaining;</a:t>
            </a:r>
          </a:p>
          <a:p>
            <a:pPr algn="just" eaLnBrk="1" hangingPunct="1">
              <a:lnSpc>
                <a:spcPct val="110000"/>
              </a:lnSpc>
            </a:pPr>
            <a:endParaRPr lang="en-GB" sz="2800" b="1" dirty="0">
              <a:latin typeface="Arial" charset="0"/>
              <a:cs typeface="Arial" charset="0"/>
            </a:endParaRPr>
          </a:p>
          <a:p>
            <a:pPr algn="just" eaLnBrk="1" hangingPunct="1">
              <a:lnSpc>
                <a:spcPct val="110000"/>
              </a:lnSpc>
            </a:pPr>
            <a:r>
              <a:rPr lang="en-GB" sz="2800" b="1" dirty="0"/>
              <a:t>F</a:t>
            </a:r>
            <a:r>
              <a:rPr lang="en-GB" sz="2800" b="1" dirty="0" smtClean="0"/>
              <a:t>lexibility</a:t>
            </a:r>
            <a:r>
              <a:rPr lang="en-GB" sz="2800" b="1" dirty="0"/>
              <a:t>, acceptability, legitimacy, enforcement and </a:t>
            </a:r>
            <a:r>
              <a:rPr lang="en-GB" sz="2800" b="1" dirty="0" smtClean="0"/>
              <a:t>voice </a:t>
            </a:r>
            <a:r>
              <a:rPr lang="en-GB" sz="2800" b="1" dirty="0">
                <a:latin typeface="Arial" charset="0"/>
                <a:cs typeface="Arial" charset="0"/>
              </a:rPr>
              <a:t>(Dickens, 2000</a:t>
            </a:r>
            <a:r>
              <a:rPr lang="en-GB" sz="2800" b="1" dirty="0" smtClean="0">
                <a:latin typeface="Arial" charset="0"/>
                <a:cs typeface="Arial" charset="0"/>
              </a:rPr>
              <a:t>).</a:t>
            </a:r>
            <a:endParaRPr lang="en-GB" sz="2800" b="1" dirty="0" smtClean="0"/>
          </a:p>
          <a:p>
            <a:pPr algn="just" eaLnBrk="1" hangingPunct="1">
              <a:lnSpc>
                <a:spcPct val="110000"/>
              </a:lnSpc>
            </a:pPr>
            <a:endParaRPr lang="en-GB" sz="2800" dirty="0"/>
          </a:p>
          <a:p>
            <a:pPr algn="just" eaLnBrk="1" hangingPunct="1">
              <a:lnSpc>
                <a:spcPct val="110000"/>
              </a:lnSpc>
            </a:pPr>
            <a:endParaRPr lang="en-GB" sz="2800" dirty="0" smtClean="0">
              <a:latin typeface="Arial" charset="0"/>
              <a:cs typeface="Arial" charset="0"/>
            </a:endParaRPr>
          </a:p>
          <a:p>
            <a:pPr eaLnBrk="1" hangingPunct="1"/>
            <a:endParaRPr lang="en-GB" dirty="0" smtClean="0">
              <a:latin typeface="Arial" charset="0"/>
              <a:cs typeface="Arial" charset="0"/>
            </a:endParaRPr>
          </a:p>
          <a:p>
            <a:pPr marL="0" indent="0" eaLnBrk="1" hangingPunct="1">
              <a:buNone/>
            </a:pPr>
            <a:endParaRPr lang="en-GB" dirty="0" smtClean="0">
              <a:latin typeface="Arial" charset="0"/>
              <a:cs typeface="Arial" charset="0"/>
            </a:endParaRPr>
          </a:p>
          <a:p>
            <a:pPr marL="0" indent="0" eaLnBrk="1" hangingPunct="1">
              <a:buNone/>
            </a:pPr>
            <a:endParaRPr lang="en-US" dirty="0" smtClean="0">
              <a:latin typeface="Arial" charset="0"/>
              <a:cs typeface="Arial" charset="0"/>
            </a:endParaRPr>
          </a:p>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20162785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243408"/>
            <a:ext cx="8229600" cy="1143000"/>
          </a:xfrm>
        </p:spPr>
        <p:txBody>
          <a:bodyPr/>
          <a:lstStyle/>
          <a:p>
            <a:pPr eaLnBrk="1" hangingPunct="1"/>
            <a:r>
              <a:rPr lang="en-GB" sz="3600" b="1" dirty="0" smtClean="0">
                <a:latin typeface="Arial" charset="0"/>
                <a:cs typeface="Arial" charset="0"/>
              </a:rPr>
              <a:t>Collective Bargaining</a:t>
            </a:r>
          </a:p>
        </p:txBody>
      </p:sp>
      <p:sp>
        <p:nvSpPr>
          <p:cNvPr id="6147" name="Content Placeholder 4"/>
          <p:cNvSpPr>
            <a:spLocks noGrp="1"/>
          </p:cNvSpPr>
          <p:nvPr>
            <p:ph idx="1"/>
          </p:nvPr>
        </p:nvSpPr>
        <p:spPr>
          <a:xfrm>
            <a:off x="107504" y="692696"/>
            <a:ext cx="8229600" cy="7632848"/>
          </a:xfrm>
        </p:spPr>
        <p:txBody>
          <a:bodyPr/>
          <a:lstStyle/>
          <a:p>
            <a:pPr algn="just" eaLnBrk="1" hangingPunct="1">
              <a:lnSpc>
                <a:spcPct val="110000"/>
              </a:lnSpc>
            </a:pPr>
            <a:endParaRPr lang="en-GB" sz="2400" b="1" dirty="0" smtClean="0"/>
          </a:p>
          <a:p>
            <a:pPr algn="just" eaLnBrk="1" hangingPunct="1">
              <a:lnSpc>
                <a:spcPct val="110000"/>
              </a:lnSpc>
            </a:pPr>
            <a:r>
              <a:rPr lang="en-GB" sz="2400" b="1" dirty="0" smtClean="0"/>
              <a:t>‘</a:t>
            </a:r>
            <a:r>
              <a:rPr lang="en-GB" sz="2400" b="1" dirty="0"/>
              <a:t>harnessing collective bargaining as a mechanism for the promotion of gender equality implies radical change in the traditional platforms and approaches of much collective bargaining and poses challenges to the existing nature of many trade unions</a:t>
            </a:r>
            <a:r>
              <a:rPr lang="en-GB" sz="2400" b="1" dirty="0" smtClean="0"/>
              <a:t>’ (Dickens, 2000</a:t>
            </a:r>
            <a:r>
              <a:rPr lang="en-GB" sz="2400" b="1" dirty="0" smtClean="0"/>
              <a:t>).</a:t>
            </a:r>
          </a:p>
          <a:p>
            <a:pPr algn="just" eaLnBrk="1" hangingPunct="1">
              <a:lnSpc>
                <a:spcPct val="110000"/>
              </a:lnSpc>
            </a:pPr>
            <a:endParaRPr lang="en-GB" sz="2400" b="1" dirty="0" smtClean="0"/>
          </a:p>
          <a:p>
            <a:pPr algn="just" eaLnBrk="1" hangingPunct="1">
              <a:lnSpc>
                <a:spcPct val="110000"/>
              </a:lnSpc>
            </a:pPr>
            <a:r>
              <a:rPr lang="en-GB" sz="2400" b="1" dirty="0" smtClean="0"/>
              <a:t>Unions reconfigure internal structures;</a:t>
            </a:r>
          </a:p>
          <a:p>
            <a:pPr algn="just" eaLnBrk="1" hangingPunct="1">
              <a:lnSpc>
                <a:spcPct val="110000"/>
              </a:lnSpc>
            </a:pPr>
            <a:endParaRPr lang="en-GB" sz="2400" b="1" dirty="0"/>
          </a:p>
          <a:p>
            <a:pPr algn="just" eaLnBrk="1" hangingPunct="1">
              <a:lnSpc>
                <a:spcPct val="110000"/>
              </a:lnSpc>
            </a:pPr>
            <a:r>
              <a:rPr lang="en-GB" sz="2400" b="1" dirty="0" smtClean="0"/>
              <a:t>Self-organisation of black, disabled, LGBT and women workers.</a:t>
            </a:r>
          </a:p>
          <a:p>
            <a:pPr algn="just" eaLnBrk="1" hangingPunct="1">
              <a:lnSpc>
                <a:spcPct val="110000"/>
              </a:lnSpc>
            </a:pPr>
            <a:endParaRPr lang="en-GB" sz="2400" b="1" dirty="0"/>
          </a:p>
          <a:p>
            <a:pPr algn="just" eaLnBrk="1" hangingPunct="1">
              <a:lnSpc>
                <a:spcPct val="110000"/>
              </a:lnSpc>
            </a:pPr>
            <a:endParaRPr lang="en-GB" sz="2400" b="1" dirty="0"/>
          </a:p>
          <a:p>
            <a:pPr algn="just" eaLnBrk="1" hangingPunct="1">
              <a:lnSpc>
                <a:spcPct val="110000"/>
              </a:lnSpc>
            </a:pPr>
            <a:endParaRPr lang="en-GB" sz="2800" dirty="0">
              <a:latin typeface="Arial" charset="0"/>
              <a:cs typeface="Arial" charset="0"/>
            </a:endParaRPr>
          </a:p>
          <a:p>
            <a:pPr algn="just" eaLnBrk="1" hangingPunct="1">
              <a:lnSpc>
                <a:spcPct val="110000"/>
              </a:lnSpc>
            </a:pPr>
            <a:endParaRPr lang="en-GB" sz="2800" dirty="0" smtClean="0">
              <a:latin typeface="Arial" charset="0"/>
              <a:cs typeface="Arial" charset="0"/>
            </a:endParaRPr>
          </a:p>
          <a:p>
            <a:pPr eaLnBrk="1" hangingPunct="1"/>
            <a:endParaRPr lang="en-GB" dirty="0" smtClean="0">
              <a:latin typeface="Arial" charset="0"/>
              <a:cs typeface="Arial" charset="0"/>
            </a:endParaRPr>
          </a:p>
          <a:p>
            <a:pPr marL="0" indent="0" eaLnBrk="1" hangingPunct="1">
              <a:buNone/>
            </a:pPr>
            <a:endParaRPr lang="en-GB" dirty="0" smtClean="0">
              <a:latin typeface="Arial" charset="0"/>
              <a:cs typeface="Arial" charset="0"/>
            </a:endParaRPr>
          </a:p>
          <a:p>
            <a:pPr marL="0" indent="0" eaLnBrk="1" hangingPunct="1">
              <a:buNone/>
            </a:pPr>
            <a:endParaRPr lang="en-US" dirty="0" smtClean="0">
              <a:latin typeface="Arial" charset="0"/>
              <a:cs typeface="Arial" charset="0"/>
            </a:endParaRPr>
          </a:p>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10804693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79512" y="-243408"/>
            <a:ext cx="8229600" cy="1143000"/>
          </a:xfrm>
        </p:spPr>
        <p:txBody>
          <a:bodyPr/>
          <a:lstStyle/>
          <a:p>
            <a:pPr eaLnBrk="1" hangingPunct="1"/>
            <a:r>
              <a:rPr lang="en-GB" sz="3600" b="1" dirty="0" smtClean="0">
                <a:latin typeface="Arial" charset="0"/>
                <a:cs typeface="Arial" charset="0"/>
              </a:rPr>
              <a:t>Collective Bargaining</a:t>
            </a:r>
          </a:p>
        </p:txBody>
      </p:sp>
      <p:sp>
        <p:nvSpPr>
          <p:cNvPr id="6147" name="Content Placeholder 4"/>
          <p:cNvSpPr>
            <a:spLocks noGrp="1"/>
          </p:cNvSpPr>
          <p:nvPr>
            <p:ph idx="1"/>
          </p:nvPr>
        </p:nvSpPr>
        <p:spPr>
          <a:xfrm>
            <a:off x="-14416" y="120656"/>
            <a:ext cx="9001000" cy="6768752"/>
          </a:xfrm>
        </p:spPr>
        <p:txBody>
          <a:bodyPr/>
          <a:lstStyle/>
          <a:p>
            <a:pPr algn="just" eaLnBrk="1" hangingPunct="1">
              <a:lnSpc>
                <a:spcPct val="110000"/>
              </a:lnSpc>
            </a:pPr>
            <a:endParaRPr lang="en-GB" sz="2800" dirty="0" smtClean="0">
              <a:latin typeface="Arial" charset="0"/>
              <a:cs typeface="Arial" charset="0"/>
            </a:endParaRPr>
          </a:p>
          <a:p>
            <a:pPr algn="just" eaLnBrk="1" hangingPunct="1">
              <a:lnSpc>
                <a:spcPct val="110000"/>
              </a:lnSpc>
            </a:pPr>
            <a:endParaRPr lang="en-GB" sz="2800" b="1" dirty="0" smtClean="0"/>
          </a:p>
          <a:p>
            <a:pPr algn="just" eaLnBrk="1" hangingPunct="1">
              <a:lnSpc>
                <a:spcPct val="110000"/>
              </a:lnSpc>
            </a:pPr>
            <a:r>
              <a:rPr lang="en-GB" sz="2800" b="1" dirty="0" smtClean="0"/>
              <a:t>Retreat from Fordism and corrosion </a:t>
            </a:r>
            <a:r>
              <a:rPr lang="en-GB" sz="2800" b="1" dirty="0"/>
              <a:t>of national, </a:t>
            </a:r>
            <a:r>
              <a:rPr lang="en-GB" sz="2800" b="1" dirty="0" err="1"/>
              <a:t>sectoral</a:t>
            </a:r>
            <a:r>
              <a:rPr lang="en-GB" sz="2800" b="1" dirty="0"/>
              <a:t> and enterprise </a:t>
            </a:r>
            <a:r>
              <a:rPr lang="en-GB" sz="2800" b="1" dirty="0" smtClean="0"/>
              <a:t>bargaining – removal of state support;</a:t>
            </a:r>
          </a:p>
          <a:p>
            <a:pPr algn="just" eaLnBrk="1" hangingPunct="1">
              <a:lnSpc>
                <a:spcPct val="110000"/>
              </a:lnSpc>
            </a:pPr>
            <a:r>
              <a:rPr lang="en-GB" sz="2800" b="1" dirty="0" smtClean="0"/>
              <a:t>Collective </a:t>
            </a:r>
            <a:r>
              <a:rPr lang="en-GB" sz="2800" b="1" dirty="0"/>
              <a:t>bargaining </a:t>
            </a:r>
            <a:r>
              <a:rPr lang="en-GB" sz="2800" b="1" dirty="0" smtClean="0"/>
              <a:t>covered 71</a:t>
            </a:r>
            <a:r>
              <a:rPr lang="en-GB" sz="2800" b="1" dirty="0"/>
              <a:t>% </a:t>
            </a:r>
            <a:r>
              <a:rPr lang="en-GB" sz="2800" b="1" dirty="0" smtClean="0"/>
              <a:t>of workforce in late 1970s, Wages Councils set </a:t>
            </a:r>
            <a:r>
              <a:rPr lang="en-GB" sz="2800" b="1" dirty="0"/>
              <a:t>minimum pay rates </a:t>
            </a:r>
            <a:r>
              <a:rPr lang="en-GB" sz="2800" b="1" dirty="0" smtClean="0"/>
              <a:t>for </a:t>
            </a:r>
            <a:r>
              <a:rPr lang="en-GB" sz="2800" b="1" dirty="0"/>
              <a:t>a further 11</a:t>
            </a:r>
            <a:r>
              <a:rPr lang="en-GB" sz="2800" b="1" dirty="0" smtClean="0"/>
              <a:t>% (statutory);</a:t>
            </a:r>
            <a:endParaRPr lang="en-GB" sz="2800" b="1" dirty="0" smtClean="0"/>
          </a:p>
          <a:p>
            <a:pPr algn="just" eaLnBrk="1" hangingPunct="1">
              <a:lnSpc>
                <a:spcPct val="110000"/>
              </a:lnSpc>
            </a:pPr>
            <a:r>
              <a:rPr lang="en-GB" sz="2800" b="1" dirty="0" smtClean="0"/>
              <a:t>2012 29% </a:t>
            </a:r>
            <a:r>
              <a:rPr lang="en-GB" sz="2800" b="1" dirty="0"/>
              <a:t>of the </a:t>
            </a:r>
            <a:r>
              <a:rPr lang="en-GB" sz="2800" b="1" dirty="0" smtClean="0"/>
              <a:t>workforce covered, 16</a:t>
            </a:r>
            <a:r>
              <a:rPr lang="en-GB" sz="2800" b="1" dirty="0"/>
              <a:t>% in the private </a:t>
            </a:r>
            <a:r>
              <a:rPr lang="en-GB" sz="2800" b="1" dirty="0" smtClean="0"/>
              <a:t>sector (LFS, 2012);  </a:t>
            </a:r>
            <a:endParaRPr lang="en-GB" sz="2800" b="1" dirty="0"/>
          </a:p>
          <a:p>
            <a:pPr algn="just" eaLnBrk="1" hangingPunct="1">
              <a:lnSpc>
                <a:spcPct val="110000"/>
              </a:lnSpc>
            </a:pPr>
            <a:r>
              <a:rPr lang="en-GB" sz="2800" b="1" dirty="0" smtClean="0"/>
              <a:t>Proportion </a:t>
            </a:r>
            <a:r>
              <a:rPr lang="en-GB" sz="2800" b="1" dirty="0"/>
              <a:t>of workers falling below </a:t>
            </a:r>
            <a:r>
              <a:rPr lang="en-GB" sz="2800" b="1" dirty="0" smtClean="0"/>
              <a:t>low </a:t>
            </a:r>
            <a:r>
              <a:rPr lang="en-GB" sz="2800" b="1" dirty="0"/>
              <a:t>pay threshold </a:t>
            </a:r>
            <a:r>
              <a:rPr lang="en-GB" sz="2800" b="1" dirty="0" smtClean="0"/>
              <a:t>rose </a:t>
            </a:r>
            <a:r>
              <a:rPr lang="en-GB" sz="2800" b="1" dirty="0"/>
              <a:t>from a low of 15% in 1975 to a peak of 23% in 1996</a:t>
            </a:r>
            <a:r>
              <a:rPr lang="en-GB" sz="2800" dirty="0" smtClean="0"/>
              <a:t>.</a:t>
            </a:r>
            <a:endParaRPr lang="en-GB" sz="2800" dirty="0" smtClean="0">
              <a:latin typeface="Arial" charset="0"/>
              <a:cs typeface="Arial" charset="0"/>
            </a:endParaRPr>
          </a:p>
          <a:p>
            <a:pPr eaLnBrk="1" hangingPunct="1"/>
            <a:endParaRPr lang="en-GB" dirty="0" smtClean="0">
              <a:latin typeface="Arial" charset="0"/>
              <a:cs typeface="Arial" charset="0"/>
            </a:endParaRPr>
          </a:p>
          <a:p>
            <a:pPr marL="0" indent="0" eaLnBrk="1" hangingPunct="1">
              <a:buNone/>
            </a:pPr>
            <a:endParaRPr lang="en-GB" dirty="0" smtClean="0">
              <a:latin typeface="Arial" charset="0"/>
              <a:cs typeface="Arial" charset="0"/>
            </a:endParaRPr>
          </a:p>
          <a:p>
            <a:pPr marL="0" indent="0" eaLnBrk="1" hangingPunct="1">
              <a:buNone/>
            </a:pPr>
            <a:endParaRPr lang="en-US" dirty="0" smtClean="0">
              <a:latin typeface="Arial" charset="0"/>
              <a:cs typeface="Arial" charset="0"/>
            </a:endParaRPr>
          </a:p>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5891134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0" y="-243408"/>
            <a:ext cx="9167168" cy="1143000"/>
          </a:xfrm>
        </p:spPr>
        <p:txBody>
          <a:bodyPr/>
          <a:lstStyle/>
          <a:p>
            <a:pPr eaLnBrk="1" hangingPunct="1"/>
            <a:r>
              <a:rPr lang="en-GB" sz="3200" b="1" dirty="0" smtClean="0">
                <a:latin typeface="Arial" charset="0"/>
                <a:cs typeface="Arial" charset="0"/>
              </a:rPr>
              <a:t>Responses to decline – Statutory Recognition</a:t>
            </a:r>
          </a:p>
        </p:txBody>
      </p:sp>
      <p:sp>
        <p:nvSpPr>
          <p:cNvPr id="6147" name="Content Placeholder 4"/>
          <p:cNvSpPr>
            <a:spLocks noGrp="1"/>
          </p:cNvSpPr>
          <p:nvPr>
            <p:ph idx="1"/>
          </p:nvPr>
        </p:nvSpPr>
        <p:spPr>
          <a:xfrm>
            <a:off x="179512" y="764704"/>
            <a:ext cx="8928992" cy="6093296"/>
          </a:xfrm>
        </p:spPr>
        <p:txBody>
          <a:bodyPr/>
          <a:lstStyle/>
          <a:p>
            <a:pPr algn="just" eaLnBrk="1" hangingPunct="1"/>
            <a:r>
              <a:rPr lang="en-GB" sz="2800" b="1" dirty="0" smtClean="0">
                <a:latin typeface="Arial" charset="0"/>
                <a:cs typeface="Arial" charset="0"/>
              </a:rPr>
              <a:t>Limited scope of statutory agreements extended to voluntary – pay, hours and holidays; </a:t>
            </a:r>
          </a:p>
          <a:p>
            <a:pPr algn="just" eaLnBrk="1" hangingPunct="1"/>
            <a:endParaRPr lang="en-GB" sz="2800" b="1" dirty="0">
              <a:latin typeface="Arial" charset="0"/>
              <a:cs typeface="Arial" charset="0"/>
            </a:endParaRPr>
          </a:p>
          <a:p>
            <a:pPr algn="just" eaLnBrk="1" hangingPunct="1"/>
            <a:r>
              <a:rPr lang="en-GB" sz="2800" b="1" dirty="0" smtClean="0"/>
              <a:t>Equal </a:t>
            </a:r>
            <a:r>
              <a:rPr lang="en-GB" sz="2800" b="1" dirty="0"/>
              <a:t>opportunities </a:t>
            </a:r>
            <a:r>
              <a:rPr lang="en-GB" sz="2800" b="1" dirty="0" smtClean="0"/>
              <a:t>specified </a:t>
            </a:r>
            <a:r>
              <a:rPr lang="en-GB" sz="2800" b="1" dirty="0"/>
              <a:t>as a subject of bargaining in less than one in ten (8%) and specifically excluded in one third (31</a:t>
            </a:r>
            <a:r>
              <a:rPr lang="en-GB" sz="2800" b="1" dirty="0" smtClean="0"/>
              <a:t>%) (Moore et al. 2004) – a procedural issue;</a:t>
            </a:r>
          </a:p>
          <a:p>
            <a:pPr algn="just" eaLnBrk="1" hangingPunct="1"/>
            <a:endParaRPr lang="en-GB" sz="2800" b="1" dirty="0">
              <a:latin typeface="Arial" charset="0"/>
              <a:cs typeface="Arial" charset="0"/>
            </a:endParaRPr>
          </a:p>
          <a:p>
            <a:pPr algn="just" eaLnBrk="1" hangingPunct="1"/>
            <a:r>
              <a:rPr lang="en-GB" sz="2800" b="1" dirty="0"/>
              <a:t>Fewer than one in ten (7%) agreements provided for collective bargaining on family-friendly </a:t>
            </a:r>
            <a:r>
              <a:rPr lang="en-GB" sz="2800" b="1" dirty="0" smtClean="0"/>
              <a:t>policies;</a:t>
            </a:r>
          </a:p>
          <a:p>
            <a:pPr algn="just" eaLnBrk="1" hangingPunct="1"/>
            <a:endParaRPr lang="en-GB" sz="2800" b="1" dirty="0" smtClean="0"/>
          </a:p>
          <a:p>
            <a:pPr algn="just" eaLnBrk="1" hangingPunct="1"/>
            <a:r>
              <a:rPr lang="en-GB" sz="2800" b="1" dirty="0" smtClean="0"/>
              <a:t>Boots Pharmacists.</a:t>
            </a:r>
            <a:endParaRPr lang="en-GB" sz="2800" b="1" dirty="0" smtClean="0">
              <a:latin typeface="Arial" charset="0"/>
              <a:cs typeface="Arial" charset="0"/>
            </a:endParaRPr>
          </a:p>
          <a:p>
            <a:pPr algn="just" eaLnBrk="1" hangingPunct="1"/>
            <a:endParaRPr lang="en-GB" sz="2800" dirty="0" smtClean="0">
              <a:latin typeface="Arial" charset="0"/>
              <a:cs typeface="Arial" charset="0"/>
            </a:endParaRPr>
          </a:p>
          <a:p>
            <a:pPr algn="just" eaLnBrk="1" hangingPunct="1"/>
            <a:endParaRPr lang="en-GB" sz="2800" dirty="0">
              <a:latin typeface="Arial" charset="0"/>
              <a:cs typeface="Arial" charset="0"/>
            </a:endParaRPr>
          </a:p>
          <a:p>
            <a:pPr algn="just" eaLnBrk="1" hangingPunct="1"/>
            <a:endParaRPr lang="en-GB" sz="2800" dirty="0">
              <a:latin typeface="Arial" charset="0"/>
              <a:cs typeface="Arial" charset="0"/>
            </a:endParaRPr>
          </a:p>
          <a:p>
            <a:pPr algn="just" eaLnBrk="1" hangingPunct="1"/>
            <a:endParaRPr lang="en-GB" sz="2800" dirty="0">
              <a:latin typeface="Arial" charset="0"/>
              <a:cs typeface="Arial" charset="0"/>
            </a:endParaRPr>
          </a:p>
          <a:p>
            <a:pPr algn="just" eaLnBrk="1" hangingPunct="1"/>
            <a:endParaRPr lang="en-GB" dirty="0">
              <a:latin typeface="Arial" charset="0"/>
              <a:cs typeface="Arial" charset="0"/>
            </a:endParaRPr>
          </a:p>
          <a:p>
            <a:pPr algn="just" eaLnBrk="1" hangingPunct="1"/>
            <a:endParaRPr lang="en-GB" dirty="0" smtClean="0">
              <a:latin typeface="Arial" charset="0"/>
              <a:cs typeface="Arial" charset="0"/>
            </a:endParaRPr>
          </a:p>
          <a:p>
            <a:pPr algn="just"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252437312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95536" y="-315416"/>
            <a:ext cx="8229600" cy="1143000"/>
          </a:xfrm>
        </p:spPr>
        <p:txBody>
          <a:bodyPr/>
          <a:lstStyle/>
          <a:p>
            <a:pPr eaLnBrk="1" hangingPunct="1"/>
            <a:r>
              <a:rPr lang="en-GB" sz="4000" b="1" dirty="0" smtClean="0">
                <a:latin typeface="Arial" charset="0"/>
                <a:cs typeface="Arial" charset="0"/>
              </a:rPr>
              <a:t>The fragmentation of bargaining</a:t>
            </a:r>
          </a:p>
        </p:txBody>
      </p:sp>
      <p:sp>
        <p:nvSpPr>
          <p:cNvPr id="6147" name="Content Placeholder 4"/>
          <p:cNvSpPr>
            <a:spLocks noGrp="1"/>
          </p:cNvSpPr>
          <p:nvPr>
            <p:ph idx="1"/>
          </p:nvPr>
        </p:nvSpPr>
        <p:spPr>
          <a:xfrm>
            <a:off x="179512" y="1241376"/>
            <a:ext cx="9073008" cy="5616624"/>
          </a:xfrm>
        </p:spPr>
        <p:txBody>
          <a:bodyPr/>
          <a:lstStyle/>
          <a:p>
            <a:pPr algn="just" eaLnBrk="1" hangingPunct="1"/>
            <a:r>
              <a:rPr lang="en-GB" sz="2800" b="1" dirty="0"/>
              <a:t>‘transformational governance’ </a:t>
            </a:r>
            <a:r>
              <a:rPr lang="en-GB" sz="2800" b="1" dirty="0" smtClean="0"/>
              <a:t>in the public sector (Colling) – privatisation, outsourcing, diversification of </a:t>
            </a:r>
            <a:r>
              <a:rPr lang="en-GB" sz="2800" b="1" dirty="0" smtClean="0"/>
              <a:t>provision;</a:t>
            </a:r>
            <a:r>
              <a:rPr lang="en-GB" sz="2800" b="1" dirty="0" smtClean="0">
                <a:latin typeface="Arial" charset="0"/>
                <a:cs typeface="Arial" charset="0"/>
              </a:rPr>
              <a:t> </a:t>
            </a:r>
            <a:endParaRPr lang="en-GB" sz="2800" b="1" dirty="0" smtClean="0">
              <a:latin typeface="Arial" charset="0"/>
              <a:cs typeface="Arial" charset="0"/>
            </a:endParaRPr>
          </a:p>
          <a:p>
            <a:pPr algn="just" eaLnBrk="1" hangingPunct="1"/>
            <a:endParaRPr lang="en-GB" sz="2800" b="1" dirty="0">
              <a:latin typeface="Arial" charset="0"/>
              <a:cs typeface="Arial" charset="0"/>
            </a:endParaRPr>
          </a:p>
          <a:p>
            <a:pPr algn="just" eaLnBrk="1" hangingPunct="1"/>
            <a:r>
              <a:rPr lang="en-GB" sz="2800" b="1" dirty="0" smtClean="0"/>
              <a:t>Removal of </a:t>
            </a:r>
            <a:r>
              <a:rPr lang="en-GB" sz="2800" b="1" dirty="0"/>
              <a:t>workers from direct </a:t>
            </a:r>
            <a:r>
              <a:rPr lang="en-GB" sz="2800" b="1" dirty="0" smtClean="0"/>
              <a:t>employment, collective </a:t>
            </a:r>
            <a:r>
              <a:rPr lang="en-GB" sz="2800" b="1" dirty="0"/>
              <a:t>bargaining coverage, existing </a:t>
            </a:r>
            <a:r>
              <a:rPr lang="en-GB" sz="2800" b="1" dirty="0" smtClean="0"/>
              <a:t>representational structures, representation and organisation;  </a:t>
            </a:r>
          </a:p>
          <a:p>
            <a:pPr algn="just" eaLnBrk="1" hangingPunct="1"/>
            <a:endParaRPr lang="en-GB" sz="2800" b="1" dirty="0">
              <a:latin typeface="Arial" charset="0"/>
              <a:cs typeface="Arial" charset="0"/>
            </a:endParaRPr>
          </a:p>
          <a:p>
            <a:pPr algn="just" eaLnBrk="1" hangingPunct="1"/>
            <a:r>
              <a:rPr lang="en-GB" sz="2800" b="1" dirty="0" smtClean="0">
                <a:latin typeface="Arial" charset="0"/>
                <a:cs typeface="Arial" charset="0"/>
              </a:rPr>
              <a:t>Contract based recognition – social care.</a:t>
            </a:r>
          </a:p>
          <a:p>
            <a:pPr algn="just" eaLnBrk="1" hangingPunct="1"/>
            <a:endParaRPr lang="en-GB" sz="2800" b="1" dirty="0">
              <a:latin typeface="Arial" charset="0"/>
              <a:cs typeface="Arial" charset="0"/>
            </a:endParaRPr>
          </a:p>
          <a:p>
            <a:pPr marL="0" indent="0" algn="just" eaLnBrk="1" hangingPunct="1">
              <a:buNone/>
            </a:pPr>
            <a:endParaRPr lang="en-GB" sz="2800" dirty="0" smtClean="0">
              <a:latin typeface="Arial" charset="0"/>
              <a:cs typeface="Arial" charset="0"/>
            </a:endParaRPr>
          </a:p>
        </p:txBody>
      </p:sp>
    </p:spTree>
    <p:extLst>
      <p:ext uri="{BB962C8B-B14F-4D97-AF65-F5344CB8AC3E}">
        <p14:creationId xmlns:p14="http://schemas.microsoft.com/office/powerpoint/2010/main" val="31831341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95536" y="-315416"/>
            <a:ext cx="8229600" cy="1143000"/>
          </a:xfrm>
        </p:spPr>
        <p:txBody>
          <a:bodyPr/>
          <a:lstStyle/>
          <a:p>
            <a:pPr eaLnBrk="1" hangingPunct="1"/>
            <a:r>
              <a:rPr lang="en-GB" sz="4000" b="1" dirty="0" smtClean="0">
                <a:latin typeface="Arial" charset="0"/>
                <a:cs typeface="Arial" charset="0"/>
              </a:rPr>
              <a:t>The fragmentation of bargaining</a:t>
            </a:r>
          </a:p>
        </p:txBody>
      </p:sp>
      <p:sp>
        <p:nvSpPr>
          <p:cNvPr id="6147" name="Content Placeholder 4"/>
          <p:cNvSpPr>
            <a:spLocks noGrp="1"/>
          </p:cNvSpPr>
          <p:nvPr>
            <p:ph idx="1"/>
          </p:nvPr>
        </p:nvSpPr>
        <p:spPr>
          <a:xfrm>
            <a:off x="35496" y="620688"/>
            <a:ext cx="9073008" cy="5616624"/>
          </a:xfrm>
        </p:spPr>
        <p:txBody>
          <a:bodyPr/>
          <a:lstStyle/>
          <a:p>
            <a:pPr algn="just" eaLnBrk="1" hangingPunct="1"/>
            <a:endParaRPr lang="en-GB" sz="2400" b="1" dirty="0" smtClean="0">
              <a:latin typeface="Arial" charset="0"/>
              <a:cs typeface="Arial" charset="0"/>
            </a:endParaRPr>
          </a:p>
          <a:p>
            <a:pPr algn="just" eaLnBrk="1" hangingPunct="1"/>
            <a:endParaRPr lang="en-GB" sz="2400" b="1" dirty="0">
              <a:latin typeface="Arial" charset="0"/>
              <a:cs typeface="Arial" charset="0"/>
            </a:endParaRPr>
          </a:p>
          <a:p>
            <a:pPr algn="just" eaLnBrk="1" hangingPunct="1"/>
            <a:r>
              <a:rPr lang="en-GB" sz="2800" b="1" dirty="0" smtClean="0">
                <a:latin typeface="Arial" charset="0"/>
                <a:cs typeface="Arial" charset="0"/>
              </a:rPr>
              <a:t>Equal </a:t>
            </a:r>
            <a:r>
              <a:rPr lang="en-GB" sz="2800" b="1" dirty="0" smtClean="0">
                <a:latin typeface="Arial" charset="0"/>
                <a:cs typeface="Arial" charset="0"/>
              </a:rPr>
              <a:t>Pay (ASDA);</a:t>
            </a:r>
            <a:endParaRPr lang="en-GB" sz="2800" b="1" dirty="0" smtClean="0">
              <a:latin typeface="Arial" charset="0"/>
              <a:cs typeface="Arial" charset="0"/>
            </a:endParaRPr>
          </a:p>
          <a:p>
            <a:pPr algn="just" eaLnBrk="1" hangingPunct="1"/>
            <a:endParaRPr lang="en-GB" sz="2800" b="1" dirty="0" smtClean="0">
              <a:latin typeface="Arial" charset="0"/>
              <a:cs typeface="Arial" charset="0"/>
            </a:endParaRPr>
          </a:p>
          <a:p>
            <a:pPr marL="0" indent="0" algn="just" eaLnBrk="1" hangingPunct="1">
              <a:buNone/>
            </a:pPr>
            <a:endParaRPr lang="en-GB" sz="2800" b="1" dirty="0" smtClean="0">
              <a:latin typeface="Arial" charset="0"/>
              <a:cs typeface="Arial" charset="0"/>
            </a:endParaRPr>
          </a:p>
          <a:p>
            <a:pPr algn="just" eaLnBrk="1" hangingPunct="1"/>
            <a:r>
              <a:rPr lang="en-GB" sz="2800" b="1" dirty="0"/>
              <a:t>C</a:t>
            </a:r>
            <a:r>
              <a:rPr lang="en-GB" sz="2800" b="1" dirty="0" smtClean="0"/>
              <a:t>oncentration </a:t>
            </a:r>
            <a:r>
              <a:rPr lang="en-GB" sz="2800" b="1" dirty="0"/>
              <a:t>of women, black and migrant workers in privatised services in some geographical areas (Wills et al., 2010) suggests strengthened divisions of labour on the basis of race, gender and ethnicity. </a:t>
            </a:r>
            <a:endParaRPr lang="en-GB" sz="2800" b="1" dirty="0" smtClean="0">
              <a:latin typeface="Arial" charset="0"/>
              <a:cs typeface="Arial" charset="0"/>
            </a:endParaRPr>
          </a:p>
          <a:p>
            <a:pPr marL="0" indent="0" algn="just" eaLnBrk="1" hangingPunct="1">
              <a:buNone/>
            </a:pPr>
            <a:endParaRPr lang="en-GB" sz="2800" dirty="0" smtClean="0">
              <a:latin typeface="Arial" charset="0"/>
              <a:cs typeface="Arial" charset="0"/>
            </a:endParaRPr>
          </a:p>
        </p:txBody>
      </p:sp>
    </p:spTree>
    <p:extLst>
      <p:ext uri="{BB962C8B-B14F-4D97-AF65-F5344CB8AC3E}">
        <p14:creationId xmlns:p14="http://schemas.microsoft.com/office/powerpoint/2010/main" val="9187954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23528" y="-315416"/>
            <a:ext cx="8229600" cy="1143000"/>
          </a:xfrm>
        </p:spPr>
        <p:txBody>
          <a:bodyPr/>
          <a:lstStyle/>
          <a:p>
            <a:pPr eaLnBrk="1" hangingPunct="1"/>
            <a:r>
              <a:rPr lang="en-GB" sz="3600" b="1" dirty="0" smtClean="0">
                <a:latin typeface="Arial" charset="0"/>
                <a:cs typeface="Arial" charset="0"/>
              </a:rPr>
              <a:t>Responses to decline – the NMW</a:t>
            </a:r>
          </a:p>
        </p:txBody>
      </p:sp>
      <p:sp>
        <p:nvSpPr>
          <p:cNvPr id="6147" name="Content Placeholder 4"/>
          <p:cNvSpPr>
            <a:spLocks noGrp="1"/>
          </p:cNvSpPr>
          <p:nvPr>
            <p:ph idx="1"/>
          </p:nvPr>
        </p:nvSpPr>
        <p:spPr>
          <a:xfrm>
            <a:off x="0" y="980728"/>
            <a:ext cx="9144000" cy="6192688"/>
          </a:xfrm>
        </p:spPr>
        <p:txBody>
          <a:bodyPr/>
          <a:lstStyle/>
          <a:p>
            <a:pPr algn="just" eaLnBrk="1" hangingPunct="1">
              <a:lnSpc>
                <a:spcPct val="110000"/>
              </a:lnSpc>
            </a:pPr>
            <a:r>
              <a:rPr lang="en-GB" sz="2800" b="1" dirty="0" smtClean="0"/>
              <a:t>Introduction </a:t>
            </a:r>
            <a:r>
              <a:rPr lang="en-GB" sz="2800" b="1" dirty="0"/>
              <a:t>of </a:t>
            </a:r>
            <a:r>
              <a:rPr lang="en-GB" sz="2800" b="1" dirty="0" smtClean="0"/>
              <a:t>NMW </a:t>
            </a:r>
            <a:r>
              <a:rPr lang="en-GB" sz="2800" b="1" dirty="0"/>
              <a:t>from 1999 </a:t>
            </a:r>
            <a:r>
              <a:rPr lang="en-GB" sz="2800" b="1" dirty="0" smtClean="0"/>
              <a:t>to improve </a:t>
            </a:r>
            <a:r>
              <a:rPr lang="en-GB" sz="2800" b="1" dirty="0"/>
              <a:t>pay at the bottom of the wage structure (</a:t>
            </a:r>
            <a:r>
              <a:rPr lang="en-GB" sz="2800" b="1" dirty="0" err="1"/>
              <a:t>Grimshaw</a:t>
            </a:r>
            <a:r>
              <a:rPr lang="en-GB" sz="2800" b="1" dirty="0"/>
              <a:t> and </a:t>
            </a:r>
            <a:r>
              <a:rPr lang="en-GB" sz="2800" b="1" dirty="0" err="1" smtClean="0"/>
              <a:t>Rubery</a:t>
            </a:r>
            <a:r>
              <a:rPr lang="en-GB" sz="2800" b="1" dirty="0" smtClean="0"/>
              <a:t>, 2010);</a:t>
            </a:r>
          </a:p>
          <a:p>
            <a:pPr algn="just" eaLnBrk="1" hangingPunct="1">
              <a:lnSpc>
                <a:spcPct val="110000"/>
              </a:lnSpc>
            </a:pPr>
            <a:endParaRPr lang="en-GB" sz="2800" b="1" dirty="0" smtClean="0"/>
          </a:p>
          <a:p>
            <a:pPr algn="just" eaLnBrk="1" hangingPunct="1">
              <a:lnSpc>
                <a:spcPct val="110000"/>
              </a:lnSpc>
            </a:pPr>
            <a:r>
              <a:rPr lang="en-GB" sz="2800" b="1" dirty="0" smtClean="0">
                <a:latin typeface="Arial" charset="0"/>
                <a:cs typeface="Arial" charset="0"/>
              </a:rPr>
              <a:t>Reduction of those</a:t>
            </a:r>
            <a:r>
              <a:rPr lang="en-GB" sz="2800" b="1" dirty="0"/>
              <a:t> </a:t>
            </a:r>
            <a:r>
              <a:rPr lang="en-GB" sz="2800" b="1" dirty="0" smtClean="0"/>
              <a:t>on extreme low pay falls from one third in </a:t>
            </a:r>
            <a:r>
              <a:rPr lang="en-GB" sz="2800" b="1" dirty="0"/>
              <a:t>1997 </a:t>
            </a:r>
            <a:r>
              <a:rPr lang="en-GB" sz="2800" b="1" dirty="0" smtClean="0"/>
              <a:t>to 2</a:t>
            </a:r>
            <a:r>
              <a:rPr lang="en-GB" sz="2800" b="1" dirty="0"/>
              <a:t>% in 2012 (Whittaker and </a:t>
            </a:r>
            <a:r>
              <a:rPr lang="en-GB" sz="2800" b="1" dirty="0" err="1" smtClean="0"/>
              <a:t>Hurrell</a:t>
            </a:r>
            <a:r>
              <a:rPr lang="en-GB" sz="2800" b="1" dirty="0" smtClean="0"/>
              <a:t>, </a:t>
            </a:r>
            <a:r>
              <a:rPr lang="en-GB" sz="2800" b="1" dirty="0"/>
              <a:t>2013</a:t>
            </a:r>
            <a:r>
              <a:rPr lang="en-GB" sz="2800" b="1" dirty="0" smtClean="0"/>
              <a:t>); </a:t>
            </a:r>
          </a:p>
          <a:p>
            <a:pPr algn="just" eaLnBrk="1" hangingPunct="1">
              <a:lnSpc>
                <a:spcPct val="110000"/>
              </a:lnSpc>
            </a:pPr>
            <a:endParaRPr lang="en-GB" sz="2800" b="1" dirty="0"/>
          </a:p>
          <a:p>
            <a:pPr algn="just" eaLnBrk="1" hangingPunct="1">
              <a:lnSpc>
                <a:spcPct val="110000"/>
              </a:lnSpc>
            </a:pPr>
            <a:r>
              <a:rPr lang="en-GB" sz="2800" b="1" dirty="0"/>
              <a:t>LPC reports that </a:t>
            </a:r>
            <a:r>
              <a:rPr lang="en-GB" sz="2800" b="1" dirty="0" smtClean="0"/>
              <a:t>hourly median gender </a:t>
            </a:r>
            <a:r>
              <a:rPr lang="en-GB" sz="2800" b="1" dirty="0"/>
              <a:t>pay gap </a:t>
            </a:r>
            <a:r>
              <a:rPr lang="en-GB" sz="2800" b="1" dirty="0" smtClean="0"/>
              <a:t>nearly </a:t>
            </a:r>
            <a:r>
              <a:rPr lang="en-GB" sz="2800" b="1" dirty="0"/>
              <a:t>halved from </a:t>
            </a:r>
            <a:r>
              <a:rPr lang="en-GB" sz="2800" b="1" dirty="0" smtClean="0"/>
              <a:t>15.9</a:t>
            </a:r>
            <a:r>
              <a:rPr lang="en-GB" sz="2800" b="1" dirty="0"/>
              <a:t>% in 1998 to </a:t>
            </a:r>
            <a:r>
              <a:rPr lang="en-GB" sz="2800" b="1" dirty="0" smtClean="0"/>
              <a:t>9.4% </a:t>
            </a:r>
            <a:r>
              <a:rPr lang="en-GB" sz="2800" b="1" dirty="0"/>
              <a:t>in </a:t>
            </a:r>
            <a:r>
              <a:rPr lang="en-GB" sz="2800" b="1" dirty="0" smtClean="0"/>
              <a:t>2013 (5.8% at bottom and 20.5% at top). </a:t>
            </a:r>
            <a:endParaRPr lang="en-GB" sz="2800" b="1" dirty="0">
              <a:latin typeface="Arial" charset="0"/>
              <a:cs typeface="Arial" charset="0"/>
            </a:endParaRPr>
          </a:p>
          <a:p>
            <a:pPr algn="just" eaLnBrk="1" hangingPunct="1">
              <a:lnSpc>
                <a:spcPct val="110000"/>
              </a:lnSpc>
            </a:pPr>
            <a:endParaRPr lang="en-GB" sz="2800" b="1" dirty="0" smtClean="0"/>
          </a:p>
          <a:p>
            <a:pPr algn="just" eaLnBrk="1" hangingPunct="1">
              <a:lnSpc>
                <a:spcPct val="110000"/>
              </a:lnSpc>
            </a:pPr>
            <a:endParaRPr lang="en-GB" sz="2800" b="1" dirty="0"/>
          </a:p>
        </p:txBody>
      </p:sp>
    </p:spTree>
    <p:extLst>
      <p:ext uri="{BB962C8B-B14F-4D97-AF65-F5344CB8AC3E}">
        <p14:creationId xmlns:p14="http://schemas.microsoft.com/office/powerpoint/2010/main" val="18538743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LPC - Hourly </a:t>
            </a:r>
            <a:r>
              <a:rPr lang="en-GB" sz="3600" b="1" dirty="0"/>
              <a:t>Pay Gaps for Particular Groups of Workers Aged 22 </a:t>
            </a:r>
            <a:r>
              <a:rPr lang="en-GB" sz="3600" b="1" dirty="0" smtClean="0"/>
              <a:t>+ (LFS)</a:t>
            </a:r>
            <a:endParaRPr lang="en-GB"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4363608"/>
              </p:ext>
            </p:extLst>
          </p:nvPr>
        </p:nvGraphicFramePr>
        <p:xfrm>
          <a:off x="107501" y="1600200"/>
          <a:ext cx="8928997" cy="4493095"/>
        </p:xfrm>
        <a:graphic>
          <a:graphicData uri="http://schemas.openxmlformats.org/drawingml/2006/table">
            <a:tbl>
              <a:tblPr firstRow="1" bandRow="1">
                <a:tableStyleId>{5C22544A-7EE6-4342-B048-85BDC9FD1C3A}</a:tableStyleId>
              </a:tblPr>
              <a:tblGrid>
                <a:gridCol w="1275571"/>
                <a:gridCol w="1275571"/>
                <a:gridCol w="1275571"/>
                <a:gridCol w="1275571"/>
                <a:gridCol w="1275571"/>
                <a:gridCol w="1275571"/>
                <a:gridCol w="1275571"/>
              </a:tblGrid>
              <a:tr h="503834">
                <a:tc>
                  <a:txBody>
                    <a:bodyPr/>
                    <a:lstStyle/>
                    <a:p>
                      <a:r>
                        <a:rPr lang="en-GB" dirty="0" smtClean="0"/>
                        <a:t>Per cent</a:t>
                      </a:r>
                      <a:endParaRPr lang="en-GB" dirty="0"/>
                    </a:p>
                  </a:txBody>
                  <a:tcPr/>
                </a:tc>
                <a:tc>
                  <a:txBody>
                    <a:bodyPr/>
                    <a:lstStyle/>
                    <a:p>
                      <a:r>
                        <a:rPr lang="en-GB" dirty="0" smtClean="0"/>
                        <a:t>2007/8</a:t>
                      </a:r>
                      <a:endParaRPr lang="en-GB" dirty="0"/>
                    </a:p>
                  </a:txBody>
                  <a:tcPr/>
                </a:tc>
                <a:tc>
                  <a:txBody>
                    <a:bodyPr/>
                    <a:lstStyle/>
                    <a:p>
                      <a:r>
                        <a:rPr lang="en-GB" dirty="0" smtClean="0"/>
                        <a:t>2008/9</a:t>
                      </a:r>
                      <a:endParaRPr lang="en-GB" dirty="0"/>
                    </a:p>
                  </a:txBody>
                  <a:tcPr/>
                </a:tc>
                <a:tc>
                  <a:txBody>
                    <a:bodyPr/>
                    <a:lstStyle/>
                    <a:p>
                      <a:r>
                        <a:rPr lang="en-GB" dirty="0" smtClean="0"/>
                        <a:t>2009/10</a:t>
                      </a:r>
                      <a:endParaRPr lang="en-GB" dirty="0"/>
                    </a:p>
                  </a:txBody>
                  <a:tcPr/>
                </a:tc>
                <a:tc>
                  <a:txBody>
                    <a:bodyPr/>
                    <a:lstStyle/>
                    <a:p>
                      <a:r>
                        <a:rPr lang="en-GB" dirty="0" smtClean="0"/>
                        <a:t>2010/11</a:t>
                      </a:r>
                      <a:endParaRPr lang="en-GB" dirty="0"/>
                    </a:p>
                  </a:txBody>
                  <a:tcPr/>
                </a:tc>
                <a:tc>
                  <a:txBody>
                    <a:bodyPr/>
                    <a:lstStyle/>
                    <a:p>
                      <a:r>
                        <a:rPr lang="en-GB" dirty="0" smtClean="0"/>
                        <a:t>2011/12</a:t>
                      </a:r>
                      <a:endParaRPr lang="en-GB" dirty="0"/>
                    </a:p>
                  </a:txBody>
                  <a:tcPr/>
                </a:tc>
                <a:tc>
                  <a:txBody>
                    <a:bodyPr/>
                    <a:lstStyle/>
                    <a:p>
                      <a:r>
                        <a:rPr lang="en-GB" dirty="0" smtClean="0"/>
                        <a:t>2012/13</a:t>
                      </a:r>
                      <a:endParaRPr lang="en-GB" dirty="0"/>
                    </a:p>
                  </a:txBody>
                  <a:tcPr/>
                </a:tc>
              </a:tr>
              <a:tr h="1242331">
                <a:tc>
                  <a:txBody>
                    <a:bodyPr/>
                    <a:lstStyle/>
                    <a:p>
                      <a:r>
                        <a:rPr lang="en-GB" b="1" dirty="0" smtClean="0"/>
                        <a:t>No qualifications</a:t>
                      </a:r>
                      <a:endParaRPr lang="en-GB" b="1" dirty="0"/>
                    </a:p>
                  </a:txBody>
                  <a:tcPr/>
                </a:tc>
                <a:tc>
                  <a:txBody>
                    <a:bodyPr/>
                    <a:lstStyle/>
                    <a:p>
                      <a:r>
                        <a:rPr lang="en-GB" b="1" dirty="0" smtClean="0"/>
                        <a:t>34.4</a:t>
                      </a:r>
                      <a:endParaRPr lang="en-GB" b="1" dirty="0"/>
                    </a:p>
                  </a:txBody>
                  <a:tcPr/>
                </a:tc>
                <a:tc>
                  <a:txBody>
                    <a:bodyPr/>
                    <a:lstStyle/>
                    <a:p>
                      <a:r>
                        <a:rPr lang="en-GB" b="1" dirty="0" smtClean="0"/>
                        <a:t>35.3</a:t>
                      </a:r>
                      <a:endParaRPr lang="en-GB" b="1" dirty="0"/>
                    </a:p>
                  </a:txBody>
                  <a:tcPr/>
                </a:tc>
                <a:tc>
                  <a:txBody>
                    <a:bodyPr/>
                    <a:lstStyle/>
                    <a:p>
                      <a:r>
                        <a:rPr lang="en-GB" b="1" dirty="0" smtClean="0"/>
                        <a:t>34.9</a:t>
                      </a:r>
                      <a:endParaRPr lang="en-GB" b="1" dirty="0"/>
                    </a:p>
                  </a:txBody>
                  <a:tcPr/>
                </a:tc>
                <a:tc>
                  <a:txBody>
                    <a:bodyPr/>
                    <a:lstStyle/>
                    <a:p>
                      <a:r>
                        <a:rPr lang="en-GB" b="1" dirty="0" smtClean="0"/>
                        <a:t>34.6</a:t>
                      </a:r>
                      <a:endParaRPr lang="en-GB" b="1" dirty="0"/>
                    </a:p>
                  </a:txBody>
                  <a:tcPr/>
                </a:tc>
                <a:tc>
                  <a:txBody>
                    <a:bodyPr/>
                    <a:lstStyle/>
                    <a:p>
                      <a:r>
                        <a:rPr lang="en-GB" b="1" dirty="0" smtClean="0"/>
                        <a:t>34.3</a:t>
                      </a:r>
                      <a:endParaRPr lang="en-GB" b="1" dirty="0"/>
                    </a:p>
                  </a:txBody>
                  <a:tcPr/>
                </a:tc>
                <a:tc>
                  <a:txBody>
                    <a:bodyPr/>
                    <a:lstStyle/>
                    <a:p>
                      <a:r>
                        <a:rPr lang="en-GB" b="1" dirty="0" smtClean="0"/>
                        <a:t>33.7</a:t>
                      </a:r>
                      <a:endParaRPr lang="en-GB" b="1" dirty="0"/>
                    </a:p>
                  </a:txBody>
                  <a:tcPr/>
                </a:tc>
              </a:tr>
              <a:tr h="503834">
                <a:tc>
                  <a:txBody>
                    <a:bodyPr/>
                    <a:lstStyle/>
                    <a:p>
                      <a:r>
                        <a:rPr lang="en-GB" b="1" dirty="0" smtClean="0"/>
                        <a:t>Women</a:t>
                      </a:r>
                      <a:endParaRPr lang="en-GB" b="1" dirty="0"/>
                    </a:p>
                  </a:txBody>
                  <a:tcPr/>
                </a:tc>
                <a:tc>
                  <a:txBody>
                    <a:bodyPr/>
                    <a:lstStyle/>
                    <a:p>
                      <a:r>
                        <a:rPr lang="en-GB" b="1" dirty="0" smtClean="0"/>
                        <a:t>19.5 </a:t>
                      </a:r>
                      <a:endParaRPr lang="en-GB" b="1" dirty="0"/>
                    </a:p>
                  </a:txBody>
                  <a:tcPr/>
                </a:tc>
                <a:tc>
                  <a:txBody>
                    <a:bodyPr/>
                    <a:lstStyle/>
                    <a:p>
                      <a:r>
                        <a:rPr lang="en-GB" b="1" dirty="0" smtClean="0"/>
                        <a:t>19.5</a:t>
                      </a:r>
                      <a:endParaRPr lang="en-GB" b="1" dirty="0"/>
                    </a:p>
                  </a:txBody>
                  <a:tcPr/>
                </a:tc>
                <a:tc>
                  <a:txBody>
                    <a:bodyPr/>
                    <a:lstStyle/>
                    <a:p>
                      <a:r>
                        <a:rPr lang="en-GB" b="1" dirty="0" smtClean="0"/>
                        <a:t>17.6</a:t>
                      </a:r>
                      <a:endParaRPr lang="en-GB" b="1" dirty="0"/>
                    </a:p>
                  </a:txBody>
                  <a:tcPr/>
                </a:tc>
                <a:tc>
                  <a:txBody>
                    <a:bodyPr/>
                    <a:lstStyle/>
                    <a:p>
                      <a:r>
                        <a:rPr lang="en-GB" b="1" dirty="0" smtClean="0"/>
                        <a:t>19.1</a:t>
                      </a:r>
                      <a:endParaRPr lang="en-GB" b="1" dirty="0"/>
                    </a:p>
                  </a:txBody>
                  <a:tcPr/>
                </a:tc>
                <a:tc>
                  <a:txBody>
                    <a:bodyPr/>
                    <a:lstStyle/>
                    <a:p>
                      <a:r>
                        <a:rPr lang="en-GB" b="1" dirty="0" smtClean="0"/>
                        <a:t>17.4</a:t>
                      </a:r>
                      <a:endParaRPr lang="en-GB" b="1" dirty="0"/>
                    </a:p>
                  </a:txBody>
                  <a:tcPr/>
                </a:tc>
                <a:tc>
                  <a:txBody>
                    <a:bodyPr/>
                    <a:lstStyle/>
                    <a:p>
                      <a:r>
                        <a:rPr lang="en-GB" b="1" dirty="0" smtClean="0"/>
                        <a:t>18.6</a:t>
                      </a:r>
                      <a:endParaRPr lang="en-GB" b="1" dirty="0"/>
                    </a:p>
                  </a:txBody>
                  <a:tcPr/>
                </a:tc>
              </a:tr>
              <a:tr h="503834">
                <a:tc>
                  <a:txBody>
                    <a:bodyPr/>
                    <a:lstStyle/>
                    <a:p>
                      <a:r>
                        <a:rPr lang="en-GB" b="1" dirty="0" smtClean="0"/>
                        <a:t>Disabled</a:t>
                      </a:r>
                      <a:endParaRPr lang="en-GB" b="1" dirty="0"/>
                    </a:p>
                  </a:txBody>
                  <a:tcPr/>
                </a:tc>
                <a:tc>
                  <a:txBody>
                    <a:bodyPr/>
                    <a:lstStyle/>
                    <a:p>
                      <a:r>
                        <a:rPr lang="en-GB" b="1" dirty="0" smtClean="0"/>
                        <a:t>11.1</a:t>
                      </a:r>
                      <a:endParaRPr lang="en-GB" b="1" dirty="0"/>
                    </a:p>
                  </a:txBody>
                  <a:tcPr/>
                </a:tc>
                <a:tc>
                  <a:txBody>
                    <a:bodyPr/>
                    <a:lstStyle/>
                    <a:p>
                      <a:r>
                        <a:rPr lang="en-GB" b="1" dirty="0" smtClean="0"/>
                        <a:t>11.7</a:t>
                      </a:r>
                      <a:endParaRPr lang="en-GB" b="1" dirty="0"/>
                    </a:p>
                  </a:txBody>
                  <a:tcPr/>
                </a:tc>
                <a:tc>
                  <a:txBody>
                    <a:bodyPr/>
                    <a:lstStyle/>
                    <a:p>
                      <a:r>
                        <a:rPr lang="en-GB" b="1" dirty="0" smtClean="0"/>
                        <a:t>9.9</a:t>
                      </a:r>
                      <a:endParaRPr lang="en-GB" b="1" dirty="0"/>
                    </a:p>
                  </a:txBody>
                  <a:tcPr/>
                </a:tc>
                <a:tc>
                  <a:txBody>
                    <a:bodyPr/>
                    <a:lstStyle/>
                    <a:p>
                      <a:r>
                        <a:rPr lang="en-GB" b="1" dirty="0" smtClean="0"/>
                        <a:t>9.5</a:t>
                      </a:r>
                      <a:endParaRPr lang="en-GB" b="1" dirty="0"/>
                    </a:p>
                  </a:txBody>
                  <a:tcPr/>
                </a:tc>
                <a:tc>
                  <a:txBody>
                    <a:bodyPr/>
                    <a:lstStyle/>
                    <a:p>
                      <a:r>
                        <a:rPr lang="en-GB" b="1" dirty="0" smtClean="0"/>
                        <a:t>8.9</a:t>
                      </a:r>
                      <a:endParaRPr lang="en-GB" b="1" dirty="0"/>
                    </a:p>
                  </a:txBody>
                  <a:tcPr/>
                </a:tc>
                <a:tc>
                  <a:txBody>
                    <a:bodyPr/>
                    <a:lstStyle/>
                    <a:p>
                      <a:r>
                        <a:rPr lang="en-GB" b="1" dirty="0" smtClean="0"/>
                        <a:t>9.1</a:t>
                      </a:r>
                      <a:endParaRPr lang="en-GB" b="1" dirty="0"/>
                    </a:p>
                  </a:txBody>
                  <a:tcPr/>
                </a:tc>
              </a:tr>
              <a:tr h="869631">
                <a:tc>
                  <a:txBody>
                    <a:bodyPr/>
                    <a:lstStyle/>
                    <a:p>
                      <a:r>
                        <a:rPr lang="en-GB" b="1" dirty="0" smtClean="0"/>
                        <a:t>Migrant workers</a:t>
                      </a:r>
                      <a:endParaRPr lang="en-GB" b="1" dirty="0"/>
                    </a:p>
                  </a:txBody>
                  <a:tcPr/>
                </a:tc>
                <a:tc>
                  <a:txBody>
                    <a:bodyPr/>
                    <a:lstStyle/>
                    <a:p>
                      <a:r>
                        <a:rPr lang="en-GB" b="1" dirty="0" smtClean="0"/>
                        <a:t>3.9</a:t>
                      </a:r>
                      <a:endParaRPr lang="en-GB" b="1" dirty="0"/>
                    </a:p>
                  </a:txBody>
                  <a:tcPr/>
                </a:tc>
                <a:tc>
                  <a:txBody>
                    <a:bodyPr/>
                    <a:lstStyle/>
                    <a:p>
                      <a:r>
                        <a:rPr lang="en-GB" b="1" dirty="0" smtClean="0"/>
                        <a:t>5.5</a:t>
                      </a:r>
                      <a:endParaRPr lang="en-GB" b="1" dirty="0"/>
                    </a:p>
                  </a:txBody>
                  <a:tcPr/>
                </a:tc>
                <a:tc>
                  <a:txBody>
                    <a:bodyPr/>
                    <a:lstStyle/>
                    <a:p>
                      <a:r>
                        <a:rPr lang="en-GB" b="1" dirty="0" smtClean="0"/>
                        <a:t>8.2</a:t>
                      </a:r>
                      <a:endParaRPr lang="en-GB" b="1" dirty="0"/>
                    </a:p>
                  </a:txBody>
                  <a:tcPr/>
                </a:tc>
                <a:tc>
                  <a:txBody>
                    <a:bodyPr/>
                    <a:lstStyle/>
                    <a:p>
                      <a:r>
                        <a:rPr lang="en-GB" b="1" dirty="0" smtClean="0"/>
                        <a:t>7.8</a:t>
                      </a:r>
                      <a:endParaRPr lang="en-GB" b="1" dirty="0"/>
                    </a:p>
                  </a:txBody>
                  <a:tcPr/>
                </a:tc>
                <a:tc>
                  <a:txBody>
                    <a:bodyPr/>
                    <a:lstStyle/>
                    <a:p>
                      <a:r>
                        <a:rPr lang="en-GB" b="1" dirty="0" smtClean="0"/>
                        <a:t>6.1</a:t>
                      </a:r>
                      <a:endParaRPr lang="en-GB" b="1" dirty="0"/>
                    </a:p>
                  </a:txBody>
                  <a:tcPr/>
                </a:tc>
                <a:tc>
                  <a:txBody>
                    <a:bodyPr/>
                    <a:lstStyle/>
                    <a:p>
                      <a:r>
                        <a:rPr lang="en-GB" b="1" dirty="0" smtClean="0"/>
                        <a:t>7.2</a:t>
                      </a:r>
                      <a:endParaRPr lang="en-GB" b="1" dirty="0"/>
                    </a:p>
                  </a:txBody>
                  <a:tcPr/>
                </a:tc>
              </a:tr>
              <a:tr h="869631">
                <a:tc>
                  <a:txBody>
                    <a:bodyPr/>
                    <a:lstStyle/>
                    <a:p>
                      <a:r>
                        <a:rPr lang="en-GB" b="1" dirty="0" smtClean="0"/>
                        <a:t>Ethnic Minorities</a:t>
                      </a:r>
                      <a:endParaRPr lang="en-GB" b="1" dirty="0"/>
                    </a:p>
                  </a:txBody>
                  <a:tcPr/>
                </a:tc>
                <a:tc>
                  <a:txBody>
                    <a:bodyPr/>
                    <a:lstStyle/>
                    <a:p>
                      <a:r>
                        <a:rPr lang="en-GB" b="1" dirty="0" smtClean="0"/>
                        <a:t>3.9</a:t>
                      </a:r>
                      <a:endParaRPr lang="en-GB" b="1" dirty="0"/>
                    </a:p>
                  </a:txBody>
                  <a:tcPr/>
                </a:tc>
                <a:tc>
                  <a:txBody>
                    <a:bodyPr/>
                    <a:lstStyle/>
                    <a:p>
                      <a:r>
                        <a:rPr lang="en-GB" b="1" dirty="0" smtClean="0"/>
                        <a:t>5.3</a:t>
                      </a:r>
                      <a:endParaRPr lang="en-GB" b="1" dirty="0"/>
                    </a:p>
                  </a:txBody>
                  <a:tcPr/>
                </a:tc>
                <a:tc>
                  <a:txBody>
                    <a:bodyPr/>
                    <a:lstStyle/>
                    <a:p>
                      <a:r>
                        <a:rPr lang="en-GB" b="1" dirty="0" smtClean="0"/>
                        <a:t>5.0</a:t>
                      </a:r>
                      <a:endParaRPr lang="en-GB" b="1" dirty="0"/>
                    </a:p>
                  </a:txBody>
                  <a:tcPr/>
                </a:tc>
                <a:tc>
                  <a:txBody>
                    <a:bodyPr/>
                    <a:lstStyle/>
                    <a:p>
                      <a:r>
                        <a:rPr lang="en-GB" b="1" dirty="0" smtClean="0"/>
                        <a:t>3.4</a:t>
                      </a:r>
                      <a:endParaRPr lang="en-GB" b="1" dirty="0"/>
                    </a:p>
                  </a:txBody>
                  <a:tcPr/>
                </a:tc>
                <a:tc>
                  <a:txBody>
                    <a:bodyPr/>
                    <a:lstStyle/>
                    <a:p>
                      <a:r>
                        <a:rPr lang="en-GB" b="1" dirty="0" smtClean="0"/>
                        <a:t>4.0</a:t>
                      </a:r>
                      <a:endParaRPr lang="en-GB" b="1" dirty="0"/>
                    </a:p>
                  </a:txBody>
                  <a:tcPr/>
                </a:tc>
                <a:tc>
                  <a:txBody>
                    <a:bodyPr/>
                    <a:lstStyle/>
                    <a:p>
                      <a:r>
                        <a:rPr lang="en-GB" b="1" dirty="0" smtClean="0"/>
                        <a:t>3.6</a:t>
                      </a:r>
                      <a:endParaRPr lang="en-GB" b="1" dirty="0"/>
                    </a:p>
                  </a:txBody>
                  <a:tcPr/>
                </a:tc>
              </a:tr>
            </a:tbl>
          </a:graphicData>
        </a:graphic>
      </p:graphicFrame>
    </p:spTree>
    <p:extLst>
      <p:ext uri="{BB962C8B-B14F-4D97-AF65-F5344CB8AC3E}">
        <p14:creationId xmlns:p14="http://schemas.microsoft.com/office/powerpoint/2010/main" val="91089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251520" y="-243408"/>
            <a:ext cx="8229600" cy="1143000"/>
          </a:xfrm>
        </p:spPr>
        <p:txBody>
          <a:bodyPr/>
          <a:lstStyle/>
          <a:p>
            <a:pPr eaLnBrk="1" hangingPunct="1"/>
            <a:r>
              <a:rPr lang="en-GB" sz="3600" b="1" dirty="0" smtClean="0">
                <a:latin typeface="Arial" charset="0"/>
                <a:cs typeface="Arial" charset="0"/>
              </a:rPr>
              <a:t>Responses to decline – the NMW</a:t>
            </a:r>
          </a:p>
        </p:txBody>
      </p:sp>
      <p:sp>
        <p:nvSpPr>
          <p:cNvPr id="6147" name="Content Placeholder 4"/>
          <p:cNvSpPr>
            <a:spLocks noGrp="1"/>
          </p:cNvSpPr>
          <p:nvPr>
            <p:ph idx="1"/>
          </p:nvPr>
        </p:nvSpPr>
        <p:spPr>
          <a:xfrm>
            <a:off x="0" y="657130"/>
            <a:ext cx="9144000" cy="6192688"/>
          </a:xfrm>
        </p:spPr>
        <p:txBody>
          <a:bodyPr/>
          <a:lstStyle/>
          <a:p>
            <a:pPr algn="just" eaLnBrk="1" hangingPunct="1"/>
            <a:r>
              <a:rPr lang="en-GB" sz="2800" b="1" dirty="0" smtClean="0"/>
              <a:t>Increases </a:t>
            </a:r>
            <a:r>
              <a:rPr lang="en-GB" sz="2800" b="1" dirty="0"/>
              <a:t>in the minimum wage </a:t>
            </a:r>
            <a:r>
              <a:rPr lang="en-GB" sz="2800" b="1" dirty="0" smtClean="0"/>
              <a:t>led to small </a:t>
            </a:r>
            <a:r>
              <a:rPr lang="en-GB" sz="2800" b="1" dirty="0"/>
              <a:t>reduction in </a:t>
            </a:r>
            <a:r>
              <a:rPr lang="en-GB" sz="2800" b="1" dirty="0" smtClean="0"/>
              <a:t>hours and weeks </a:t>
            </a:r>
            <a:r>
              <a:rPr lang="en-GB" sz="2800" b="1" dirty="0"/>
              <a:t>worked </a:t>
            </a:r>
            <a:r>
              <a:rPr lang="en-GB" sz="2800" b="1" dirty="0" smtClean="0"/>
              <a:t>(Gregg &amp; </a:t>
            </a:r>
            <a:r>
              <a:rPr lang="en-GB" sz="2800" b="1" dirty="0" err="1" smtClean="0"/>
              <a:t>Papps</a:t>
            </a:r>
            <a:r>
              <a:rPr lang="en-GB" sz="2800" b="1" dirty="0" smtClean="0"/>
              <a:t> 2014);</a:t>
            </a:r>
          </a:p>
          <a:p>
            <a:pPr algn="just" eaLnBrk="1" hangingPunct="1"/>
            <a:endParaRPr lang="en-GB" sz="2800" b="1" dirty="0" smtClean="0"/>
          </a:p>
          <a:p>
            <a:pPr algn="just" eaLnBrk="1" hangingPunct="1"/>
            <a:r>
              <a:rPr lang="en-GB" sz="2800" b="1" dirty="0" smtClean="0"/>
              <a:t>CBI </a:t>
            </a:r>
            <a:r>
              <a:rPr lang="en-GB" sz="2800" b="1" dirty="0"/>
              <a:t>lobbying from 2006 for realignment with average earnings growth; and economic crisis – real value of NMW falls</a:t>
            </a:r>
            <a:r>
              <a:rPr lang="en-GB" sz="2800" b="1" dirty="0" smtClean="0"/>
              <a:t>;</a:t>
            </a:r>
          </a:p>
          <a:p>
            <a:pPr algn="just" eaLnBrk="1" hangingPunct="1"/>
            <a:endParaRPr lang="en-GB" sz="2800" b="1" dirty="0"/>
          </a:p>
          <a:p>
            <a:r>
              <a:rPr lang="en-GB" sz="2800" b="1" dirty="0" smtClean="0"/>
              <a:t>45% of </a:t>
            </a:r>
            <a:r>
              <a:rPr lang="en-GB" sz="2800" b="1" dirty="0"/>
              <a:t>NMW workers </a:t>
            </a:r>
            <a:r>
              <a:rPr lang="en-GB" sz="2800" b="1" dirty="0" smtClean="0"/>
              <a:t>work </a:t>
            </a:r>
            <a:r>
              <a:rPr lang="en-GB" sz="2800" b="1" dirty="0"/>
              <a:t>20 hours or fewer a </a:t>
            </a:r>
            <a:r>
              <a:rPr lang="en-GB" sz="2800" b="1" dirty="0" smtClean="0"/>
              <a:t>week - around </a:t>
            </a:r>
            <a:r>
              <a:rPr lang="en-GB" sz="2800" b="1" dirty="0"/>
              <a:t>56 per cent of NMW workers received a cut in real take-home pay in </a:t>
            </a:r>
            <a:r>
              <a:rPr lang="en-GB" sz="2800" b="1" dirty="0" smtClean="0"/>
              <a:t>2013/14;</a:t>
            </a:r>
            <a:endParaRPr lang="en-GB" sz="2800" b="1" dirty="0"/>
          </a:p>
          <a:p>
            <a:pPr algn="just" eaLnBrk="1" hangingPunct="1">
              <a:lnSpc>
                <a:spcPct val="110000"/>
              </a:lnSpc>
            </a:pPr>
            <a:endParaRPr lang="en-GB" sz="2800" b="1" i="1" dirty="0" smtClean="0">
              <a:latin typeface="Arial" charset="0"/>
              <a:cs typeface="Arial" charset="0"/>
            </a:endParaRPr>
          </a:p>
          <a:p>
            <a:pPr algn="just" eaLnBrk="1" hangingPunct="1">
              <a:lnSpc>
                <a:spcPct val="110000"/>
              </a:lnSpc>
            </a:pPr>
            <a:r>
              <a:rPr lang="en-GB" sz="2800" b="1" i="1" dirty="0" smtClean="0">
                <a:latin typeface="Arial" charset="0"/>
                <a:cs typeface="Arial" charset="0"/>
              </a:rPr>
              <a:t>NMW as benchmark for hourly pay</a:t>
            </a:r>
            <a:r>
              <a:rPr lang="en-GB" sz="2800" dirty="0" smtClean="0">
                <a:latin typeface="Arial" charset="0"/>
                <a:cs typeface="Arial" charset="0"/>
              </a:rPr>
              <a:t>. </a:t>
            </a:r>
            <a:endParaRPr lang="en-GB" dirty="0">
              <a:latin typeface="Arial" charset="0"/>
              <a:cs typeface="Arial" charset="0"/>
            </a:endParaRPr>
          </a:p>
        </p:txBody>
      </p:sp>
    </p:spTree>
    <p:extLst>
      <p:ext uri="{BB962C8B-B14F-4D97-AF65-F5344CB8AC3E}">
        <p14:creationId xmlns:p14="http://schemas.microsoft.com/office/powerpoint/2010/main" val="13161189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243408"/>
            <a:ext cx="8784976" cy="1143000"/>
          </a:xfrm>
        </p:spPr>
        <p:txBody>
          <a:bodyPr/>
          <a:lstStyle/>
          <a:p>
            <a:pPr eaLnBrk="1" hangingPunct="1"/>
            <a:r>
              <a:rPr lang="en-GB" sz="3600" b="1" dirty="0" smtClean="0">
                <a:latin typeface="Arial" charset="0"/>
                <a:cs typeface="Arial" charset="0"/>
              </a:rPr>
              <a:t>Equality </a:t>
            </a:r>
            <a:r>
              <a:rPr lang="en-GB" sz="3600" b="1" dirty="0" smtClean="0">
                <a:latin typeface="Arial" charset="0"/>
                <a:cs typeface="Arial" charset="0"/>
              </a:rPr>
              <a:t>Law</a:t>
            </a:r>
          </a:p>
        </p:txBody>
      </p:sp>
      <p:sp>
        <p:nvSpPr>
          <p:cNvPr id="6147" name="Content Placeholder 4"/>
          <p:cNvSpPr>
            <a:spLocks noGrp="1"/>
          </p:cNvSpPr>
          <p:nvPr>
            <p:ph idx="1"/>
          </p:nvPr>
        </p:nvSpPr>
        <p:spPr>
          <a:xfrm>
            <a:off x="539552" y="764704"/>
            <a:ext cx="8229600" cy="5400600"/>
          </a:xfrm>
        </p:spPr>
        <p:txBody>
          <a:bodyPr/>
          <a:lstStyle/>
          <a:p>
            <a:pPr algn="just" eaLnBrk="1" hangingPunct="1"/>
            <a:endParaRPr lang="en-GB" sz="2800" dirty="0" smtClean="0"/>
          </a:p>
          <a:p>
            <a:pPr algn="just" eaLnBrk="1" hangingPunct="1"/>
            <a:r>
              <a:rPr lang="en-GB" sz="2800" b="1" dirty="0" smtClean="0"/>
              <a:t>Article </a:t>
            </a:r>
            <a:r>
              <a:rPr lang="en-GB" sz="2800" b="1" dirty="0"/>
              <a:t>13 </a:t>
            </a:r>
            <a:r>
              <a:rPr lang="en-GB" sz="2800" b="1" dirty="0" smtClean="0"/>
              <a:t>EC requires </a:t>
            </a:r>
            <a:r>
              <a:rPr lang="en-GB" sz="2800" b="1" dirty="0"/>
              <a:t>action to combat discrimination on six strands – sex, racial and ethnic origin, disability, age, religion and sexual </a:t>
            </a:r>
            <a:r>
              <a:rPr lang="en-GB" sz="2800" b="1" dirty="0" smtClean="0"/>
              <a:t>orientation</a:t>
            </a:r>
            <a:r>
              <a:rPr lang="en-GB" sz="2800" b="1" dirty="0" smtClean="0">
                <a:latin typeface="Arial" charset="0"/>
                <a:cs typeface="Arial" charset="0"/>
              </a:rPr>
              <a:t>;</a:t>
            </a:r>
          </a:p>
          <a:p>
            <a:pPr algn="just" eaLnBrk="1" hangingPunct="1"/>
            <a:endParaRPr lang="en-GB" sz="2800" b="1" dirty="0">
              <a:latin typeface="Arial" charset="0"/>
              <a:cs typeface="Arial" charset="0"/>
            </a:endParaRPr>
          </a:p>
          <a:p>
            <a:pPr algn="just" eaLnBrk="1" hangingPunct="1"/>
            <a:r>
              <a:rPr lang="en-GB" sz="2800" b="1" dirty="0" smtClean="0"/>
              <a:t>The </a:t>
            </a:r>
            <a:r>
              <a:rPr lang="en-GB" sz="2800" b="1" dirty="0"/>
              <a:t>unification of </a:t>
            </a:r>
            <a:r>
              <a:rPr lang="en-GB" sz="2800" b="1" dirty="0" smtClean="0"/>
              <a:t>separate </a:t>
            </a:r>
            <a:r>
              <a:rPr lang="en-GB" sz="2800" b="1" dirty="0"/>
              <a:t>anti-discrimination </a:t>
            </a:r>
            <a:r>
              <a:rPr lang="en-GB" sz="2800" b="1" dirty="0" smtClean="0"/>
              <a:t>legislation, </a:t>
            </a:r>
            <a:r>
              <a:rPr lang="en-GB" sz="2800" b="1" dirty="0"/>
              <a:t>policies </a:t>
            </a:r>
            <a:r>
              <a:rPr lang="en-GB" sz="2800" b="1" dirty="0" smtClean="0"/>
              <a:t>and bodies directed </a:t>
            </a:r>
            <a:r>
              <a:rPr lang="en-GB" sz="2800" b="1" dirty="0"/>
              <a:t>at specific </a:t>
            </a:r>
            <a:r>
              <a:rPr lang="en-GB" sz="2800" b="1" dirty="0" smtClean="0"/>
              <a:t>groups;</a:t>
            </a:r>
          </a:p>
          <a:p>
            <a:pPr algn="just" eaLnBrk="1" hangingPunct="1"/>
            <a:endParaRPr lang="en-GB" sz="2800" b="1" dirty="0"/>
          </a:p>
          <a:p>
            <a:pPr algn="just" eaLnBrk="1" hangingPunct="1"/>
            <a:r>
              <a:rPr lang="en-GB" sz="2800" b="1" dirty="0" smtClean="0"/>
              <a:t>A </a:t>
            </a:r>
            <a:r>
              <a:rPr lang="en-GB" sz="2800" b="1" dirty="0"/>
              <a:t>more integrated approach to </a:t>
            </a:r>
            <a:r>
              <a:rPr lang="en-GB" sz="2800" b="1" dirty="0" smtClean="0"/>
              <a:t>equality – multiple discrimination?</a:t>
            </a:r>
            <a:endParaRPr lang="en-GB" sz="2800" b="1" dirty="0" smtClean="0">
              <a:latin typeface="Arial" charset="0"/>
              <a:cs typeface="Arial" charset="0"/>
            </a:endParaRPr>
          </a:p>
          <a:p>
            <a:pPr algn="just" eaLnBrk="1" hangingPunct="1"/>
            <a:endParaRPr lang="en-GB" sz="2800" dirty="0">
              <a:latin typeface="Arial" charset="0"/>
              <a:cs typeface="Arial" charset="0"/>
            </a:endParaRPr>
          </a:p>
          <a:p>
            <a:pPr algn="just" eaLnBrk="1" hangingPunct="1"/>
            <a:endParaRPr lang="en-GB" sz="2800" dirty="0" smtClean="0">
              <a:latin typeface="Arial" charset="0"/>
              <a:cs typeface="Arial" charset="0"/>
            </a:endParaRPr>
          </a:p>
          <a:p>
            <a:pPr algn="just" eaLnBrk="1" hangingPunct="1"/>
            <a:endParaRPr lang="en-GB" sz="2800" dirty="0">
              <a:latin typeface="Arial" charset="0"/>
              <a:cs typeface="Arial" charset="0"/>
            </a:endParaRPr>
          </a:p>
          <a:p>
            <a:pPr algn="just" eaLnBrk="1" hangingPunct="1"/>
            <a:endParaRPr lang="en-GB" sz="2800" dirty="0">
              <a:latin typeface="Arial" charset="0"/>
              <a:cs typeface="Arial" charset="0"/>
            </a:endParaRPr>
          </a:p>
          <a:p>
            <a:pPr algn="just" eaLnBrk="1" hangingPunct="1"/>
            <a:endParaRPr lang="en-GB" sz="2800" dirty="0">
              <a:latin typeface="Arial" charset="0"/>
              <a:cs typeface="Arial" charset="0"/>
            </a:endParaRPr>
          </a:p>
          <a:p>
            <a:pPr algn="just" eaLnBrk="1" hangingPunct="1"/>
            <a:endParaRPr lang="en-GB" dirty="0">
              <a:latin typeface="Arial" charset="0"/>
              <a:cs typeface="Arial" charset="0"/>
            </a:endParaRPr>
          </a:p>
          <a:p>
            <a:pPr algn="just" eaLnBrk="1" hangingPunct="1"/>
            <a:endParaRPr lang="en-GB" dirty="0" smtClean="0">
              <a:latin typeface="Arial" charset="0"/>
              <a:cs typeface="Arial" charset="0"/>
            </a:endParaRPr>
          </a:p>
          <a:p>
            <a:pPr algn="just"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6091455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8560" y="0"/>
            <a:ext cx="9937104" cy="1143000"/>
          </a:xfrm>
        </p:spPr>
        <p:txBody>
          <a:bodyPr/>
          <a:lstStyle/>
          <a:p>
            <a:pPr algn="ctr" eaLnBrk="1" hangingPunct="1"/>
            <a:r>
              <a:rPr lang="en-GB" sz="3600" b="1" dirty="0" smtClean="0">
                <a:latin typeface="Arial" charset="0"/>
                <a:cs typeface="Arial" charset="0"/>
              </a:rPr>
              <a:t>The Changing Face of Employment Relations – Equality and Diversity</a:t>
            </a:r>
          </a:p>
        </p:txBody>
      </p:sp>
      <p:sp>
        <p:nvSpPr>
          <p:cNvPr id="6147" name="Content Placeholder 4"/>
          <p:cNvSpPr>
            <a:spLocks noGrp="1"/>
          </p:cNvSpPr>
          <p:nvPr>
            <p:ph idx="1"/>
          </p:nvPr>
        </p:nvSpPr>
        <p:spPr>
          <a:xfrm>
            <a:off x="287016" y="836712"/>
            <a:ext cx="8856984" cy="5616624"/>
          </a:xfrm>
        </p:spPr>
        <p:txBody>
          <a:bodyPr/>
          <a:lstStyle/>
          <a:p>
            <a:pPr algn="just" eaLnBrk="1" hangingPunct="1"/>
            <a:endParaRPr lang="en-GB" sz="2800" b="1" dirty="0" smtClean="0"/>
          </a:p>
          <a:p>
            <a:pPr algn="just" eaLnBrk="1" hangingPunct="1"/>
            <a:r>
              <a:rPr lang="en-GB" sz="2800" b="1" dirty="0" smtClean="0"/>
              <a:t>The </a:t>
            </a:r>
            <a:r>
              <a:rPr lang="en-GB" sz="2800" b="1" dirty="0"/>
              <a:t>tension between voluntary and legal responses to discrimination as ‘vehicles for equality</a:t>
            </a:r>
            <a:r>
              <a:rPr lang="en-GB" sz="2800" b="1" dirty="0" smtClean="0"/>
              <a:t>’ over the past 50 years;</a:t>
            </a:r>
          </a:p>
          <a:p>
            <a:pPr algn="just" eaLnBrk="1" hangingPunct="1"/>
            <a:endParaRPr lang="en-GB" sz="2800" b="1" dirty="0"/>
          </a:p>
          <a:p>
            <a:pPr algn="just" eaLnBrk="1" hangingPunct="1"/>
            <a:r>
              <a:rPr lang="en-GB" sz="2800" b="1" dirty="0" smtClean="0"/>
              <a:t>The shifting relationship between liberal and radical models of equality;</a:t>
            </a:r>
          </a:p>
          <a:p>
            <a:pPr algn="just" eaLnBrk="1" hangingPunct="1"/>
            <a:endParaRPr lang="en-GB" sz="2800" b="1" dirty="0"/>
          </a:p>
          <a:p>
            <a:pPr algn="just" eaLnBrk="1" hangingPunct="1"/>
            <a:r>
              <a:rPr lang="en-GB" sz="2800" b="1" dirty="0" smtClean="0"/>
              <a:t>Self-organisation as the radical political response?</a:t>
            </a:r>
          </a:p>
          <a:p>
            <a:pPr algn="just" eaLnBrk="1" hangingPunct="1"/>
            <a:endParaRPr lang="en-GB" sz="2800" b="1" dirty="0"/>
          </a:p>
          <a:p>
            <a:pPr algn="just" eaLnBrk="1" hangingPunct="1"/>
            <a:r>
              <a:rPr lang="en-GB" sz="2800" b="1" dirty="0" smtClean="0"/>
              <a:t>Intersectionality – a liberal or radical response? </a:t>
            </a:r>
          </a:p>
          <a:p>
            <a:pPr algn="just" eaLnBrk="1" hangingPunct="1"/>
            <a:endParaRPr lang="en-GB" sz="2800" dirty="0" smtClean="0">
              <a:latin typeface="Arial" charset="0"/>
              <a:cs typeface="Arial" charset="0"/>
            </a:endParaRPr>
          </a:p>
          <a:p>
            <a:pPr algn="just"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252789227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243408"/>
            <a:ext cx="8784976" cy="1143000"/>
          </a:xfrm>
        </p:spPr>
        <p:txBody>
          <a:bodyPr/>
          <a:lstStyle/>
          <a:p>
            <a:pPr eaLnBrk="1" hangingPunct="1"/>
            <a:r>
              <a:rPr lang="en-GB" sz="3600" dirty="0" smtClean="0">
                <a:latin typeface="Arial" charset="0"/>
                <a:cs typeface="Arial" charset="0"/>
              </a:rPr>
              <a:t>Responses to decline – Equality Law</a:t>
            </a:r>
          </a:p>
        </p:txBody>
      </p:sp>
      <p:sp>
        <p:nvSpPr>
          <p:cNvPr id="6147" name="Content Placeholder 4"/>
          <p:cNvSpPr>
            <a:spLocks noGrp="1"/>
          </p:cNvSpPr>
          <p:nvPr>
            <p:ph idx="1"/>
          </p:nvPr>
        </p:nvSpPr>
        <p:spPr>
          <a:xfrm>
            <a:off x="288032" y="980728"/>
            <a:ext cx="8964488" cy="5400600"/>
          </a:xfrm>
        </p:spPr>
        <p:txBody>
          <a:bodyPr/>
          <a:lstStyle/>
          <a:p>
            <a:pPr eaLnBrk="1" hangingPunct="1"/>
            <a:endParaRPr lang="en-GB" sz="2800" b="1" dirty="0" smtClean="0"/>
          </a:p>
          <a:p>
            <a:pPr eaLnBrk="1" hangingPunct="1"/>
            <a:r>
              <a:rPr lang="en-GB" sz="2800" b="1" dirty="0" smtClean="0"/>
              <a:t>The </a:t>
            </a:r>
            <a:r>
              <a:rPr lang="en-GB" sz="2800" b="1" dirty="0"/>
              <a:t>language of the Equality Bill ‘echoes popular perceptions of equality, which focus on the idea of equal opportunities, or protection from discrimination’, ‘a fairness approach to </a:t>
            </a:r>
            <a:r>
              <a:rPr lang="en-GB" sz="2800" b="1" dirty="0" smtClean="0"/>
              <a:t>equality’ </a:t>
            </a:r>
            <a:r>
              <a:rPr lang="en-GB" sz="2800" b="1" dirty="0" smtClean="0"/>
              <a:t>(Squires</a:t>
            </a:r>
            <a:r>
              <a:rPr lang="en-GB" sz="2800" b="1" dirty="0" smtClean="0"/>
              <a:t>);</a:t>
            </a:r>
          </a:p>
          <a:p>
            <a:pPr eaLnBrk="1" hangingPunct="1"/>
            <a:endParaRPr lang="en-GB" sz="2800" b="1" dirty="0"/>
          </a:p>
          <a:p>
            <a:pPr eaLnBrk="1" hangingPunct="1"/>
            <a:r>
              <a:rPr lang="en-GB" sz="2800" b="1" dirty="0" smtClean="0"/>
              <a:t>Equality </a:t>
            </a:r>
            <a:r>
              <a:rPr lang="en-GB" sz="2800" b="1" dirty="0" smtClean="0"/>
              <a:t>Act 2010 – public sector equality duty, </a:t>
            </a:r>
            <a:r>
              <a:rPr lang="en-GB" sz="2800" b="1" dirty="0" smtClean="0"/>
              <a:t>statutory pay </a:t>
            </a:r>
            <a:r>
              <a:rPr lang="en-GB" sz="2800" b="1" dirty="0" smtClean="0"/>
              <a:t>audits and multiple discrimination </a:t>
            </a:r>
            <a:r>
              <a:rPr lang="en-GB" sz="2800" b="1" dirty="0" smtClean="0"/>
              <a:t>abandoned.</a:t>
            </a:r>
            <a:endParaRPr lang="en-GB" sz="2800" b="1" dirty="0" smtClean="0"/>
          </a:p>
          <a:p>
            <a:pPr eaLnBrk="1" hangingPunct="1"/>
            <a:endParaRPr lang="en-GB" sz="2800" dirty="0">
              <a:latin typeface="Arial" charset="0"/>
              <a:cs typeface="Arial" charset="0"/>
            </a:endParaRPr>
          </a:p>
          <a:p>
            <a:pPr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34873154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243408"/>
            <a:ext cx="8784976" cy="1143000"/>
          </a:xfrm>
        </p:spPr>
        <p:txBody>
          <a:bodyPr/>
          <a:lstStyle/>
          <a:p>
            <a:pPr eaLnBrk="1" hangingPunct="1"/>
            <a:r>
              <a:rPr lang="en-GB" sz="3600" b="1" dirty="0" smtClean="0">
                <a:latin typeface="Arial" charset="0"/>
                <a:cs typeface="Arial" charset="0"/>
              </a:rPr>
              <a:t>Responses to decline – Equality Reps</a:t>
            </a:r>
          </a:p>
        </p:txBody>
      </p:sp>
      <p:sp>
        <p:nvSpPr>
          <p:cNvPr id="6147" name="Content Placeholder 4"/>
          <p:cNvSpPr>
            <a:spLocks noGrp="1"/>
          </p:cNvSpPr>
          <p:nvPr>
            <p:ph idx="1"/>
          </p:nvPr>
        </p:nvSpPr>
        <p:spPr>
          <a:xfrm>
            <a:off x="15526" y="1340768"/>
            <a:ext cx="9252520" cy="5400600"/>
          </a:xfrm>
        </p:spPr>
        <p:txBody>
          <a:bodyPr/>
          <a:lstStyle/>
          <a:p>
            <a:pPr eaLnBrk="1" hangingPunct="1"/>
            <a:r>
              <a:rPr lang="en-GB" sz="2800" b="1" dirty="0" smtClean="0"/>
              <a:t>Refusal of Labour Government to grant statutory rights to Equality Reps;</a:t>
            </a:r>
          </a:p>
          <a:p>
            <a:pPr eaLnBrk="1" hangingPunct="1"/>
            <a:endParaRPr lang="en-GB" sz="2800" b="1" dirty="0" smtClean="0"/>
          </a:p>
          <a:p>
            <a:pPr eaLnBrk="1" hangingPunct="1"/>
            <a:r>
              <a:rPr lang="en-GB" sz="2800" b="1" dirty="0" smtClean="0"/>
              <a:t>Over </a:t>
            </a:r>
            <a:r>
              <a:rPr lang="en-GB" sz="2800" b="1" dirty="0"/>
              <a:t>a quarter (28%) of unions had provision </a:t>
            </a:r>
            <a:r>
              <a:rPr lang="en-GB" sz="2800" b="1" dirty="0" smtClean="0"/>
              <a:t>for </a:t>
            </a:r>
            <a:r>
              <a:rPr lang="en-GB" sz="2800" b="1" dirty="0"/>
              <a:t>the nomination or appointment of ERs in the </a:t>
            </a:r>
            <a:r>
              <a:rPr lang="en-GB" sz="2800" b="1" dirty="0" smtClean="0"/>
              <a:t>workplace </a:t>
            </a:r>
            <a:r>
              <a:rPr lang="en-GB" sz="2800" b="1" dirty="0" smtClean="0"/>
              <a:t>(TUC </a:t>
            </a:r>
            <a:r>
              <a:rPr lang="en-GB" sz="2800" b="1" dirty="0"/>
              <a:t>Equality Audit </a:t>
            </a:r>
            <a:r>
              <a:rPr lang="en-GB" sz="2800" b="1" dirty="0" smtClean="0"/>
              <a:t>2012</a:t>
            </a:r>
            <a:r>
              <a:rPr lang="en-GB" sz="2800" b="1" dirty="0" smtClean="0"/>
              <a:t>);</a:t>
            </a:r>
          </a:p>
          <a:p>
            <a:pPr eaLnBrk="1" hangingPunct="1"/>
            <a:endParaRPr lang="en-GB" sz="2800" b="1" dirty="0"/>
          </a:p>
          <a:p>
            <a:pPr eaLnBrk="1" hangingPunct="1"/>
            <a:r>
              <a:rPr lang="en-GB" sz="2800" b="1" dirty="0"/>
              <a:t>Individual representation with no collective bargaining role? (Daniels and </a:t>
            </a:r>
            <a:r>
              <a:rPr lang="en-GB" sz="2800" b="1" dirty="0" err="1"/>
              <a:t>McIlroy</a:t>
            </a:r>
            <a:r>
              <a:rPr lang="en-GB" sz="2800" b="1" dirty="0"/>
              <a:t>, 2009);</a:t>
            </a:r>
          </a:p>
          <a:p>
            <a:pPr eaLnBrk="1" hangingPunct="1"/>
            <a:endParaRPr lang="en-GB" sz="2800" b="1" dirty="0" smtClean="0"/>
          </a:p>
          <a:p>
            <a:pPr eaLnBrk="1" hangingPunct="1"/>
            <a:endParaRPr lang="en-GB" sz="2800" b="1" dirty="0"/>
          </a:p>
          <a:p>
            <a:pPr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15447820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75183" y="-315416"/>
            <a:ext cx="8784976" cy="1143000"/>
          </a:xfrm>
        </p:spPr>
        <p:txBody>
          <a:bodyPr/>
          <a:lstStyle/>
          <a:p>
            <a:pPr eaLnBrk="1" hangingPunct="1"/>
            <a:r>
              <a:rPr lang="en-GB" sz="3600" b="1" dirty="0" smtClean="0">
                <a:latin typeface="Arial" charset="0"/>
                <a:cs typeface="Arial" charset="0"/>
              </a:rPr>
              <a:t>Responses to decline – Equality Reps</a:t>
            </a:r>
          </a:p>
        </p:txBody>
      </p:sp>
      <p:sp>
        <p:nvSpPr>
          <p:cNvPr id="6147" name="Content Placeholder 4"/>
          <p:cNvSpPr>
            <a:spLocks noGrp="1"/>
          </p:cNvSpPr>
          <p:nvPr>
            <p:ph idx="1"/>
          </p:nvPr>
        </p:nvSpPr>
        <p:spPr>
          <a:xfrm>
            <a:off x="16159" y="827584"/>
            <a:ext cx="9144000" cy="6264696"/>
          </a:xfrm>
        </p:spPr>
        <p:txBody>
          <a:bodyPr/>
          <a:lstStyle/>
          <a:p>
            <a:pPr eaLnBrk="1" hangingPunct="1"/>
            <a:r>
              <a:rPr lang="en-GB" sz="2800" b="1" dirty="0" smtClean="0"/>
              <a:t>An abstract </a:t>
            </a:r>
            <a:r>
              <a:rPr lang="en-GB" sz="2800" b="1" dirty="0"/>
              <a:t>notion of equality as </a:t>
            </a:r>
            <a:r>
              <a:rPr lang="en-GB" sz="2800" b="1" dirty="0" smtClean="0"/>
              <a:t>fairness - </a:t>
            </a:r>
            <a:r>
              <a:rPr lang="en-GB" sz="2800" b="1" dirty="0"/>
              <a:t>reflecting the prevailing legislative and policy trends </a:t>
            </a:r>
            <a:r>
              <a:rPr lang="en-GB" sz="2800" b="1" dirty="0" smtClean="0"/>
              <a:t>– rather than </a:t>
            </a:r>
            <a:r>
              <a:rPr lang="en-GB" sz="2800" b="1" dirty="0"/>
              <a:t>the single-strand focus of </a:t>
            </a:r>
            <a:r>
              <a:rPr lang="en-GB" sz="2800" b="1" dirty="0" smtClean="0"/>
              <a:t>self-organisation</a:t>
            </a:r>
            <a:r>
              <a:rPr lang="en-GB" sz="2800" b="1" dirty="0" smtClean="0"/>
              <a:t>;</a:t>
            </a:r>
          </a:p>
          <a:p>
            <a:pPr eaLnBrk="1" hangingPunct="1"/>
            <a:r>
              <a:rPr lang="en-GB" sz="2800" b="1" dirty="0"/>
              <a:t>Reluctance to positively identify in terms of race, gender, class, sexuality, disability or age -  a more inclusive approach to </a:t>
            </a:r>
            <a:r>
              <a:rPr lang="en-GB" sz="2800" b="1" dirty="0" smtClean="0"/>
              <a:t>equality OR dilution?</a:t>
            </a:r>
            <a:endParaRPr lang="en-GB" sz="2800" b="1" dirty="0">
              <a:latin typeface="Arial" charset="0"/>
              <a:cs typeface="Arial" charset="0"/>
            </a:endParaRPr>
          </a:p>
          <a:p>
            <a:pPr eaLnBrk="1" hangingPunct="1"/>
            <a:r>
              <a:rPr lang="en-GB" sz="2800" b="1" dirty="0" smtClean="0"/>
              <a:t>Tension </a:t>
            </a:r>
            <a:r>
              <a:rPr lang="en-GB" sz="2800" b="1" dirty="0"/>
              <a:t>then between the equal </a:t>
            </a:r>
            <a:r>
              <a:rPr lang="en-GB" sz="2800" b="1" dirty="0" smtClean="0"/>
              <a:t>treatment/sameness </a:t>
            </a:r>
            <a:r>
              <a:rPr lang="en-GB" sz="2800" b="1" dirty="0"/>
              <a:t>conceptions driving </a:t>
            </a:r>
            <a:r>
              <a:rPr lang="en-GB" sz="2800" b="1" dirty="0" smtClean="0"/>
              <a:t>ER </a:t>
            </a:r>
            <a:r>
              <a:rPr lang="en-GB" sz="2800" b="1" dirty="0"/>
              <a:t>role and </a:t>
            </a:r>
            <a:r>
              <a:rPr lang="en-GB" sz="2800" b="1" dirty="0" smtClean="0"/>
              <a:t>radical </a:t>
            </a:r>
            <a:r>
              <a:rPr lang="en-GB" sz="2800" b="1" dirty="0"/>
              <a:t>or difference perspective underpinning </a:t>
            </a:r>
            <a:r>
              <a:rPr lang="en-GB" sz="2800" b="1" dirty="0" smtClean="0"/>
              <a:t>self-organisation?</a:t>
            </a:r>
          </a:p>
          <a:p>
            <a:pPr eaLnBrk="1" hangingPunct="1"/>
            <a:r>
              <a:rPr lang="en-GB" sz="2800" b="1" dirty="0" smtClean="0"/>
              <a:t>Complementarity (generational)?</a:t>
            </a:r>
            <a:endParaRPr lang="en-GB" sz="2800" b="1" dirty="0"/>
          </a:p>
          <a:p>
            <a:pPr eaLnBrk="1" hangingPunct="1"/>
            <a:endParaRPr lang="en-GB" sz="2800" dirty="0"/>
          </a:p>
          <a:p>
            <a:pPr eaLnBrk="1" hangingPunct="1"/>
            <a:endParaRPr lang="en-GB" sz="2800" dirty="0"/>
          </a:p>
          <a:p>
            <a:pPr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30437419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0" y="-243408"/>
            <a:ext cx="9144000" cy="1143000"/>
          </a:xfrm>
        </p:spPr>
        <p:txBody>
          <a:bodyPr/>
          <a:lstStyle/>
          <a:p>
            <a:pPr eaLnBrk="1" hangingPunct="1"/>
            <a:r>
              <a:rPr lang="en-GB" sz="3600" b="1" dirty="0" smtClean="0">
                <a:latin typeface="Arial" charset="0"/>
                <a:cs typeface="Arial" charset="0"/>
              </a:rPr>
              <a:t>A return to voluntarism–the Living Wage</a:t>
            </a:r>
          </a:p>
        </p:txBody>
      </p:sp>
      <p:sp>
        <p:nvSpPr>
          <p:cNvPr id="6147" name="Content Placeholder 4"/>
          <p:cNvSpPr>
            <a:spLocks noGrp="1"/>
          </p:cNvSpPr>
          <p:nvPr>
            <p:ph idx="1"/>
          </p:nvPr>
        </p:nvSpPr>
        <p:spPr>
          <a:xfrm>
            <a:off x="2138" y="692696"/>
            <a:ext cx="9141862" cy="5472608"/>
          </a:xfrm>
        </p:spPr>
        <p:txBody>
          <a:bodyPr/>
          <a:lstStyle/>
          <a:p>
            <a:pPr algn="just" eaLnBrk="1" hangingPunct="1"/>
            <a:r>
              <a:rPr lang="en-GB" sz="2800" b="1" dirty="0" smtClean="0"/>
              <a:t>Mobilisations </a:t>
            </a:r>
            <a:r>
              <a:rPr lang="en-GB" sz="2800" b="1" dirty="0"/>
              <a:t>beyond the workplace </a:t>
            </a:r>
            <a:r>
              <a:rPr lang="en-GB" sz="2800" b="1" dirty="0" smtClean="0"/>
              <a:t>engaging </a:t>
            </a:r>
            <a:r>
              <a:rPr lang="en-GB" sz="2800" b="1" dirty="0"/>
              <a:t>so-called ‘hard to organise’ workers, including </a:t>
            </a:r>
            <a:r>
              <a:rPr lang="en-GB" sz="2800" b="1" dirty="0" smtClean="0"/>
              <a:t>migrants - largely independent of unions</a:t>
            </a:r>
            <a:r>
              <a:rPr lang="en-GB" sz="2800" b="1" dirty="0" smtClean="0">
                <a:latin typeface="Arial" charset="0"/>
                <a:cs typeface="Arial" charset="0"/>
              </a:rPr>
              <a:t>;</a:t>
            </a:r>
          </a:p>
          <a:p>
            <a:pPr algn="just" eaLnBrk="1" hangingPunct="1"/>
            <a:endParaRPr lang="en-GB" sz="2800" b="1" dirty="0" smtClean="0">
              <a:latin typeface="Arial" charset="0"/>
              <a:cs typeface="Arial" charset="0"/>
            </a:endParaRPr>
          </a:p>
          <a:p>
            <a:pPr algn="just" eaLnBrk="1" hangingPunct="1"/>
            <a:r>
              <a:rPr lang="en-GB" sz="2800" b="1" dirty="0" smtClean="0"/>
              <a:t>10,000 </a:t>
            </a:r>
            <a:r>
              <a:rPr lang="en-GB" sz="2800" b="1" dirty="0"/>
              <a:t>workers </a:t>
            </a:r>
            <a:r>
              <a:rPr lang="en-GB" sz="2800" b="1" dirty="0" smtClean="0"/>
              <a:t>won </a:t>
            </a:r>
            <a:r>
              <a:rPr lang="en-GB" sz="2800" b="1" dirty="0"/>
              <a:t>a </a:t>
            </a:r>
            <a:r>
              <a:rPr lang="en-GB" sz="2800" b="1" dirty="0" smtClean="0"/>
              <a:t>LW 2005-11 (</a:t>
            </a:r>
            <a:r>
              <a:rPr lang="en-GB" sz="2800" b="1" dirty="0" err="1" smtClean="0"/>
              <a:t>Pennycock</a:t>
            </a:r>
            <a:r>
              <a:rPr lang="en-GB" sz="2800" b="1" dirty="0" smtClean="0"/>
              <a:t>, 2012</a:t>
            </a:r>
            <a:r>
              <a:rPr lang="en-GB" sz="2800" b="1" dirty="0" smtClean="0"/>
              <a:t>);</a:t>
            </a:r>
          </a:p>
          <a:p>
            <a:pPr algn="just" eaLnBrk="1" hangingPunct="1"/>
            <a:endParaRPr lang="en-GB" sz="2800" b="1" dirty="0"/>
          </a:p>
          <a:p>
            <a:pPr algn="just" eaLnBrk="1" hangingPunct="1"/>
            <a:r>
              <a:rPr lang="en-GB" sz="2800" b="1" dirty="0" smtClean="0"/>
              <a:t>5.24 </a:t>
            </a:r>
            <a:r>
              <a:rPr lang="en-GB" sz="2800" b="1" dirty="0"/>
              <a:t>million </a:t>
            </a:r>
            <a:r>
              <a:rPr lang="en-GB" sz="2800" b="1" dirty="0" smtClean="0"/>
              <a:t>earning </a:t>
            </a:r>
            <a:r>
              <a:rPr lang="en-GB" sz="2800" b="1" dirty="0"/>
              <a:t>below </a:t>
            </a:r>
            <a:r>
              <a:rPr lang="en-GB" sz="2800" b="1" dirty="0" smtClean="0"/>
              <a:t>LW </a:t>
            </a:r>
            <a:r>
              <a:rPr lang="en-GB" sz="2800" b="1" dirty="0"/>
              <a:t>in 2013: 21% of all </a:t>
            </a:r>
            <a:r>
              <a:rPr lang="en-GB" sz="2800" b="1" dirty="0" smtClean="0"/>
              <a:t>employees, 27% of women, 17% men (</a:t>
            </a:r>
            <a:r>
              <a:rPr lang="en-GB" sz="2800" b="1" dirty="0" err="1" smtClean="0"/>
              <a:t>Pennycock</a:t>
            </a:r>
            <a:r>
              <a:rPr lang="en-GB" sz="2800" b="1" dirty="0" smtClean="0"/>
              <a:t>-ASHE</a:t>
            </a:r>
            <a:r>
              <a:rPr lang="en-GB" sz="2800" b="1" dirty="0" smtClean="0"/>
              <a:t>);</a:t>
            </a:r>
          </a:p>
          <a:p>
            <a:pPr algn="just" eaLnBrk="1" hangingPunct="1"/>
            <a:endParaRPr lang="en-GB" sz="2800" b="1" dirty="0" smtClean="0"/>
          </a:p>
          <a:p>
            <a:pPr algn="just" eaLnBrk="1" hangingPunct="1"/>
            <a:r>
              <a:rPr lang="en-GB" sz="2800" b="1" dirty="0" smtClean="0"/>
              <a:t>Increase in </a:t>
            </a:r>
            <a:r>
              <a:rPr lang="en-GB" sz="2800" b="1" dirty="0"/>
              <a:t>proportion of jobs paying below </a:t>
            </a:r>
            <a:r>
              <a:rPr lang="en-GB" sz="2800" b="1" dirty="0" smtClean="0"/>
              <a:t>LW because </a:t>
            </a:r>
            <a:r>
              <a:rPr lang="en-GB" sz="2800" b="1" dirty="0"/>
              <a:t>of the rise in living costs (KPMG, 2013). </a:t>
            </a:r>
            <a:endParaRPr lang="en-GB" sz="2800" b="1" dirty="0" smtClean="0">
              <a:latin typeface="Arial" charset="0"/>
              <a:cs typeface="Arial" charset="0"/>
            </a:endParaRPr>
          </a:p>
        </p:txBody>
      </p:sp>
    </p:spTree>
    <p:extLst>
      <p:ext uri="{BB962C8B-B14F-4D97-AF65-F5344CB8AC3E}">
        <p14:creationId xmlns:p14="http://schemas.microsoft.com/office/powerpoint/2010/main" val="21773509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0" y="-243408"/>
            <a:ext cx="9972600" cy="1143000"/>
          </a:xfrm>
        </p:spPr>
        <p:txBody>
          <a:bodyPr/>
          <a:lstStyle/>
          <a:p>
            <a:pPr eaLnBrk="1" hangingPunct="1"/>
            <a:r>
              <a:rPr lang="en-GB" sz="3600" b="1" dirty="0">
                <a:latin typeface="Arial" charset="0"/>
                <a:cs typeface="Arial" charset="0"/>
              </a:rPr>
              <a:t>A return to voluntarism–the Living </a:t>
            </a:r>
            <a:r>
              <a:rPr lang="en-GB" sz="3600" b="1" dirty="0" smtClean="0">
                <a:latin typeface="Arial" charset="0"/>
                <a:cs typeface="Arial" charset="0"/>
              </a:rPr>
              <a:t>Wage?</a:t>
            </a:r>
            <a:endParaRPr lang="en-GB" sz="3600" b="1" dirty="0" smtClean="0">
              <a:latin typeface="Arial" charset="0"/>
              <a:cs typeface="Arial" charset="0"/>
            </a:endParaRPr>
          </a:p>
        </p:txBody>
      </p:sp>
      <p:sp>
        <p:nvSpPr>
          <p:cNvPr id="6147" name="Content Placeholder 4"/>
          <p:cNvSpPr>
            <a:spLocks noGrp="1"/>
          </p:cNvSpPr>
          <p:nvPr>
            <p:ph idx="1"/>
          </p:nvPr>
        </p:nvSpPr>
        <p:spPr>
          <a:xfrm>
            <a:off x="107504" y="764704"/>
            <a:ext cx="8892480" cy="6408712"/>
          </a:xfrm>
        </p:spPr>
        <p:txBody>
          <a:bodyPr/>
          <a:lstStyle/>
          <a:p>
            <a:pPr algn="just" eaLnBrk="1" hangingPunct="1"/>
            <a:endParaRPr lang="en-GB" sz="2800" b="1" dirty="0" smtClean="0"/>
          </a:p>
          <a:p>
            <a:pPr algn="just" eaLnBrk="1" hangingPunct="1"/>
            <a:r>
              <a:rPr lang="en-GB" sz="2800" b="1" dirty="0" smtClean="0"/>
              <a:t>Employers can accommodate the N</a:t>
            </a:r>
            <a:r>
              <a:rPr lang="en-GB" sz="2800" b="1" dirty="0" smtClean="0">
                <a:latin typeface="Arial" charset="0"/>
                <a:cs typeface="Arial" charset="0"/>
              </a:rPr>
              <a:t>MW and LW through the configuration of hours;</a:t>
            </a:r>
          </a:p>
          <a:p>
            <a:pPr algn="just" eaLnBrk="1" hangingPunct="1"/>
            <a:endParaRPr lang="en-GB" sz="2800" b="1" dirty="0" smtClean="0"/>
          </a:p>
          <a:p>
            <a:pPr algn="just" eaLnBrk="1" hangingPunct="1"/>
            <a:r>
              <a:rPr lang="en-GB" sz="2800" b="1" dirty="0" smtClean="0"/>
              <a:t>Zero hours </a:t>
            </a:r>
            <a:r>
              <a:rPr lang="en-GB" sz="2800" b="1" dirty="0" smtClean="0"/>
              <a:t>contracts – unstable weekly income;</a:t>
            </a:r>
            <a:endParaRPr lang="en-GB" sz="2800" b="1" dirty="0" smtClean="0"/>
          </a:p>
          <a:p>
            <a:pPr algn="just" eaLnBrk="1" hangingPunct="1"/>
            <a:endParaRPr lang="en-GB" sz="2800" b="1" dirty="0"/>
          </a:p>
          <a:p>
            <a:pPr algn="just" eaLnBrk="1" hangingPunct="1"/>
            <a:r>
              <a:rPr lang="en-GB" sz="2800" b="1" dirty="0" smtClean="0"/>
              <a:t>Removal of unproductive time (episodic work);</a:t>
            </a:r>
          </a:p>
          <a:p>
            <a:pPr algn="just" eaLnBrk="1" hangingPunct="1"/>
            <a:endParaRPr lang="en-GB" sz="2800" b="1" dirty="0" smtClean="0"/>
          </a:p>
          <a:p>
            <a:pPr algn="just" eaLnBrk="1" hangingPunct="1"/>
            <a:r>
              <a:rPr lang="en-GB" sz="2800" b="1" dirty="0" smtClean="0"/>
              <a:t>Increase in unpaid labour – unpaid women’s </a:t>
            </a:r>
            <a:r>
              <a:rPr lang="en-GB" sz="2800" b="1" dirty="0" smtClean="0"/>
              <a:t>labour in the care </a:t>
            </a:r>
            <a:r>
              <a:rPr lang="en-GB" sz="2800" b="1" dirty="0" smtClean="0"/>
              <a:t>sector – driven by the commissioning process.</a:t>
            </a:r>
            <a:endParaRPr lang="en-GB" sz="2800" b="1" dirty="0" smtClean="0"/>
          </a:p>
          <a:p>
            <a:pPr marL="0" indent="0" algn="just" eaLnBrk="1" hangingPunct="1">
              <a:buNone/>
            </a:pPr>
            <a:endParaRPr lang="en-GB" sz="2800" dirty="0" smtClean="0"/>
          </a:p>
          <a:p>
            <a:pPr algn="just" eaLnBrk="1" hangingPunct="1"/>
            <a:endParaRPr lang="en-GB" sz="2400" dirty="0"/>
          </a:p>
        </p:txBody>
      </p:sp>
    </p:spTree>
    <p:extLst>
      <p:ext uri="{BB962C8B-B14F-4D97-AF65-F5344CB8AC3E}">
        <p14:creationId xmlns:p14="http://schemas.microsoft.com/office/powerpoint/2010/main" val="1229673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0"/>
            <a:ext cx="8676456" cy="1143000"/>
          </a:xfrm>
        </p:spPr>
        <p:txBody>
          <a:bodyPr/>
          <a:lstStyle/>
          <a:p>
            <a:pPr eaLnBrk="1" hangingPunct="1"/>
            <a:r>
              <a:rPr lang="en-GB" sz="3600" b="1" dirty="0" smtClean="0">
                <a:latin typeface="Arial" charset="0"/>
                <a:cs typeface="Arial" charset="0"/>
              </a:rPr>
              <a:t>A </a:t>
            </a:r>
            <a:r>
              <a:rPr lang="en-GB" sz="3600" b="1" dirty="0" smtClean="0">
                <a:latin typeface="Arial" charset="0"/>
                <a:cs typeface="Arial" charset="0"/>
              </a:rPr>
              <a:t>return to voluntarism – the Living Wage?</a:t>
            </a:r>
          </a:p>
        </p:txBody>
      </p:sp>
      <p:sp>
        <p:nvSpPr>
          <p:cNvPr id="6147" name="Content Placeholder 4"/>
          <p:cNvSpPr>
            <a:spLocks noGrp="1"/>
          </p:cNvSpPr>
          <p:nvPr>
            <p:ph idx="1"/>
          </p:nvPr>
        </p:nvSpPr>
        <p:spPr>
          <a:xfrm>
            <a:off x="467544" y="1124744"/>
            <a:ext cx="8229600" cy="5472608"/>
          </a:xfrm>
        </p:spPr>
        <p:txBody>
          <a:bodyPr/>
          <a:lstStyle/>
          <a:p>
            <a:pPr algn="just" eaLnBrk="1" hangingPunct="1"/>
            <a:endParaRPr lang="en-GB" sz="2400" dirty="0" smtClean="0"/>
          </a:p>
          <a:p>
            <a:pPr algn="just" eaLnBrk="1" hangingPunct="1"/>
            <a:endParaRPr lang="en-GB" sz="2400" dirty="0"/>
          </a:p>
          <a:p>
            <a:pPr algn="just" eaLnBrk="1" hangingPunct="1"/>
            <a:r>
              <a:rPr lang="en-GB" b="1" dirty="0" err="1" smtClean="0"/>
              <a:t>Supercedes</a:t>
            </a:r>
            <a:r>
              <a:rPr lang="en-GB" b="1" dirty="0" smtClean="0"/>
              <a:t> </a:t>
            </a:r>
            <a:r>
              <a:rPr lang="en-GB" b="1" dirty="0"/>
              <a:t>collective </a:t>
            </a:r>
            <a:r>
              <a:rPr lang="en-GB" b="1" dirty="0" smtClean="0"/>
              <a:t>bargaining?</a:t>
            </a:r>
          </a:p>
          <a:p>
            <a:pPr algn="just" eaLnBrk="1" hangingPunct="1"/>
            <a:endParaRPr lang="en-GB" b="1" dirty="0" smtClean="0"/>
          </a:p>
          <a:p>
            <a:pPr algn="just" eaLnBrk="1" hangingPunct="1"/>
            <a:endParaRPr lang="en-GB" b="1" dirty="0"/>
          </a:p>
          <a:p>
            <a:pPr algn="just" eaLnBrk="1" hangingPunct="1"/>
            <a:r>
              <a:rPr lang="en-GB" b="1" dirty="0" smtClean="0"/>
              <a:t>Precludes bargaining over a range of other terms and conditions, including equality.</a:t>
            </a:r>
          </a:p>
          <a:p>
            <a:pPr algn="just" eaLnBrk="1" hangingPunct="1"/>
            <a:endParaRPr lang="en-GB" b="1" dirty="0"/>
          </a:p>
          <a:p>
            <a:pPr algn="just" eaLnBrk="1" hangingPunct="1"/>
            <a:endParaRPr lang="en-GB" dirty="0"/>
          </a:p>
        </p:txBody>
      </p:sp>
    </p:spTree>
    <p:extLst>
      <p:ext uri="{BB962C8B-B14F-4D97-AF65-F5344CB8AC3E}">
        <p14:creationId xmlns:p14="http://schemas.microsoft.com/office/powerpoint/2010/main" val="38221301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395536" y="26968"/>
            <a:ext cx="8229600" cy="1143000"/>
          </a:xfrm>
        </p:spPr>
        <p:txBody>
          <a:bodyPr/>
          <a:lstStyle/>
          <a:p>
            <a:pPr eaLnBrk="1" hangingPunct="1"/>
            <a:r>
              <a:rPr lang="en-GB" sz="4000" b="1" dirty="0" smtClean="0">
                <a:latin typeface="Arial" charset="0"/>
                <a:cs typeface="Arial" charset="0"/>
              </a:rPr>
              <a:t>Collective Bargaining</a:t>
            </a:r>
            <a:endParaRPr lang="en-GB" b="1" dirty="0" smtClean="0">
              <a:latin typeface="Arial" charset="0"/>
              <a:cs typeface="Arial" charset="0"/>
            </a:endParaRPr>
          </a:p>
        </p:txBody>
      </p:sp>
      <p:sp>
        <p:nvSpPr>
          <p:cNvPr id="6147" name="Content Placeholder 4"/>
          <p:cNvSpPr>
            <a:spLocks noGrp="1"/>
          </p:cNvSpPr>
          <p:nvPr>
            <p:ph idx="1"/>
          </p:nvPr>
        </p:nvSpPr>
        <p:spPr>
          <a:xfrm>
            <a:off x="251520" y="908720"/>
            <a:ext cx="8229600" cy="5400600"/>
          </a:xfrm>
        </p:spPr>
        <p:txBody>
          <a:bodyPr/>
          <a:lstStyle/>
          <a:p>
            <a:pPr algn="just" eaLnBrk="1" hangingPunct="1">
              <a:lnSpc>
                <a:spcPct val="110000"/>
              </a:lnSpc>
            </a:pPr>
            <a:endParaRPr lang="en-GB" sz="2800" dirty="0" smtClean="0">
              <a:latin typeface="Arial" charset="0"/>
              <a:cs typeface="Arial" charset="0"/>
            </a:endParaRPr>
          </a:p>
          <a:p>
            <a:r>
              <a:rPr lang="en-GB" sz="2800" b="1" dirty="0" smtClean="0"/>
              <a:t>Women </a:t>
            </a:r>
            <a:r>
              <a:rPr lang="en-GB" sz="2800" b="1" dirty="0"/>
              <a:t>are more likely to be covered by collective bargaining (Emery, 2012) – they predominate in health and education public services </a:t>
            </a:r>
            <a:endParaRPr lang="en-GB" sz="2800" b="1" dirty="0" smtClean="0"/>
          </a:p>
          <a:p>
            <a:endParaRPr lang="en-GB" sz="2800" b="1" dirty="0"/>
          </a:p>
          <a:p>
            <a:r>
              <a:rPr lang="en-GB" sz="2800" b="1" dirty="0" smtClean="0"/>
              <a:t>Benefit </a:t>
            </a:r>
            <a:r>
              <a:rPr lang="en-GB" sz="2800" b="1" dirty="0"/>
              <a:t>more than men from the squeezed, but persistent, union pay premium (Bryson and Forth, 2010; BIS </a:t>
            </a:r>
            <a:r>
              <a:rPr lang="en-GB" sz="2800" b="1" dirty="0" smtClean="0"/>
              <a:t>2014)</a:t>
            </a:r>
          </a:p>
          <a:p>
            <a:endParaRPr lang="en-GB" sz="2800" b="1" dirty="0"/>
          </a:p>
          <a:p>
            <a:r>
              <a:rPr lang="en-GB" sz="2800" b="1" dirty="0" smtClean="0"/>
              <a:t>Unions are constraining wage inequality (ibid).</a:t>
            </a:r>
            <a:endParaRPr lang="en-GB" sz="2800" b="1" dirty="0"/>
          </a:p>
          <a:p>
            <a:pPr eaLnBrk="1" hangingPunct="1"/>
            <a:endParaRPr lang="en-GB" dirty="0" smtClean="0">
              <a:latin typeface="Arial" charset="0"/>
              <a:cs typeface="Arial" charset="0"/>
            </a:endParaRPr>
          </a:p>
          <a:p>
            <a:pPr marL="0" indent="0" eaLnBrk="1" hangingPunct="1">
              <a:buNone/>
            </a:pPr>
            <a:endParaRPr lang="en-GB" dirty="0" smtClean="0">
              <a:latin typeface="Arial" charset="0"/>
              <a:cs typeface="Arial" charset="0"/>
            </a:endParaRPr>
          </a:p>
          <a:p>
            <a:pPr marL="0" indent="0" eaLnBrk="1" hangingPunct="1">
              <a:buNone/>
            </a:pPr>
            <a:endParaRPr lang="en-US" dirty="0" smtClean="0">
              <a:latin typeface="Arial" charset="0"/>
              <a:cs typeface="Arial" charset="0"/>
            </a:endParaRPr>
          </a:p>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16664710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315416"/>
            <a:ext cx="8676456" cy="1143000"/>
          </a:xfrm>
        </p:spPr>
        <p:txBody>
          <a:bodyPr/>
          <a:lstStyle/>
          <a:p>
            <a:pPr eaLnBrk="1" hangingPunct="1"/>
            <a:r>
              <a:rPr lang="en-GB" sz="3600" b="1" dirty="0" smtClean="0">
                <a:latin typeface="Arial" charset="0"/>
                <a:cs typeface="Arial" charset="0"/>
              </a:rPr>
              <a:t>Conclusions</a:t>
            </a:r>
          </a:p>
        </p:txBody>
      </p:sp>
      <p:sp>
        <p:nvSpPr>
          <p:cNvPr id="6147" name="Content Placeholder 4"/>
          <p:cNvSpPr>
            <a:spLocks noGrp="1"/>
          </p:cNvSpPr>
          <p:nvPr>
            <p:ph idx="1"/>
          </p:nvPr>
        </p:nvSpPr>
        <p:spPr>
          <a:xfrm>
            <a:off x="431540" y="521296"/>
            <a:ext cx="8748464" cy="6336704"/>
          </a:xfrm>
        </p:spPr>
        <p:txBody>
          <a:bodyPr/>
          <a:lstStyle/>
          <a:p>
            <a:pPr algn="just" eaLnBrk="1" hangingPunct="1"/>
            <a:r>
              <a:rPr lang="en-GB" b="1" dirty="0" smtClean="0"/>
              <a:t>Decline in </a:t>
            </a:r>
            <a:r>
              <a:rPr lang="en-GB" b="1" dirty="0"/>
              <a:t>collective </a:t>
            </a:r>
            <a:r>
              <a:rPr lang="en-GB" b="1" dirty="0" smtClean="0"/>
              <a:t>bargaining associated with  wage inequality (Brown &amp; </a:t>
            </a:r>
            <a:r>
              <a:rPr lang="en-GB" b="1" dirty="0" err="1" smtClean="0"/>
              <a:t>Marginson</a:t>
            </a:r>
            <a:r>
              <a:rPr lang="en-GB" b="1" dirty="0" smtClean="0"/>
              <a:t>, 2001);</a:t>
            </a:r>
          </a:p>
          <a:p>
            <a:pPr algn="just" eaLnBrk="1" hangingPunct="1"/>
            <a:endParaRPr lang="en-GB" b="1" dirty="0"/>
          </a:p>
          <a:p>
            <a:pPr algn="just" eaLnBrk="1" hangingPunct="1"/>
            <a:r>
              <a:rPr lang="en-GB" b="1" dirty="0" smtClean="0"/>
              <a:t>Return to </a:t>
            </a:r>
            <a:r>
              <a:rPr lang="en-GB" b="1" dirty="0" err="1" smtClean="0"/>
              <a:t>sectoral</a:t>
            </a:r>
            <a:r>
              <a:rPr lang="en-GB" b="1" dirty="0" smtClean="0"/>
              <a:t> collective bargaining as a key vehicle for equality (Ewing and </a:t>
            </a:r>
            <a:r>
              <a:rPr lang="en-GB" b="1" dirty="0" smtClean="0"/>
              <a:t>Hendy, 2013)?</a:t>
            </a:r>
            <a:endParaRPr lang="en-GB" b="1" dirty="0" smtClean="0"/>
          </a:p>
          <a:p>
            <a:pPr algn="just" eaLnBrk="1" hangingPunct="1"/>
            <a:endParaRPr lang="en-GB" b="1" dirty="0"/>
          </a:p>
          <a:p>
            <a:pPr algn="just" eaLnBrk="1" hangingPunct="1"/>
            <a:r>
              <a:rPr lang="en-GB" b="1" dirty="0" smtClean="0"/>
              <a:t>But expansive and </a:t>
            </a:r>
            <a:r>
              <a:rPr lang="en-GB" b="1" dirty="0" smtClean="0"/>
              <a:t>inclusive;</a:t>
            </a:r>
          </a:p>
          <a:p>
            <a:pPr algn="just" eaLnBrk="1" hangingPunct="1"/>
            <a:endParaRPr lang="en-GB" b="1" dirty="0" smtClean="0"/>
          </a:p>
          <a:p>
            <a:pPr algn="just" eaLnBrk="1" hangingPunct="1"/>
            <a:r>
              <a:rPr lang="en-GB" b="1" dirty="0" smtClean="0"/>
              <a:t>Reinforces labour market segregation?</a:t>
            </a:r>
            <a:endParaRPr lang="en-GB" b="1" dirty="0" smtClean="0"/>
          </a:p>
          <a:p>
            <a:pPr algn="just" eaLnBrk="1" hangingPunct="1"/>
            <a:endParaRPr lang="en-GB" b="1" dirty="0"/>
          </a:p>
        </p:txBody>
      </p:sp>
    </p:spTree>
    <p:extLst>
      <p:ext uri="{BB962C8B-B14F-4D97-AF65-F5344CB8AC3E}">
        <p14:creationId xmlns:p14="http://schemas.microsoft.com/office/powerpoint/2010/main" val="376474106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80390" y="-315416"/>
            <a:ext cx="8676456" cy="1143000"/>
          </a:xfrm>
        </p:spPr>
        <p:txBody>
          <a:bodyPr/>
          <a:lstStyle/>
          <a:p>
            <a:pPr eaLnBrk="1" hangingPunct="1"/>
            <a:r>
              <a:rPr lang="en-GB" sz="3600" b="1" dirty="0" smtClean="0">
                <a:latin typeface="Arial" charset="0"/>
                <a:cs typeface="Arial" charset="0"/>
              </a:rPr>
              <a:t>Conclusions</a:t>
            </a:r>
          </a:p>
        </p:txBody>
      </p:sp>
      <p:sp>
        <p:nvSpPr>
          <p:cNvPr id="6147" name="Content Placeholder 4"/>
          <p:cNvSpPr>
            <a:spLocks noGrp="1"/>
          </p:cNvSpPr>
          <p:nvPr>
            <p:ph idx="1"/>
          </p:nvPr>
        </p:nvSpPr>
        <p:spPr>
          <a:xfrm>
            <a:off x="251520" y="692696"/>
            <a:ext cx="8784976" cy="6264696"/>
          </a:xfrm>
        </p:spPr>
        <p:txBody>
          <a:bodyPr/>
          <a:lstStyle/>
          <a:p>
            <a:pPr algn="just" eaLnBrk="1" hangingPunct="1"/>
            <a:r>
              <a:rPr lang="en-GB" b="1" dirty="0" smtClean="0"/>
              <a:t>Failure of the liberal model to deliver equality;</a:t>
            </a:r>
          </a:p>
          <a:p>
            <a:pPr algn="just" eaLnBrk="1" hangingPunct="1"/>
            <a:endParaRPr lang="en-GB" b="1" dirty="0"/>
          </a:p>
          <a:p>
            <a:pPr algn="just" eaLnBrk="1" hangingPunct="1"/>
            <a:r>
              <a:rPr lang="en-GB" b="1" dirty="0" smtClean="0"/>
              <a:t>Incorporation of feminism into the neoliberal programme (Fraser</a:t>
            </a:r>
            <a:r>
              <a:rPr lang="en-GB" b="1" dirty="0" smtClean="0"/>
              <a:t>)?</a:t>
            </a:r>
            <a:endParaRPr lang="en-GB" b="1" dirty="0" smtClean="0"/>
          </a:p>
          <a:p>
            <a:pPr algn="just" eaLnBrk="1" hangingPunct="1"/>
            <a:endParaRPr lang="en-GB" b="1" dirty="0"/>
          </a:p>
          <a:p>
            <a:pPr algn="just" eaLnBrk="1" hangingPunct="1"/>
            <a:r>
              <a:rPr lang="en-GB" b="1" dirty="0" smtClean="0"/>
              <a:t>Huge expansion in women’s employment – part-time, low paid, </a:t>
            </a:r>
            <a:r>
              <a:rPr lang="en-GB" b="1" dirty="0" smtClean="0"/>
              <a:t>insecure; </a:t>
            </a:r>
            <a:endParaRPr lang="en-GB" b="1" dirty="0" smtClean="0"/>
          </a:p>
          <a:p>
            <a:pPr algn="just" eaLnBrk="1" hangingPunct="1"/>
            <a:endParaRPr lang="en-GB" b="1" dirty="0"/>
          </a:p>
          <a:p>
            <a:pPr algn="just" eaLnBrk="1" hangingPunct="1"/>
            <a:r>
              <a:rPr lang="en-GB" b="1" dirty="0" smtClean="0"/>
              <a:t>The business case – employer-driven </a:t>
            </a:r>
            <a:r>
              <a:rPr lang="en-GB" b="1" dirty="0" smtClean="0"/>
              <a:t>flexibility (homeworking).</a:t>
            </a:r>
            <a:endParaRPr lang="en-GB" b="1" dirty="0"/>
          </a:p>
        </p:txBody>
      </p:sp>
    </p:spTree>
    <p:extLst>
      <p:ext uri="{BB962C8B-B14F-4D97-AF65-F5344CB8AC3E}">
        <p14:creationId xmlns:p14="http://schemas.microsoft.com/office/powerpoint/2010/main" val="21352133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71194" y="-238844"/>
            <a:ext cx="8676456" cy="1143000"/>
          </a:xfrm>
        </p:spPr>
        <p:txBody>
          <a:bodyPr/>
          <a:lstStyle/>
          <a:p>
            <a:pPr eaLnBrk="1" hangingPunct="1"/>
            <a:r>
              <a:rPr lang="en-GB" sz="3600" b="1" dirty="0" smtClean="0">
                <a:latin typeface="Arial" charset="0"/>
                <a:cs typeface="Arial" charset="0"/>
              </a:rPr>
              <a:t>Conclusions</a:t>
            </a:r>
          </a:p>
        </p:txBody>
      </p:sp>
      <p:sp>
        <p:nvSpPr>
          <p:cNvPr id="6147" name="Content Placeholder 4"/>
          <p:cNvSpPr>
            <a:spLocks noGrp="1"/>
          </p:cNvSpPr>
          <p:nvPr>
            <p:ph idx="1"/>
          </p:nvPr>
        </p:nvSpPr>
        <p:spPr>
          <a:xfrm>
            <a:off x="25422" y="188640"/>
            <a:ext cx="8964488" cy="6669360"/>
          </a:xfrm>
        </p:spPr>
        <p:txBody>
          <a:bodyPr/>
          <a:lstStyle/>
          <a:p>
            <a:pPr algn="just" eaLnBrk="1" hangingPunct="1"/>
            <a:endParaRPr lang="en-GB" dirty="0" smtClean="0"/>
          </a:p>
          <a:p>
            <a:pPr algn="just" eaLnBrk="1" hangingPunct="1"/>
            <a:r>
              <a:rPr lang="en-GB" b="1" dirty="0" smtClean="0"/>
              <a:t>Failure of voluntarism in the context of weakened unions;</a:t>
            </a:r>
          </a:p>
          <a:p>
            <a:pPr algn="just" eaLnBrk="1" hangingPunct="1"/>
            <a:endParaRPr lang="en-GB" b="1" dirty="0"/>
          </a:p>
          <a:p>
            <a:pPr algn="just" eaLnBrk="1" hangingPunct="1"/>
            <a:r>
              <a:rPr lang="en-GB" b="1" dirty="0" smtClean="0"/>
              <a:t>Hardening of occupational segregation and divisions of labour through privatisation;</a:t>
            </a:r>
          </a:p>
          <a:p>
            <a:pPr algn="just" eaLnBrk="1" hangingPunct="1"/>
            <a:endParaRPr lang="en-GB" b="1" dirty="0" smtClean="0"/>
          </a:p>
          <a:p>
            <a:pPr algn="just" eaLnBrk="1" hangingPunct="1"/>
            <a:r>
              <a:rPr lang="en-GB" b="1" dirty="0" smtClean="0"/>
              <a:t>Austerity as a vehicle to push back gains of the past decades;</a:t>
            </a:r>
          </a:p>
          <a:p>
            <a:pPr algn="just" eaLnBrk="1" hangingPunct="1"/>
            <a:endParaRPr lang="en-GB" b="1" dirty="0" smtClean="0"/>
          </a:p>
          <a:p>
            <a:pPr algn="just" eaLnBrk="1" hangingPunct="1"/>
            <a:r>
              <a:rPr lang="en-GB" b="1" dirty="0" smtClean="0"/>
              <a:t>Need for self-organisation </a:t>
            </a:r>
            <a:r>
              <a:rPr lang="en-GB" b="1" dirty="0" smtClean="0"/>
              <a:t>within and outside the workplace?</a:t>
            </a:r>
          </a:p>
          <a:p>
            <a:pPr algn="just" eaLnBrk="1" hangingPunct="1"/>
            <a:endParaRPr lang="en-GB" dirty="0"/>
          </a:p>
        </p:txBody>
      </p:sp>
    </p:spTree>
    <p:extLst>
      <p:ext uri="{BB962C8B-B14F-4D97-AF65-F5344CB8AC3E}">
        <p14:creationId xmlns:p14="http://schemas.microsoft.com/office/powerpoint/2010/main" val="3505786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5760"/>
            <a:ext cx="8229600" cy="1143000"/>
          </a:xfrm>
        </p:spPr>
        <p:txBody>
          <a:bodyPr/>
          <a:lstStyle/>
          <a:p>
            <a:pPr eaLnBrk="1" hangingPunct="1"/>
            <a:r>
              <a:rPr lang="en-GB" sz="3600" b="1" dirty="0" smtClean="0">
                <a:latin typeface="Arial" charset="0"/>
                <a:cs typeface="Arial" charset="0"/>
              </a:rPr>
              <a:t>The Changing Face of Employment Relations – Equality and Diversity</a:t>
            </a:r>
          </a:p>
        </p:txBody>
      </p:sp>
      <p:sp>
        <p:nvSpPr>
          <p:cNvPr id="6147" name="Content Placeholder 4"/>
          <p:cNvSpPr>
            <a:spLocks noGrp="1"/>
          </p:cNvSpPr>
          <p:nvPr>
            <p:ph idx="1"/>
          </p:nvPr>
        </p:nvSpPr>
        <p:spPr>
          <a:xfrm>
            <a:off x="251520" y="1484784"/>
            <a:ext cx="8712968" cy="5616624"/>
          </a:xfrm>
        </p:spPr>
        <p:txBody>
          <a:bodyPr/>
          <a:lstStyle/>
          <a:p>
            <a:pPr algn="just" eaLnBrk="1" hangingPunct="1"/>
            <a:r>
              <a:rPr lang="en-GB" sz="2800" b="1" dirty="0" smtClean="0">
                <a:latin typeface="Arial" charset="0"/>
                <a:cs typeface="Arial" charset="0"/>
              </a:rPr>
              <a:t>The voluntary route – Collective </a:t>
            </a:r>
            <a:r>
              <a:rPr lang="en-GB" sz="2800" b="1" dirty="0">
                <a:latin typeface="Arial" charset="0"/>
                <a:cs typeface="Arial" charset="0"/>
              </a:rPr>
              <a:t>B</a:t>
            </a:r>
            <a:r>
              <a:rPr lang="en-GB" sz="2800" b="1" dirty="0" smtClean="0">
                <a:latin typeface="Arial" charset="0"/>
                <a:cs typeface="Arial" charset="0"/>
              </a:rPr>
              <a:t>argaining, the Living Wage;</a:t>
            </a:r>
          </a:p>
          <a:p>
            <a:pPr algn="just" eaLnBrk="1" hangingPunct="1"/>
            <a:endParaRPr lang="en-GB" sz="2800" b="1" dirty="0">
              <a:latin typeface="Arial" charset="0"/>
              <a:cs typeface="Arial" charset="0"/>
            </a:endParaRPr>
          </a:p>
          <a:p>
            <a:pPr algn="just" eaLnBrk="1" hangingPunct="1"/>
            <a:r>
              <a:rPr lang="en-GB" sz="2800" b="1" dirty="0" smtClean="0">
                <a:latin typeface="Arial" charset="0"/>
                <a:cs typeface="Arial" charset="0"/>
              </a:rPr>
              <a:t>The legal route – Equal Pay; the Equality Act;</a:t>
            </a:r>
          </a:p>
          <a:p>
            <a:pPr algn="just" eaLnBrk="1" hangingPunct="1"/>
            <a:endParaRPr lang="en-GB" sz="2800" b="1" dirty="0">
              <a:latin typeface="Arial" charset="0"/>
              <a:cs typeface="Arial" charset="0"/>
            </a:endParaRPr>
          </a:p>
          <a:p>
            <a:pPr algn="just" eaLnBrk="1" hangingPunct="1"/>
            <a:r>
              <a:rPr lang="en-GB" sz="2800" b="1" dirty="0" smtClean="0">
                <a:latin typeface="Arial" charset="0"/>
                <a:cs typeface="Arial" charset="0"/>
              </a:rPr>
              <a:t>The statutory route – Statutory union </a:t>
            </a:r>
            <a:r>
              <a:rPr lang="en-GB" sz="2800" b="1" dirty="0">
                <a:latin typeface="Arial" charset="0"/>
                <a:cs typeface="Arial" charset="0"/>
              </a:rPr>
              <a:t>R</a:t>
            </a:r>
            <a:r>
              <a:rPr lang="en-GB" sz="2800" b="1" dirty="0" smtClean="0">
                <a:latin typeface="Arial" charset="0"/>
                <a:cs typeface="Arial" charset="0"/>
              </a:rPr>
              <a:t>ecognition; the NMW;</a:t>
            </a:r>
          </a:p>
          <a:p>
            <a:pPr algn="just" eaLnBrk="1" hangingPunct="1"/>
            <a:endParaRPr lang="en-GB" sz="2800" b="1" dirty="0">
              <a:latin typeface="Arial" charset="0"/>
              <a:cs typeface="Arial" charset="0"/>
            </a:endParaRPr>
          </a:p>
          <a:p>
            <a:pPr algn="just" eaLnBrk="1" hangingPunct="1"/>
            <a:r>
              <a:rPr lang="en-GB" sz="2800" b="1" dirty="0" smtClean="0">
                <a:latin typeface="Arial" charset="0"/>
                <a:cs typeface="Arial" charset="0"/>
              </a:rPr>
              <a:t>The workplace – self-organisation and/or equality reps.</a:t>
            </a:r>
          </a:p>
          <a:p>
            <a:pPr algn="just"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17302373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0" y="-243408"/>
            <a:ext cx="9144000" cy="1143000"/>
          </a:xfrm>
        </p:spPr>
        <p:txBody>
          <a:bodyPr/>
          <a:lstStyle/>
          <a:p>
            <a:pPr eaLnBrk="1" hangingPunct="1"/>
            <a:r>
              <a:rPr lang="en-GB" sz="4000" b="1" dirty="0" smtClean="0">
                <a:latin typeface="Arial" charset="0"/>
                <a:cs typeface="Arial" charset="0"/>
              </a:rPr>
              <a:t/>
            </a:r>
            <a:br>
              <a:rPr lang="en-GB" sz="4000" b="1" dirty="0" smtClean="0">
                <a:latin typeface="Arial" charset="0"/>
                <a:cs typeface="Arial" charset="0"/>
              </a:rPr>
            </a:br>
            <a:r>
              <a:rPr lang="en-GB" sz="3600" b="1" dirty="0" smtClean="0">
                <a:latin typeface="Arial" charset="0"/>
                <a:cs typeface="Arial" charset="0"/>
              </a:rPr>
              <a:t>The Changing Face of Employment Relations</a:t>
            </a:r>
          </a:p>
        </p:txBody>
      </p:sp>
      <p:sp>
        <p:nvSpPr>
          <p:cNvPr id="6147" name="Content Placeholder 4"/>
          <p:cNvSpPr>
            <a:spLocks noGrp="1"/>
          </p:cNvSpPr>
          <p:nvPr>
            <p:ph idx="1"/>
          </p:nvPr>
        </p:nvSpPr>
        <p:spPr>
          <a:xfrm>
            <a:off x="14392" y="1245464"/>
            <a:ext cx="9094112" cy="5616624"/>
          </a:xfrm>
        </p:spPr>
        <p:txBody>
          <a:bodyPr/>
          <a:lstStyle/>
          <a:p>
            <a:pPr algn="just" eaLnBrk="1" hangingPunct="1"/>
            <a:r>
              <a:rPr lang="en-GB" sz="2800" b="1" dirty="0" smtClean="0"/>
              <a:t>Approaching 50 years since the </a:t>
            </a:r>
            <a:r>
              <a:rPr lang="en-GB" sz="2800" b="1" dirty="0"/>
              <a:t>women sewing machinists at Ford's Dagenham </a:t>
            </a:r>
            <a:r>
              <a:rPr lang="en-GB" sz="2800" b="1" dirty="0" smtClean="0"/>
              <a:t>went </a:t>
            </a:r>
            <a:r>
              <a:rPr lang="en-GB" sz="2800" b="1" dirty="0"/>
              <a:t>on strike over </a:t>
            </a:r>
            <a:r>
              <a:rPr lang="en-GB" sz="2800" b="1" dirty="0" smtClean="0"/>
              <a:t>equal pay – where are we?</a:t>
            </a:r>
          </a:p>
          <a:p>
            <a:pPr marL="0" indent="0" algn="just" eaLnBrk="1" hangingPunct="1">
              <a:buNone/>
            </a:pPr>
            <a:endParaRPr lang="en-GB" sz="2800" b="1" dirty="0" smtClean="0"/>
          </a:p>
          <a:p>
            <a:pPr algn="just" eaLnBrk="1" hangingPunct="1"/>
            <a:r>
              <a:rPr lang="en-GB" sz="2800" b="1" dirty="0" smtClean="0"/>
              <a:t>Neo-liberal </a:t>
            </a:r>
            <a:r>
              <a:rPr lang="en-GB" sz="2800" b="1" dirty="0"/>
              <a:t>capitalism </a:t>
            </a:r>
            <a:r>
              <a:rPr lang="en-GB" sz="2800" b="1" dirty="0" smtClean="0"/>
              <a:t>and yawning </a:t>
            </a:r>
            <a:r>
              <a:rPr lang="en-GB" sz="2800" b="1" dirty="0"/>
              <a:t>wealth and income gaps on the vertical plane alongside extant social divisions and </a:t>
            </a:r>
            <a:r>
              <a:rPr lang="en-GB" sz="2800" b="1" dirty="0" smtClean="0"/>
              <a:t>inequalities</a:t>
            </a:r>
            <a:r>
              <a:rPr lang="en-GB" sz="2800" b="1" dirty="0" smtClean="0">
                <a:latin typeface="Arial" charset="0"/>
                <a:cs typeface="Arial" charset="0"/>
              </a:rPr>
              <a:t>;</a:t>
            </a:r>
          </a:p>
          <a:p>
            <a:pPr marL="0" indent="0" algn="just" eaLnBrk="1" hangingPunct="1">
              <a:buNone/>
            </a:pPr>
            <a:endParaRPr lang="en-GB" sz="2800" b="1" dirty="0" smtClean="0">
              <a:latin typeface="Arial" charset="0"/>
              <a:cs typeface="Arial" charset="0"/>
            </a:endParaRPr>
          </a:p>
          <a:p>
            <a:pPr algn="just" eaLnBrk="1" hangingPunct="1"/>
            <a:r>
              <a:rPr lang="en-GB" sz="2800" b="1" dirty="0"/>
              <a:t>The growth in executive pay </a:t>
            </a:r>
            <a:r>
              <a:rPr lang="en-GB" sz="2800" b="1" dirty="0" smtClean="0"/>
              <a:t>means </a:t>
            </a:r>
            <a:r>
              <a:rPr lang="en-GB" sz="2800" b="1" dirty="0"/>
              <a:t>that whilst in 1979 the top 10% took home </a:t>
            </a:r>
            <a:r>
              <a:rPr lang="en-GB" sz="2800" b="1" dirty="0" smtClean="0"/>
              <a:t>28% </a:t>
            </a:r>
            <a:r>
              <a:rPr lang="en-GB" sz="2800" b="1" dirty="0"/>
              <a:t>of the national income, by 2007 this had grown to 40</a:t>
            </a:r>
            <a:r>
              <a:rPr lang="en-GB" sz="2800" b="1" dirty="0" smtClean="0"/>
              <a:t>%. </a:t>
            </a:r>
          </a:p>
          <a:p>
            <a:pPr algn="just" eaLnBrk="1" hangingPunct="1"/>
            <a:r>
              <a:rPr lang="en-GB" sz="1400" b="1" dirty="0" smtClean="0"/>
              <a:t>(</a:t>
            </a:r>
            <a:r>
              <a:rPr lang="en-GB" sz="1400" b="1" dirty="0"/>
              <a:t>High Pay Commission, 2012).</a:t>
            </a:r>
          </a:p>
          <a:p>
            <a:pPr algn="just" eaLnBrk="1" hangingPunct="1"/>
            <a:endParaRPr lang="en-GB" sz="2800" b="1" dirty="0">
              <a:latin typeface="Arial" charset="0"/>
              <a:cs typeface="Arial" charset="0"/>
            </a:endParaRPr>
          </a:p>
          <a:p>
            <a:pPr marL="0" indent="0">
              <a:buNone/>
            </a:pPr>
            <a:r>
              <a:rPr lang="en-GB" sz="2800" b="1" dirty="0" smtClean="0"/>
              <a:t> </a:t>
            </a:r>
          </a:p>
          <a:p>
            <a:endParaRPr lang="en-GB" sz="2800" b="1" dirty="0"/>
          </a:p>
          <a:p>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34533962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77890" y="31750"/>
            <a:ext cx="8229600" cy="1143000"/>
          </a:xfrm>
        </p:spPr>
        <p:txBody>
          <a:bodyPr/>
          <a:lstStyle/>
          <a:p>
            <a:r>
              <a:rPr lang="en-GB" dirty="0">
                <a:latin typeface="Arial" charset="0"/>
                <a:cs typeface="Arial" charset="0"/>
              </a:rPr>
              <a:t>Labour’s share </a:t>
            </a:r>
            <a:r>
              <a:rPr lang="en-GB" dirty="0" smtClean="0">
                <a:latin typeface="Arial" charset="0"/>
                <a:cs typeface="Arial" charset="0"/>
              </a:rPr>
              <a:t>of </a:t>
            </a:r>
            <a:r>
              <a:rPr lang="en-GB" dirty="0">
                <a:latin typeface="Arial" charset="0"/>
                <a:cs typeface="Arial" charset="0"/>
              </a:rPr>
              <a:t>GDP</a:t>
            </a:r>
            <a:endParaRPr lang="en-GB" dirty="0" smtClean="0">
              <a:latin typeface="Arial" charset="0"/>
              <a:cs typeface="Arial" charset="0"/>
            </a:endParaRPr>
          </a:p>
        </p:txBody>
      </p:sp>
      <p:sp>
        <p:nvSpPr>
          <p:cNvPr id="6147" name="Content Placeholder 4"/>
          <p:cNvSpPr>
            <a:spLocks noGrp="1"/>
          </p:cNvSpPr>
          <p:nvPr>
            <p:ph idx="1"/>
          </p:nvPr>
        </p:nvSpPr>
        <p:spPr>
          <a:xfrm>
            <a:off x="395536" y="1124744"/>
            <a:ext cx="8229600" cy="5544616"/>
          </a:xfrm>
        </p:spPr>
        <p:txBody>
          <a:bodyPr/>
          <a:lstStyle/>
          <a:p>
            <a:pPr marL="0" indent="0" algn="just" eaLnBrk="1" hangingPunct="1">
              <a:buNone/>
            </a:pPr>
            <a:endParaRPr lang="en-GB" dirty="0">
              <a:latin typeface="Arial" charset="0"/>
              <a:cs typeface="Arial" charset="0"/>
            </a:endParaRPr>
          </a:p>
          <a:p>
            <a:pPr algn="just" eaLnBrk="1" hangingPunct="1"/>
            <a:endParaRPr lang="en-GB" dirty="0">
              <a:latin typeface="Arial" charset="0"/>
              <a:cs typeface="Arial" charset="0"/>
            </a:endParaRPr>
          </a:p>
          <a:p>
            <a:pPr algn="just" eaLnBrk="1" hangingPunct="1"/>
            <a:endParaRPr lang="en-GB" dirty="0" smtClean="0">
              <a:latin typeface="Arial" charset="0"/>
              <a:cs typeface="Arial" charset="0"/>
            </a:endParaRPr>
          </a:p>
          <a:p>
            <a:pPr algn="just"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
        <p:nvSpPr>
          <p:cNvPr id="2" name="AutoShape 2" descr="data:image/jpeg;base64,/9j/4AAQSkZJRgABAQAAAQABAAD/2wCEAAkGBxQREhAUEREWFRUXFBoUFhYWFxYVFBUaGBMYFxYZFhYeKCgiGCYlHhoXITQiJiorLzEuFyA3ODgsNygtLisBCgoKDg0OGhAQGi0kHCQsLCwsLCwsLCwtLCwsLCwtLDQvLCwsLSwsLCwsLCwsNCwsLDQsLCwsLSw1LCwsLCwsLP/AABEIALIBHAMBIgACEQEDEQH/xAAbAAADAQEBAQEAAAAAAAAAAAAABAUGAwIBB//EAEYQAAIBAgIECgYJAQcEAwAAAAECAwARBBIFEyExBhQVQVFTVJGT0SIyc5LS0yMzNEJSYXGBsmIHJENjcrPDg6GiwRaCsf/EABgBAQEBAQEAAAAAAAAAAAAAAAACAQME/8QAKxEBAQACAAQFAwMFAAAAAAAAAAECERIhMUEDUWGx8HGBoTPh8RMiMpHR/9oADAMBAAIRAxEAPwD9a0RoyFoICYIyTEhJKKSSUFyTbbTfJMHZ4vDTyr5oX7Ph/Yp/AU7QJ8kwdni8NPKjkmDs8Xhp5V0x2OSFc0hIF7Cys7E2JsFUEnYCdg3AncK84THxylxG1yhs3osBe5BsxFmsQQbXsQQdtB55Jg7PF4aeVfOSYOzxeGnlTesHSO+jWDpHfQK8kwdni8NPKjkmDs8Xhp5U1rB0jvo1g6R30CLYDDDYYoAbgbUTefVG7nr0mjMOdoghO0jYiHaDYjdzG4qJwi0C08+sRky6rMAxP2iHPxVrbrAyuSd9406NkiTRGLhDsJLqEOYRSzXkukbSARrcqWcTekgzDPcZiTQbPkmDs8Xhp5Uckwdni8NPKsVo/RmNkUOJZI1OtyK+IlV4wZ8SVzZ1JOZHhtmW6hRsBUXsLo/E8UWIupfXXP00ubV5ibay977tl8tua2ygu8kwdni8NPKjkmDs8Xhp5Vn+DejcXFLG2ImDgYdEcmZ3u6wwqSq2UbXSQkkE+lcEZio+aJ0bi1gxayygSSQgIVnc5Zcjh2R3DGPaVsbHdew3UGg5Mw9yNRDcAEjIlwDextb8j3V95Jg7PF4aeVZWDQOJGaTWgTBFRPp5spAlxLWkFzf0ZUHPa3o2sK8R6AxZSTNiCrDNqgMTNYBhAGDbd5yzgE5susuDeg1vJMHZ4vDTyrnxLC3YaqC62DDLHdc3q3HNfm6ajto6fi0KGQuyyyM68YdGaNtbq016gN6JaM//AEtdrXPjD6DkSDEKXR5nmhnLM7ZZGhXDlrnbkzNE24WFxs5qC2cDhRe8UGwEn0Y9gABJPRYEd4rxPhsIgUumHUMQFLLGoYncATvrN4/g3NO7yl40JaSTVZg8Tn+6CKOY5bsjDDnNbdmHrWqnpzR8sj6yNImLYcwkM6BoiWDHKWR1ZX9Vrr9xdh5gojDYTMyZMPnAuVyx5gLXuRvFesNg8JICY44HANiVWNgD+1ZsaAmIZGTD/W60TB7NfiixEImX0czZlO31GP6VX0DoFIFYvK0kkkMcMhbVqMsavlVRGqC15JDci/pb9gsDowWFuo1cF2vlGWO7W35Rz2rmIsFYHLhrZst7RWzdF+n8qzy8GJFbDasogRIEYq62Aw80kqqq5LgenlurD1jcWFm44fg5OiRqgVNWuSH+8s+o9CAFjdBrVujegeYDdmsgbDkmDs8Xhp5VwXD4MgEJhyC2QG0di34R0n8qZkDZnOdWQpYRkAbfze+47rW56xo4OTspLJArvFJE4V7RxaxcOsbwgKNkaw2A3k2NxuAayXBYVQS0UCgEAkrGACbWBJ3bx3105Jg7PF4aeVQMXoIh5njSFg2LOI1bNlD58DqGLGxsc5J59ndWh0dHqoooy4YpGqE33lVAJ/7UHzkmDs8Xhp5Uckwdni8NPKmtYOkd9GsHSO+gV5Jg7PF4aeVHJMHZ4vDTyprWDpHfRrB0jvoFeSYOzxeGnlXzkmDs8Xhp5U3rB0jvozjpHfQK8kwdni8NPKlcLAqPOqKEGsGxfRH1MfMNlVqmJfWT2I+sHN/kx0HbQv2fD+xT+Ap2ktC/Z8P7FP4CnaCfprRKYpFSQkZWzAgK1jkZD6LAqdjNvHQeauWh9BR4VpWjLfSG5By88jyHaACxzSNtYnZaqGJxCRqWkdUUb2YhVFzYXJ2b69LICSAQSLXF9ovuuOagm4HR8V5/oY/rfwL+BPypvk6HqY/cXyrzgPWn9r/xpTlArydD1MfuL5UcnQ9TH7i+VNUUCvJ0PUx+4vlRydD1MfuL5U1RQK8nQ9TH7i+VHJ0PUx+4vlTVFArydD1MfuL5UcnQ9TH7i+VNUUCvJ0PUx+4vlRydD1MfuL5V3nlCKzMbBQWJ6ABc1N4L6cTH4WHExqVWQE5TvUqxVgf0INbw3W+wb5Oh6mP3F8qOToepj9xfKmqKwK8nQ9TH7i+VHJ0PUx+4vlTVFArydD1MfuL5UcnQ9TH7i+VNUUCvJ0PUx+4vlRydD1MfuL5U1RQK8nQ9TH7i+VHJ0PUx+4vlTVFArydD1MfuL5UcnQ9TH7i+VNUUCvJ0PUx+4vlRydD1MfuL5U1RQK8nQ9TH7i+VHJ0PUx+4vlTVFArydD1MfuL5V9XARAgiJARtBCKCD+VM0UBUxD9JPsJ+kHR1MdU6mI4Ek9yPrB/sx0HbQv2fD+xT+Ap2ktC/Z8P7FP4CnaCXwg0UcSiKHyFXzg+lY3jeOxylW3OTsI3DmvXnQ2heLvM+ueTW5Sc4jBuC226gX2FVAO4IBVaigkYHRyXn2v8AW9bL+BP6qb5MTpk8WX4qMB60/tf+NKcoE+TU6ZPFl+Kjk1OmTxZfipyigT5MTpk8WX4qOTE6ZPFl+KnKKBPkxOmTxZfio5MTpk8WX4qcooE+TE6ZPFl+Kjk1OmTxZfipyigyP9oEAiwGJ1ZfWSAQR/Sym7TOIl2Ftvrf9qW4BaLji4/hfTAw+KYIBJIto5Y0lTYCB9407wt+lxWicPzHEtiW/wBOHjLC/wD1Gj/cCjCfRaYxC82Jwccv6tBI0bf+Mkfd+VemfpcP3/Ov+o77XuTE6ZPFl+KjkxOmTxZfipyivMsnyYnTJ4svxUcmp0yeLL8VOUUCfJidMniy/FRyYnTJ4svxU5RQJ8mp0yeLL8VHJidMniy/FTlFAnyanTJ4svxUcmp0yeLL8VOUUCfJidMniy/FRyYnTJ4svxU5RQJ8mJ0yeLL8VHJidMniy/FTlFAnyanTJ4svxUcmp0yeLL8VOUUCfJqdMniy/FX1NHoCCC+w32yykbPyLWNN0UBU2P6yf2g/2Y6pVMRbyT7/AKwc5H+DHQdtC/Z8P7FP4CnaS0L9nw/sU/gKdoI/CjRsmIiVIyNj5mBIAcZHAHpKw2MVbap9XpsR40Do6SKTEPKqKXYWyOzBgGc52zC+Zs195AGVRsW5t0UEjA4Nrz/3iX63oh/An9FN8SftMvdD8FLx4wRGbMrkGU7URpLfRx7woJH62tspzCY6OW+rkV7bDlYEg9BHN+9Bz4k/aZe6H4KOJP2mXuh+CnKKBPiT9pl7ofgo4k/aZe6H4KNHaUhxAcwSpIEcxsUYNlZd6m3PTlbZZ1CfEn7TL3Q/BRxJ+0y90PwU5RWBPiT9pl7ofgo4k/aZe6H4KcooMYuFaTTBGvktBgB6Vo7hp5zs9W3qwjmvto4S4VosbombXyelLJhS1orgTQl1A9G3rRLvBprgt9JjtMS/58WHH6Q4dWI96RqP7SFtgjMBtw80OJH/AEp0Zv8AxzV6Z+pMfST/AHP3R2XeJP2mXuh+CjiT9pl7ofgptTfaK+15lk+JP2mXuh+CjiT9pl7ofgpyigT4k/aZe6H4KOJP2mXuh+CnKKBPiT9pl7ofgo4k/aZe6H4KcooE+JP2mXuh+CjiT9pl7ofgpyigT4k/aZe6H4KOJP2mXuh+CnKKBPiT9pl7ofgo4k/aZe6H4KcooE+JP2mXuh+CjiT9pl7ofgpyigT4k/aZe6H4K+phGBB4xIbG9iIrH8jZL03RQFTEvrJ7EfWDmv8A4MdU6mIfpJ9hP0g6OpjoO2hfs+H9in8BTcj2BPQL7Np2dA56U0L9nw/sU/gKYxPqPv8AVPq+tu5vzoMpy++kcLrMEHXLNkk2ozWETGymNwD6ZjBs459431dApOHmM4cAm4zMGW+tltq7bgI9UDsA2dOaoP8AZrgMuvkIkQ3ERjZcimyJZrdOy9+l2P3rDc0EjAxz3n+li+t6p/wJ/mV9xei3lsZDAxHqsYGzL/pbWXX9q+yY+PDx4yaZsscbl2PQBGm7pPNapC8K8SQJOSMVqSL3zQGexFwRhw1z+l7/AJGrx8PLKbjLZFGPRWIQjV4ywH3HjaVD+pdy/c4rNcKMRjpJYMAXQiZXklfDKUlEKWUjK72XMzKtw97ZrbbA6/Qmm4cXGZIHuAxR1YFHjZfWWRGsUI6DUPgkwxOK0hjb3QuMJAd4McF87KecNKz7f6BVYY3G23t7/Of2LzSMRori7pNgJYcLOqCHUSwyYeDEqvqo+ZrMy7bOtz0kg02OHDKh1ySxzC4aDiOIkfMPupIjGNr8xzWNxurcMoIIIuDvB3VP5GjH1WaE82qYoo/PV+o37qaf1N/5zfua8mYwGnsek8KY9YIExOyAhHfJILnUzHOAGZdosSCQRWr1c/WxeC/zKlcINBy4nDywNIkqsPRLgxSo42pIJUBAKtYiyDdS3BbhO0kbR4uN1xEDanEFULoXAFnGS5CspDAkAbT0Uy1lOKTXn8+fknJe1c/WxeC/zKNXP1sXgv8AMr8+i0/I2LbSSzXwQnGAKBroIr5RiSL2H05tfflrTaX09LLK+E0civMuyaZydRhb/ittd7bQg/citvg2a+aZxFP7PUlfCyTLJH/eMViJ9sTG952VSDnGzKq2/K2+rGndGzYjDYmFpY7SQvGbRMD6SEbDnNjtprg9opcJhsPh1OYRRhMxFi1htNua5uao1Oee87lPNsnLTNcDsVPiMDg5RLH6UCXvExIIUKwJ1m3aDVjVz9bF4L/MrN8GZuITto+awV3kmwcm4SI8hkkiP9aFjs51INeOFWOxc+JGG0dIEkgj41Mx2qx2iDDt0ayzE9AUVeXh8Wd10677a+cvqyXk0+rn62LwX+ZRq5+ti8F/mVx4O6ZTGQJMgK3uHRtjxOps8bjmKm4qnXGyy6qiWrn62LwX+ZRq5+ti8F/mU7RWBLVz9bF4L/Mo1c/WxeC/zKdooEtXP1sXgv8AMo1c/WxeC/zKdooEtXP1sXgv8yjVz9bF4L/Mp2igS1c/WxeC/wAyjVz9bF4L/Mp2igS1c/WxeC/zKNXP1sXgv8ynaKBLVz9bF4L/ADK9JHNcXljIvtAiYEjnsc5t3U3RQFTEcCSe5H1g/wBmOqdTY/rJ/aD/AGY6DroX7Ph/Yp/AV00lAJIpUbcyMD6RXeD94EFf1BFc9C/Z8P7FP4CmMV6j/wCk81+bo5/0pRgeDczw4FjAxMmtUOzOZD6MIuAwRyB6IAzLz/mK0vB3SE8smJEylVU+gCuUr9LKtjsA9VY23t617gMAJ39msVsPIQI1DOrZY7+idREGzkpGblgzWsbZrXtYDX0GM0jonE4uZA6Q8XjxBmkj1r3lkVI9UrHV+qDdiOcgdFaXW4jqYvGf5desB60/tf8AjSnKq5WyTyNMZpvgecTMZSgi1ihMQsWJeNcUi+qs1o7m264sbEi9t2gwkcsSLHHh4ERQFVVlYKoG4ACPZVOilzyskt6M1COtxHUxeM/y6NbiOpi8Z/l09RUtI63EdTF4z/LrO8I+Dc+IbXYcphcTlya6OVmzodmSWMxgSDoOwg2INbCiqxyuN3GWbZX/AOLocKmFfB4do1h1IJlbPly2JDau4J33HPRonQE2DjEeE1caC5yvKZVLE3Z2OrDsSf661VFLlb3bpEfGY1LZsJFIOcx4gg/rkdBb9mNfI9OsSFKxIxNgssssTH/SHiGb9RcVcrzJGGBDAEHYQRcH9RUiLpjRhxaavE4TDyrfMA0r3U2tmVtXdTtO0EHbXHg/oRsEsiwwoc753aTEyyOxyhQC7R3ICgAD8qo8jRr9SXh6BE2VB/0jeP8AfLRkxKbmjmHMHBif9S65lb9kWq4stcO+TNM3oR5oNI6QgEcX0yx41V1rBRmGpkIOTbtjUnYPW560+txHUxeM/wAustwg0gYcdozESRSRAtJhJC2VkKyoHQ5kJtaSNd9jtOytjhcWkozRurjddWDDvFV4nPV9PbkQvrcR1MXjP8ujW4jqYvGf5dPUVzaR1uI6mLxn+XRrcR1MXjP8unqKBHW4jqYvGf5dGtxHUxeM/wAunqKBHW4jqYvGf5dGtxHUxeM/y6eooEdbiOpi8Z/l0a3EdTF4z/Lp6igR1uI6mLxn+XRrcR1MXjP8unqKBHW4jqYvGf5dekknuM0UQF9pErkgc9hqxfvFOUUBUxFvJPv+sHOR/gx1TqYl9ZPYj6wc1/8ABjoO2hfs+H9in8BTOJ9R9/qn1djbuY9NLaF+z4f2KfwFO0H5twQ0w0GFlADNJrg1pDYBGiD3XWCEEgAhhf1g20gVreD2nTinnBTKEY5OllEssWYi5IuYybEKdpFja5tSRhhZgCOgi46RsoWMAkgAE7SQNp2W29NBJwONe8/92l+t6YPwJ/XTXHn7LL3wfMr1gPWn9r/xpTlAjx5+yy98HzKOPP2WXvg+ZT1FAjx5+yy98HzKOPP2WXvg+ZT1FAjx5+yy98HzKOPP2WXvg+ZT1FAjx5+yy98HzKOPP2WXvg+ZT1FAjx5+yy98HzKOPP2WXvg+ZT1FAjx5+yy98HzKOPP2WXvg+ZT1FBm+FWFkxmGliXDyo+x4nzQfRyoweJvX5mA/a9L6F0gmPginbBPrcpR2UxJJHIhySoHzq62ZT0bhWsrI47RuJwUuIxOBCzRSvrp8I3osWygM+HkH3myi6tsJvtFdcdZY8N+zL12ftiE+qE9uZZeLzIP31iyE/q5rqmlcSt9ZgJCOYxSQNf8AMqzrb9AWpzQ2losXCk0LXRunYykbGVx90g7CKernZZdVqJFwjViq6mVXO5JDDHIf0R3BP7VOxXDCTXyRQaPmnEIBxBV4Q0ZbaiouYiRrXJXMCNnTTvDXSeow5VEWSaZhBBGwDK8j7AWU71UXY/kprnwf4JR4OBI4ZJEf1pJEb6yRvXcxtmS5P9OwADmrpjJjOLKb8mUzojhCMVCk0OHmZGvYnUqbqxVgVL3BBBBB6Kc48/ZZe+D5lZXg7r8JjMfhFySKWGNiDExEpMbS5bBhskVtlgPTG0X2aflYL9bFLF+bLmT9TImZVH+oip8TGTLl0I98efssvfB8yjjz9ll74PmUzhsSkiho3V1O5lIZT+4rrUNI8efssvfB8yjjz9ll74PmVM4V8IXw2qiw0HGMTKSUhzZfQQZpHZvui3oi+9mFUdB6XjxkKTQk5W2EEWdGGxkdfusp2EVdwymPF2Zvs9cefssvfB8yjjz9ll74PmU9RUNI8efssvfB8yvSYxyQDhpRc2uTDYfmbOT3CnK+A0H2piH6SfYT9IOjqY6p1MRwJJ7kfWD/AGY6DtoX7Ph/Yp/AU7SWhfs+H9in8BTtAjpjSHF48+Rn9ILZVZiN5JOUMbAA7bVz0VpqPEvMsRDCMgZgysrXzA5bcwZWXbzqabxmDSVcsihhe+3mNiNh5thI/Qkc9fYsMiklUCkgAkAC4W9h+1z30E3A6TQGf0Zfreon/An9NNcqJ+GXwJ/hr1gPWn9r/wAaU5QI8qJ+GXwJ/ho5UT8MvgT/AA09RQI8qJ+GXwJ/ho5UT8MvgT/DT1FAjyon4ZfAn+GjlRPwy+BP8NPUUCPKifhl8Cf4aOVE/DL4E/w09RQI8qJ+GXwJ/ho5UT8MvgT/AA09RQI8qJ+GXwJ/ho5UT8MvgT/DT1FAjyon4ZfAn+GjlRPwy+BP8NPUUGL0twW0diWmeSCfNLcvlTFqhYrlz6sAKW3bSN4r3wS4TAYdo8WzibCsYZmMctmCi8crbPRzplbbbea2NRtI8FMHiJddPhYpZMoXM65gQt7XU7DvO21dp4m5w5267eideTP6BxgxmJOPlSXVqpjwKamZrI3r4gkKReTYB0KPzrV8qJ+GXwJ/hpxEAAAAAAsANgAG4AV6qM8uK+jZNMTwu0gsM2CxyrIBC5hnJhmUaieysxJW3oOI2t+tajlRPwy+BP8ADXTSeBTEQywyC6SI0bD8mBBtUTgPpF2ibC4g/wB5wtoZb/fUD6KYdIdQD+txzVV/uw+nt/PvDubxPFpCWaGQOdmdYMRHJ+0iqGHfXCXFmIMyYiYKBcifDTSKqgXPpBVb92Y1oaxnCDFtpF5dH4UHVghMbiNoRFuC8Ef43ZdhtsUNt21OGHFfTuW6IcD9JszTY+fDTM+JI1bRxySCLDr9UgFhsO1/RvfOL7q+6Sxy4fEticBrGeSxxOCMM0bTjdrYlZRlkA/ZgNu3bW+ijCqFUAAAAAbgALACvmIgWRSrorKd4YBgf2NV/UvFvt5ehrkzp4eYEQiZpyqFsm2OXNnG+PLl9Yfh31Swen4ZkSSIyOjDMrLDMVIPQQtJDgZhEn4xDEIZ7W1kYUn9kcMo3bwAfzqP/wDHNIYRpjo/E4fVyPrDDLE4WNj65is9hm3ldi33Wuaa8O9OX1/Y5qfC7hIIMJO8Sy60rq4QYZVvLIckYBKgesQbflSnBXg7hMFqdSuIEgQRsbYsROxADO0ZGQXNzewtepiT42bFYMaTgWGHDM05lUkxTSBckVwMwiy5mbax3DdX6BBOrqGRlZTuKkMD+hFblbhjwy9euvx89WTndulTY/rJ/aD/AGY6pVMRbyT7/rBzkf4MdcVO2hfs+H9in8BTtJaF+z4f2KfwFO0CWltJx4ZM8rWXMFG0C5O4XJA/719wmkkkeSMBgyWJDKVuCzoGF94LI4B57XFwQT7x2DEq5SzLtvdGynaCpH53BI2/rvANcdGaKTDmTVlvTbMQxzW5gAd9gLKASbBQBuoFsDpaAGf+8RfW9Yn4E/OmuWMP2iLxE869YD1p/a/8aU5QI8sYftEXiJ50csYftEXiJ509RQI8sYftEXiJ50csYftEXiJ509RQI8sYftEXiJ50csYftEXiJ509RQI8sYftEXiJ50csYftEXiJ509RQI8sYftEXiJ50csYftEXiJ509RQI8sYftEXiJ50csYftEXiJ509RQI8sYftEXiJ50csYftEXiJ509RQI8sYftEXiJ50csYftEXiJ509RQI8sYftEXiJ50csYftEXiJ509RQI8sYftEXiJ51luGGLiieLSGGmjaWAZZo1dC2Iw5N5Etfay+uv5gjnrb0Gqwy4btlm2d0xwvw0OEkxKTRyWizxqGUs5YfRqF37SQP3rlwQMGEwkMb4mEykGSZtYhzSyEvKb32+kT+wFfMHwEwsbqbzMqSa2OFppOLxNnzjJCCFsGNwCDWoq8rjMeHHz/gm+5HljD9oi8RPOjljD9oi8RPOnqK5NI8sYftEXiJ50csYftEXiJ509RQI8sYftEXiJ51yhxGE1mdHg1rejmVo87XOwXG1tvNVOigKmIDrJ7EfWDm/yY6p1MQ/ST7CfpB0dTHQdtC/Z8P7FP4CnaS0L9nw/sU/gKdoOOKxSRLmdsouB+53ADnrzhsdHIzqjqzIbMAdq7SNv7qw/VWG8GuGmtGjExhGK7GzekiyD1SPVPRe4ItYgfoVcJg48HmeSf0XYIusIG2SZ3C5vvszyEfsOe5IO4D1p/a/8aU5UGFMCCwVIiWktYRhjmtbYAN3onbu9E7dhpvCYPCyrmjhiK3tfVKAf0uNo/MbKCnRUXH4fBLnjdIVbICQFTWAO2rUgAXBLGw6TurwZsBYnLAQADcRqQQQCLED0thB2bgQTQXaKRGi8ORfUQ2te+RLW6b2qZn0eSjDUEGMstlQoytchtgsb6t7HnCva+2g0NFSMPDhJGypFETlzW1Q2C5G3ZsOw7Dt2V0xWEwkQUyRQJmdY1zIgzM7ZVUbNpJO6gp0VnoWwAUWEJDSZQxQEZncFRmtYA51y8xBFr07g8LhJlzRxQst7XEa9APR0EH9CDz0FSioWOTArmVxApQoWAVMy3u6ggC+0IxP9IJ3V9MmBzFdXFmBCldUL3YMVsMu24RzcbPRNBcopF9F4cAkwQgDaSUQAAbyTapobAEhwICGjV1sqlWVvSUrYWJIOwDaRQaCio+FTBStljSBmy5rBE3WU9HQyXHNnW+8V0xGFwkZQPHApckIGWMFsql2ts22UEn8hQVKKgQHAAAAQm+ZvSRb7Lsb3Ho7ASL7wNm6nsPo/DOoZYIrHdeJRz23EXoKNFQcWuBGZWEClHUNZUurAa3K1hs9EFiD925OyvQfA3AywXLZB6C7726N1yBm3XI20Fyip2JwOFjRnkigRFUszMiKqgC5JJGwCkW4irvdYb2W65FPQRlW20/SJcDb6S33igv0VKwuGwkhYRxQta1yI1y7d1mtY/tXnFx4OIgSRwISM3pIgAA5ybWUfrvoK9FZ6FsAqqtoTZPvIuayZgc1xfN6D7DtORug1Qw+Aw0ihkhhKncdWv6Hm2dFqCjRUBjgGKbIRZ7CyKASRlF9m1bsNu69ttdYDgpCgSOFi18towb2CkndsFmU3Owhh00FqipuKwWFiXM8MQFwPq1JJJsAABcknmFKQyYBSzqYBYo2ayWBbKEyNbbc23c56TQXamI4Ek9yPrB/sx03hsbHIzqjhihswHNtK/wD6rD9VYbwaVj+sn9oP9mOg66F+z4f2KfwFO0loX7Ph/Yp/AU7QFL43CiVcpNvSVr8/osG/9W/emKKDOPwSjLs5cklgRdVbIAzMoiJvqmBdrMtrX3c9UdBaIXCoyIbgsDYKkaiyKuxFAAvlubDaSdwsBSooJ2lNFCfbmKnKACPykSQG4sRtQbQQRfYQbGpOE4GxxZTFKylRZWyqSSUyMZD/AImzNa/q6xrb7Vp6KDlBCERUG5VCi+3YBYXqFj+CUcxUs7WAOwWsTmlK5huYAytsIO7ZYFg2iooImjeDqQyLIrbVUrsRFNj93MBfIPupuFh0CqWOwglVVJtaSOQEb7xyrIB++W370zRQQsDwZjjsM7MA+YA7h9CYVAH3QFLWAsATsAAAD+idHahWGcuWYMWIAvljSMbB/Si/vf8ASnqKCPpjQK4jOS7IWCi67CMolW6kbQSJWG/msbgkHlj+DMcqFSbXkz5iqsynUiFTGSLxsqgZXG0Hbtuau0UHwis9PwURtWDI1kjRAPusUXKGddzXW4Itexte2ytFRQRtD8H1wzBlkYgKVVSFAGYRBrW5volsOa537LP43BCXJm+6SdwN80boQb/k3/YU1RQZccDI/vSsxIIYsA52xtH6OfNa6tYg3DBQN2yrmicAIIxGpuMzNsAVRmYtZVGxQL2A6KcooIumeDyYkSBnZc9r5dhtq3RrEWIuHP8A7uLg8I+CyqxYSvc+iRsI1ecPqwD6u0bxYAE2A5tDRQc54s6sp5wR3ioOI4Kqzs+tcNlCra4C7IgxFiLEiJdosdpuSLAaKigkaF0CmFZzGdhULbKikhSSC5UDOdtrnmH6k/dM6G4yVzSsECMpQAEEsLZ7n7yi9r3Ave17WrUUGffgwGOYzPctrDZVA1l5crAcwGtPo/0Lt35q+AwuqQLe+1mJOy7O5djbm2sdlM0UGebgzmJLzMzMWDtlUFkdkYp+QGrQC1rC/Ob19h4LqHidpCzIytmKIH9BY1AVwLoCI1DAbGBYWF9mgooE9K4Npo2jWVorkXZfWsCCy35sw2EixsTYg7aRh4PKoZc5ylWVVCqoTO4d8o/NhsHMNlWqKCdo3RYheVw5bPsAIACjWSSW2b/Slbb0Bee5PlFvJP7Qc56mOqdTEB1k+3/EHN/kx0Hk6PiGwQx+4vlRxCLqk9xfKiigOIRdUnuL5UcQi6pPcXyoooDiEXVJ7i+VeeIRX+qTd+Bemiig9cQi6pPcXyo4hF1Se4vlRRQHEIuqT3F8qOIRdUnuL5UUUHw4CLqk9xa+JgIrD6JN34Fr7RQfeIRdUnuL5UcQi6pPcXyoooDiEXVJ7i+VHEIuqT3F8qKKDkcDFnUapPVb7q9KV14hF1Se4vlRRQHEIuqT3F8qOIRdUnuL5UUUBxCLqk9xfKjiEXVJ7i+VFFB5jwEVh9Em4fcXor1xCLqk9xfKiigOIRdUnuL5UcQi6pPcXyoooDiEXVJ7i+VeTgIrj6JNx+4vSKKKD1xCLqk9xfKjiEXVJ7i+VFFAcQi6pPcXyo4hF1Se4vlRRQHEIuqT3F8q8x4CKw+iTcPuL0UUUHriEXVJ7i+VOYLDoinIirc3NgBc2AubfkB3UUUH/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endParaRPr>
          </a:p>
        </p:txBody>
      </p:sp>
      <p:sp>
        <p:nvSpPr>
          <p:cNvPr id="3" name="AutoShape 4" descr="data:image/jpeg;base64,/9j/4AAQSkZJRgABAQAAAQABAAD/2wCEAAkGBxQREhAUEREWFRUXFBoUFhYWFxYVFBUaGBMYFxYZFhYeKCgiGCYlHhoXITQiJiorLzEuFyA3ODgsNygtLisBCgoKDg0OGhAQGi0kHCQsLCwsLCwsLCwtLCwsLCwtLDQvLCwsLSwsLCwsLCwsNCwsLDQsLCwsLSw1LCwsLCwsLP/AABEIALIBHAMBIgACEQEDEQH/xAAbAAADAQEBAQEAAAAAAAAAAAAABAUGAwIBB//EAEYQAAIBAgIECgYJAQcEAwAAAAECAwARBBIFEyExBhQVQVFTVJGT0SIyc5LS0yMzNEJSYXGBsmIHJENjcrPDg6GiwRaCsf/EABgBAQEBAQEAAAAAAAAAAAAAAAACAQME/8QAKxEBAQACAAQFAwMFAAAAAAAAAAECERIhMUEDUWGx8HGBoTPh8RMiMpHR/9oADAMBAAIRAxEAPwD9a0RoyFoICYIyTEhJKKSSUFyTbbTfJMHZ4vDTyr5oX7Ph/Yp/AU7QJ8kwdni8NPKjkmDs8Xhp5V0x2OSFc0hIF7Cys7E2JsFUEnYCdg3AncK84THxylxG1yhs3osBe5BsxFmsQQbXsQQdtB55Jg7PF4aeVfOSYOzxeGnlTesHSO+jWDpHfQK8kwdni8NPKjkmDs8Xhp5U1rB0jvo1g6R30CLYDDDYYoAbgbUTefVG7nr0mjMOdoghO0jYiHaDYjdzG4qJwi0C08+sRky6rMAxP2iHPxVrbrAyuSd9406NkiTRGLhDsJLqEOYRSzXkukbSARrcqWcTekgzDPcZiTQbPkmDs8Xhp5Uckwdni8NPKsVo/RmNkUOJZI1OtyK+IlV4wZ8SVzZ1JOZHhtmW6hRsBUXsLo/E8UWIupfXXP00ubV5ibay977tl8tua2ygu8kwdni8NPKjkmDs8Xhp5Vn+DejcXFLG2ImDgYdEcmZ3u6wwqSq2UbXSQkkE+lcEZio+aJ0bi1gxayygSSQgIVnc5Zcjh2R3DGPaVsbHdew3UGg5Mw9yNRDcAEjIlwDextb8j3V95Jg7PF4aeVZWDQOJGaTWgTBFRPp5spAlxLWkFzf0ZUHPa3o2sK8R6AxZSTNiCrDNqgMTNYBhAGDbd5yzgE5susuDeg1vJMHZ4vDTyrnxLC3YaqC62DDLHdc3q3HNfm6ajto6fi0KGQuyyyM68YdGaNtbq016gN6JaM//AEtdrXPjD6DkSDEKXR5nmhnLM7ZZGhXDlrnbkzNE24WFxs5qC2cDhRe8UGwEn0Y9gABJPRYEd4rxPhsIgUumHUMQFLLGoYncATvrN4/g3NO7yl40JaSTVZg8Tn+6CKOY5bsjDDnNbdmHrWqnpzR8sj6yNImLYcwkM6BoiWDHKWR1ZX9Vrr9xdh5gojDYTMyZMPnAuVyx5gLXuRvFesNg8JICY44HANiVWNgD+1ZsaAmIZGTD/W60TB7NfiixEImX0czZlO31GP6VX0DoFIFYvK0kkkMcMhbVqMsavlVRGqC15JDci/pb9gsDowWFuo1cF2vlGWO7W35Rz2rmIsFYHLhrZst7RWzdF+n8qzy8GJFbDasogRIEYq62Aw80kqqq5LgenlurD1jcWFm44fg5OiRqgVNWuSH+8s+o9CAFjdBrVujegeYDdmsgbDkmDs8Xhp5VwXD4MgEJhyC2QG0di34R0n8qZkDZnOdWQpYRkAbfze+47rW56xo4OTspLJArvFJE4V7RxaxcOsbwgKNkaw2A3k2NxuAayXBYVQS0UCgEAkrGACbWBJ3bx3105Jg7PF4aeVQMXoIh5njSFg2LOI1bNlD58DqGLGxsc5J59ndWh0dHqoooy4YpGqE33lVAJ/7UHzkmDs8Xhp5Uckwdni8NPKmtYOkd9GsHSO+gV5Jg7PF4aeVHJMHZ4vDTyprWDpHfRrB0jvoFeSYOzxeGnlXzkmDs8Xhp5U3rB0jvozjpHfQK8kwdni8NPKlcLAqPOqKEGsGxfRH1MfMNlVqmJfWT2I+sHN/kx0HbQv2fD+xT+Ap2ktC/Z8P7FP4CnaCfprRKYpFSQkZWzAgK1jkZD6LAqdjNvHQeauWh9BR4VpWjLfSG5By88jyHaACxzSNtYnZaqGJxCRqWkdUUb2YhVFzYXJ2b69LICSAQSLXF9ovuuOagm4HR8V5/oY/rfwL+BPypvk6HqY/cXyrzgPWn9r/xpTlArydD1MfuL5UcnQ9TH7i+VNUUCvJ0PUx+4vlRydD1MfuL5U1RQK8nQ9TH7i+VHJ0PUx+4vlTVFArydD1MfuL5UcnQ9TH7i+VNUUCvJ0PUx+4vlRydD1MfuL5V3nlCKzMbBQWJ6ABc1N4L6cTH4WHExqVWQE5TvUqxVgf0INbw3W+wb5Oh6mP3F8qOToepj9xfKmqKwK8nQ9TH7i+VHJ0PUx+4vlTVFArydD1MfuL5UcnQ9TH7i+VNUUCvJ0PUx+4vlRydD1MfuL5U1RQK8nQ9TH7i+VHJ0PUx+4vlTVFArydD1MfuL5UcnQ9TH7i+VNUUCvJ0PUx+4vlRydD1MfuL5U1RQK8nQ9TH7i+VHJ0PUx+4vlTVFArydD1MfuL5V9XARAgiJARtBCKCD+VM0UBUxD9JPsJ+kHR1MdU6mI4Ek9yPrB/sx0HbQv2fD+xT+Ap2ktC/Z8P7FP4CnaCXwg0UcSiKHyFXzg+lY3jeOxylW3OTsI3DmvXnQ2heLvM+ueTW5Sc4jBuC226gX2FVAO4IBVaigkYHRyXn2v8AW9bL+BP6qb5MTpk8WX4qMB60/tf+NKcoE+TU6ZPFl+Kjk1OmTxZfipyigT5MTpk8WX4qOTE6ZPFl+KnKKBPkxOmTxZfio5MTpk8WX4qcooE+TE6ZPFl+Kjk1OmTxZfipyigyP9oEAiwGJ1ZfWSAQR/Sym7TOIl2Ftvrf9qW4BaLji4/hfTAw+KYIBJIto5Y0lTYCB9407wt+lxWicPzHEtiW/wBOHjLC/wD1Gj/cCjCfRaYxC82Jwccv6tBI0bf+Mkfd+VemfpcP3/Ov+o77XuTE6ZPFl+KjkxOmTxZfipyivMsnyYnTJ4svxUcmp0yeLL8VOUUCfJidMniy/FRyYnTJ4svxU5RQJ8mp0yeLL8VHJidMniy/FTlFAnyanTJ4svxUcmp0yeLL8VOUUCfJidMniy/FRyYnTJ4svxU5RQJ8mJ0yeLL8VHJidMniy/FTlFAnyanTJ4svxUcmp0yeLL8VOUUCfJqdMniy/FX1NHoCCC+w32yykbPyLWNN0UBU2P6yf2g/2Y6pVMRbyT7/AKwc5H+DHQdtC/Z8P7FP4CnaS0L9nw/sU/gKdoI/CjRsmIiVIyNj5mBIAcZHAHpKw2MVbap9XpsR40Do6SKTEPKqKXYWyOzBgGc52zC+Zs195AGVRsW5t0UEjA4Nrz/3iX63oh/An9FN8SftMvdD8FLx4wRGbMrkGU7URpLfRx7woJH62tspzCY6OW+rkV7bDlYEg9BHN+9Bz4k/aZe6H4KOJP2mXuh+CnKKBPiT9pl7ofgo4k/aZe6H4KNHaUhxAcwSpIEcxsUYNlZd6m3PTlbZZ1CfEn7TL3Q/BRxJ+0y90PwU5RWBPiT9pl7ofgo4k/aZe6H4KcooMYuFaTTBGvktBgB6Vo7hp5zs9W3qwjmvto4S4VosbombXyelLJhS1orgTQl1A9G3rRLvBprgt9JjtMS/58WHH6Q4dWI96RqP7SFtgjMBtw80OJH/AEp0Zv8AxzV6Z+pMfST/AHP3R2XeJP2mXuh+CjiT9pl7ofgptTfaK+15lk+JP2mXuh+CjiT9pl7ofgpyigT4k/aZe6H4KOJP2mXuh+CnKKBPiT9pl7ofgo4k/aZe6H4KcooE+JP2mXuh+CjiT9pl7ofgpyigT4k/aZe6H4KOJP2mXuh+CnKKBPiT9pl7ofgo4k/aZe6H4KcooE+JP2mXuh+CjiT9pl7ofgpyigT4k/aZe6H4K+phGBB4xIbG9iIrH8jZL03RQFTEvrJ7EfWDmv8A4MdU6mIfpJ9hP0g6OpjoO2hfs+H9in8BTcj2BPQL7Np2dA56U0L9nw/sU/gKYxPqPv8AVPq+tu5vzoMpy++kcLrMEHXLNkk2ozWETGymNwD6ZjBs459431dApOHmM4cAm4zMGW+tltq7bgI9UDsA2dOaoP8AZrgMuvkIkQ3ERjZcimyJZrdOy9+l2P3rDc0EjAxz3n+li+t6p/wJ/mV9xei3lsZDAxHqsYGzL/pbWXX9q+yY+PDx4yaZsscbl2PQBGm7pPNapC8K8SQJOSMVqSL3zQGexFwRhw1z+l7/AJGrx8PLKbjLZFGPRWIQjV4ywH3HjaVD+pdy/c4rNcKMRjpJYMAXQiZXklfDKUlEKWUjK72XMzKtw97ZrbbA6/Qmm4cXGZIHuAxR1YFHjZfWWRGsUI6DUPgkwxOK0hjb3QuMJAd4McF87KecNKz7f6BVYY3G23t7/Of2LzSMRori7pNgJYcLOqCHUSwyYeDEqvqo+ZrMy7bOtz0kg02OHDKh1ySxzC4aDiOIkfMPupIjGNr8xzWNxurcMoIIIuDvB3VP5GjH1WaE82qYoo/PV+o37qaf1N/5zfua8mYwGnsek8KY9YIExOyAhHfJILnUzHOAGZdosSCQRWr1c/WxeC/zKlcINBy4nDywNIkqsPRLgxSo42pIJUBAKtYiyDdS3BbhO0kbR4uN1xEDanEFULoXAFnGS5CspDAkAbT0Uy1lOKTXn8+fknJe1c/WxeC/zKNXP1sXgv8AMr8+i0/I2LbSSzXwQnGAKBroIr5RiSL2H05tfflrTaX09LLK+E0civMuyaZydRhb/ittd7bQg/citvg2a+aZxFP7PUlfCyTLJH/eMViJ9sTG952VSDnGzKq2/K2+rGndGzYjDYmFpY7SQvGbRMD6SEbDnNjtprg9opcJhsPh1OYRRhMxFi1htNua5uao1Oee87lPNsnLTNcDsVPiMDg5RLH6UCXvExIIUKwJ1m3aDVjVz9bF4L/MrN8GZuITto+awV3kmwcm4SI8hkkiP9aFjs51INeOFWOxc+JGG0dIEkgj41Mx2qx2iDDt0ayzE9AUVeXh8Wd10677a+cvqyXk0+rn62LwX+ZRq5+ti8F/mVx4O6ZTGQJMgK3uHRtjxOps8bjmKm4qnXGyy6qiWrn62LwX+ZRq5+ti8F/mU7RWBLVz9bF4L/Mo1c/WxeC/zKdooEtXP1sXgv8AMo1c/WxeC/zKdooEtXP1sXgv8yjVz9bF4L/Mp2igS1c/WxeC/wAyjVz9bF4L/Mp2igS1c/WxeC/zKNXP1sXgv8ynaKBLVz9bF4L/ADK9JHNcXljIvtAiYEjnsc5t3U3RQFTEcCSe5H1g/wBmOqdTY/rJ/aD/AGY6DroX7Ph/Yp/AV00lAJIpUbcyMD6RXeD94EFf1BFc9C/Z8P7FP4CmMV6j/wCk81+bo5/0pRgeDczw4FjAxMmtUOzOZD6MIuAwRyB6IAzLz/mK0vB3SE8smJEylVU+gCuUr9LKtjsA9VY23t617gMAJ39msVsPIQI1DOrZY7+idREGzkpGblgzWsbZrXtYDX0GM0jonE4uZA6Q8XjxBmkj1r3lkVI9UrHV+qDdiOcgdFaXW4jqYvGf5desB60/tf8AjSnKq5WyTyNMZpvgecTMZSgi1ihMQsWJeNcUi+qs1o7m264sbEi9t2gwkcsSLHHh4ERQFVVlYKoG4ACPZVOilzyskt6M1COtxHUxeM/y6NbiOpi8Z/l09RUtI63EdTF4z/LrO8I+Dc+IbXYcphcTlya6OVmzodmSWMxgSDoOwg2INbCiqxyuN3GWbZX/AOLocKmFfB4do1h1IJlbPly2JDau4J33HPRonQE2DjEeE1caC5yvKZVLE3Z2OrDsSf661VFLlb3bpEfGY1LZsJFIOcx4gg/rkdBb9mNfI9OsSFKxIxNgssssTH/SHiGb9RcVcrzJGGBDAEHYQRcH9RUiLpjRhxaavE4TDyrfMA0r3U2tmVtXdTtO0EHbXHg/oRsEsiwwoc753aTEyyOxyhQC7R3ICgAD8qo8jRr9SXh6BE2VB/0jeP8AfLRkxKbmjmHMHBif9S65lb9kWq4stcO+TNM3oR5oNI6QgEcX0yx41V1rBRmGpkIOTbtjUnYPW560+txHUxeM/wAustwg0gYcdozESRSRAtJhJC2VkKyoHQ5kJtaSNd9jtOytjhcWkozRurjddWDDvFV4nPV9PbkQvrcR1MXjP8ujW4jqYvGf5dPUVzaR1uI6mLxn+XRrcR1MXjP8unqKBHW4jqYvGf5dGtxHUxeM/wAunqKBHW4jqYvGf5dGtxHUxeM/y6eooEdbiOpi8Z/l0a3EdTF4z/Lp6igR1uI6mLxn+XRrcR1MXjP8unqKBHW4jqYvGf5dekknuM0UQF9pErkgc9hqxfvFOUUBUxFvJPv+sHOR/gx1TqYl9ZPYj6wc1/8ABjoO2hfs+H9in8BTOJ9R9/qn1djbuY9NLaF+z4f2KfwFO0H5twQ0w0GFlADNJrg1pDYBGiD3XWCEEgAhhf1g20gVreD2nTinnBTKEY5OllEssWYi5IuYybEKdpFja5tSRhhZgCOgi46RsoWMAkgAE7SQNp2W29NBJwONe8/92l+t6YPwJ/XTXHn7LL3wfMr1gPWn9r/xpTlAjx5+yy98HzKOPP2WXvg+ZT1FAjx5+yy98HzKOPP2WXvg+ZT1FAjx5+yy98HzKOPP2WXvg+ZT1FAjx5+yy98HzKOPP2WXvg+ZT1FAjx5+yy98HzKOPP2WXvg+ZT1FAjx5+yy98HzKOPP2WXvg+ZT1FBm+FWFkxmGliXDyo+x4nzQfRyoweJvX5mA/a9L6F0gmPginbBPrcpR2UxJJHIhySoHzq62ZT0bhWsrI47RuJwUuIxOBCzRSvrp8I3osWygM+HkH3myi6tsJvtFdcdZY8N+zL12ftiE+qE9uZZeLzIP31iyE/q5rqmlcSt9ZgJCOYxSQNf8AMqzrb9AWpzQ2losXCk0LXRunYykbGVx90g7CKernZZdVqJFwjViq6mVXO5JDDHIf0R3BP7VOxXDCTXyRQaPmnEIBxBV4Q0ZbaiouYiRrXJXMCNnTTvDXSeow5VEWSaZhBBGwDK8j7AWU71UXY/kprnwf4JR4OBI4ZJEf1pJEb6yRvXcxtmS5P9OwADmrpjJjOLKb8mUzojhCMVCk0OHmZGvYnUqbqxVgVL3BBBBB6Kc48/ZZe+D5lZXg7r8JjMfhFySKWGNiDExEpMbS5bBhskVtlgPTG0X2aflYL9bFLF+bLmT9TImZVH+oip8TGTLl0I98efssvfB8yjjz9ll74PmUzhsSkiho3V1O5lIZT+4rrUNI8efssvfB8yjjz9ll74PmVM4V8IXw2qiw0HGMTKSUhzZfQQZpHZvui3oi+9mFUdB6XjxkKTQk5W2EEWdGGxkdfusp2EVdwymPF2Zvs9cefssvfB8yjjz9ll74PmU9RUNI8efssvfB8yvSYxyQDhpRc2uTDYfmbOT3CnK+A0H2piH6SfYT9IOjqY6p1MRwJJ7kfWD/AGY6DtoX7Ph/Yp/AU7SWhfs+H9in8BTtAjpjSHF48+Rn9ILZVZiN5JOUMbAA7bVz0VpqPEvMsRDCMgZgysrXzA5bcwZWXbzqabxmDSVcsihhe+3mNiNh5thI/Qkc9fYsMiklUCkgAkAC4W9h+1z30E3A6TQGf0Zfreon/An9NNcqJ+GXwJ/hr1gPWn9r/wAaU5QI8qJ+GXwJ/ho5UT8MvgT/AA09RQI8qJ+GXwJ/ho5UT8MvgT/DT1FAjyon4ZfAn+GjlRPwy+BP8NPUUCPKifhl8Cf4aOVE/DL4E/w09RQI8qJ+GXwJ/ho5UT8MvgT/AA09RQI8qJ+GXwJ/ho5UT8MvgT/DT1FAjyon4ZfAn+GjlRPwy+BP8NPUUGL0twW0diWmeSCfNLcvlTFqhYrlz6sAKW3bSN4r3wS4TAYdo8WzibCsYZmMctmCi8crbPRzplbbbea2NRtI8FMHiJddPhYpZMoXM65gQt7XU7DvO21dp4m5w5267eideTP6BxgxmJOPlSXVqpjwKamZrI3r4gkKReTYB0KPzrV8qJ+GXwJ/hpxEAAAAAAsANgAG4AV6qM8uK+jZNMTwu0gsM2CxyrIBC5hnJhmUaieysxJW3oOI2t+tajlRPwy+BP8ADXTSeBTEQywyC6SI0bD8mBBtUTgPpF2ibC4g/wB5wtoZb/fUD6KYdIdQD+txzVV/uw+nt/PvDubxPFpCWaGQOdmdYMRHJ+0iqGHfXCXFmIMyYiYKBcifDTSKqgXPpBVb92Y1oaxnCDFtpF5dH4UHVghMbiNoRFuC8Ef43ZdhtsUNt21OGHFfTuW6IcD9JszTY+fDTM+JI1bRxySCLDr9UgFhsO1/RvfOL7q+6Sxy4fEticBrGeSxxOCMM0bTjdrYlZRlkA/ZgNu3bW+ijCqFUAAAAAbgALACvmIgWRSrorKd4YBgf2NV/UvFvt5ehrkzp4eYEQiZpyqFsm2OXNnG+PLl9Yfh31Swen4ZkSSIyOjDMrLDMVIPQQtJDgZhEn4xDEIZ7W1kYUn9kcMo3bwAfzqP/wDHNIYRpjo/E4fVyPrDDLE4WNj65is9hm3ldi33Wuaa8O9OX1/Y5qfC7hIIMJO8Sy60rq4QYZVvLIckYBKgesQbflSnBXg7hMFqdSuIEgQRsbYsROxADO0ZGQXNzewtepiT42bFYMaTgWGHDM05lUkxTSBckVwMwiy5mbax3DdX6BBOrqGRlZTuKkMD+hFblbhjwy9euvx89WTndulTY/rJ/aD/AGY6pVMRbyT7/rBzkf4MdcVO2hfs+H9in8BTtJaF+z4f2KfwFO0CWltJx4ZM8rWXMFG0C5O4XJA/719wmkkkeSMBgyWJDKVuCzoGF94LI4B57XFwQT7x2DEq5SzLtvdGynaCpH53BI2/rvANcdGaKTDmTVlvTbMQxzW5gAd9gLKASbBQBuoFsDpaAGf+8RfW9Yn4E/OmuWMP2iLxE869YD1p/a/8aU5QI8sYftEXiJ50csYftEXiJ509RQI8sYftEXiJ50csYftEXiJ509RQI8sYftEXiJ50csYftEXiJ509RQI8sYftEXiJ50csYftEXiJ509RQI8sYftEXiJ50csYftEXiJ509RQI8sYftEXiJ50csYftEXiJ509RQI8sYftEXiJ50csYftEXiJ509RQI8sYftEXiJ50csYftEXiJ509RQI8sYftEXiJ50csYftEXiJ509RQI8sYftEXiJ51luGGLiieLSGGmjaWAZZo1dC2Iw5N5Etfay+uv5gjnrb0Gqwy4btlm2d0xwvw0OEkxKTRyWizxqGUs5YfRqF37SQP3rlwQMGEwkMb4mEykGSZtYhzSyEvKb32+kT+wFfMHwEwsbqbzMqSa2OFppOLxNnzjJCCFsGNwCDWoq8rjMeHHz/gm+5HljD9oi8RPOjljD9oi8RPOnqK5NI8sYftEXiJ50csYftEXiJ509RQI8sYftEXiJ51yhxGE1mdHg1rejmVo87XOwXG1tvNVOigKmIDrJ7EfWDm/yY6p1MQ/ST7CfpB0dTHQdtC/Z8P7FP4CnaS0L9nw/sU/gKdoOOKxSRLmdsouB+53ADnrzhsdHIzqjqzIbMAdq7SNv7qw/VWG8GuGmtGjExhGK7GzekiyD1SPVPRe4ItYgfoVcJg48HmeSf0XYIusIG2SZ3C5vvszyEfsOe5IO4D1p/a/8aU5UGFMCCwVIiWktYRhjmtbYAN3onbu9E7dhpvCYPCyrmjhiK3tfVKAf0uNo/MbKCnRUXH4fBLnjdIVbICQFTWAO2rUgAXBLGw6TurwZsBYnLAQADcRqQQQCLED0thB2bgQTQXaKRGi8ORfUQ2te+RLW6b2qZn0eSjDUEGMstlQoytchtgsb6t7HnCva+2g0NFSMPDhJGypFETlzW1Q2C5G3ZsOw7Dt2V0xWEwkQUyRQJmdY1zIgzM7ZVUbNpJO6gp0VnoWwAUWEJDSZQxQEZncFRmtYA51y8xBFr07g8LhJlzRxQst7XEa9APR0EH9CDz0FSioWOTArmVxApQoWAVMy3u6ggC+0IxP9IJ3V9MmBzFdXFmBCldUL3YMVsMu24RzcbPRNBcopF9F4cAkwQgDaSUQAAbyTapobAEhwICGjV1sqlWVvSUrYWJIOwDaRQaCio+FTBStljSBmy5rBE3WU9HQyXHNnW+8V0xGFwkZQPHApckIGWMFsql2ts22UEn8hQVKKgQHAAAAQm+ZvSRb7Lsb3Ho7ASL7wNm6nsPo/DOoZYIrHdeJRz23EXoKNFQcWuBGZWEClHUNZUurAa3K1hs9EFiD925OyvQfA3AywXLZB6C7726N1yBm3XI20Fyip2JwOFjRnkigRFUszMiKqgC5JJGwCkW4irvdYb2W65FPQRlW20/SJcDb6S33igv0VKwuGwkhYRxQta1yI1y7d1mtY/tXnFx4OIgSRwISM3pIgAA5ybWUfrvoK9FZ6FsAqqtoTZPvIuayZgc1xfN6D7DtORug1Qw+Aw0ihkhhKncdWv6Hm2dFqCjRUBjgGKbIRZ7CyKASRlF9m1bsNu69ttdYDgpCgSOFi18towb2CkndsFmU3Owhh00FqipuKwWFiXM8MQFwPq1JJJsAABcknmFKQyYBSzqYBYo2ayWBbKEyNbbc23c56TQXamI4Ek9yPrB/sx03hsbHIzqjhihswHNtK/wD6rD9VYbwaVj+sn9oP9mOg66F+z4f2KfwFO0loX7Ph/Yp/AU7QFL43CiVcpNvSVr8/osG/9W/emKKDOPwSjLs5cklgRdVbIAzMoiJvqmBdrMtrX3c9UdBaIXCoyIbgsDYKkaiyKuxFAAvlubDaSdwsBSooJ2lNFCfbmKnKACPykSQG4sRtQbQQRfYQbGpOE4GxxZTFKylRZWyqSSUyMZD/AImzNa/q6xrb7Vp6KDlBCERUG5VCi+3YBYXqFj+CUcxUs7WAOwWsTmlK5huYAytsIO7ZYFg2iooImjeDqQyLIrbVUrsRFNj93MBfIPupuFh0CqWOwglVVJtaSOQEb7xyrIB++W370zRQQsDwZjjsM7MA+YA7h9CYVAH3QFLWAsATsAAAD+idHahWGcuWYMWIAvljSMbB/Si/vf8ASnqKCPpjQK4jOS7IWCi67CMolW6kbQSJWG/msbgkHlj+DMcqFSbXkz5iqsynUiFTGSLxsqgZXG0Hbtuau0UHwis9PwURtWDI1kjRAPusUXKGddzXW4Itexte2ytFRQRtD8H1wzBlkYgKVVSFAGYRBrW5volsOa537LP43BCXJm+6SdwN80boQb/k3/YU1RQZccDI/vSsxIIYsA52xtH6OfNa6tYg3DBQN2yrmicAIIxGpuMzNsAVRmYtZVGxQL2A6KcooIumeDyYkSBnZc9r5dhtq3RrEWIuHP8A7uLg8I+CyqxYSvc+iRsI1ecPqwD6u0bxYAE2A5tDRQc54s6sp5wR3ioOI4Kqzs+tcNlCra4C7IgxFiLEiJdosdpuSLAaKigkaF0CmFZzGdhULbKikhSSC5UDOdtrnmH6k/dM6G4yVzSsECMpQAEEsLZ7n7yi9r3Ave17WrUUGffgwGOYzPctrDZVA1l5crAcwGtPo/0Lt35q+AwuqQLe+1mJOy7O5djbm2sdlM0UGebgzmJLzMzMWDtlUFkdkYp+QGrQC1rC/Ob19h4LqHidpCzIytmKIH9BY1AVwLoCI1DAbGBYWF9mgooE9K4Npo2jWVorkXZfWsCCy35sw2EixsTYg7aRh4PKoZc5ylWVVCqoTO4d8o/NhsHMNlWqKCdo3RYheVw5bPsAIACjWSSW2b/Slbb0Bee5PlFvJP7Qc56mOqdTEB1k+3/EHN/kx0Hk6PiGwQx+4vlRxCLqk9xfKiigOIRdUnuL5UcQi6pPcXyoooDiEXVJ7i+VeeIRX+qTd+Bemiig9cQi6pPcXyo4hF1Se4vlRRQHEIuqT3F8qOIRdUnuL5UUUHw4CLqk9xa+JgIrD6JN34Fr7RQfeIRdUnuL5UcQi6pPcXyoooDiEXVJ7i+VHEIuqT3F8qKKDkcDFnUapPVb7q9KV14hF1Se4vlRRQHEIuqT3F8qOIRdUnuL5UUUBxCLqk9xfKjiEXVJ7i+VFFB5jwEVh9Em4fcXor1xCLqk9xfKiigOIRdUnuL5UcQi6pPcXyoooDiEXVJ7i+VeTgIrj6JNx+4vSKKKD1xCLqk9xfKjiEXVJ7i+VFFAcQi6pPcXyo4hF1Se4vlRRQHEIuqT3F8q8x4CKw+iTcPuL0UUUHriEXVJ7i+VOYLDoinIirc3NgBc2AubfkB3UUUH/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90" y="1052736"/>
            <a:ext cx="8661400" cy="5435600"/>
          </a:xfrm>
          <a:prstGeom prst="rect">
            <a:avLst/>
          </a:prstGeom>
        </p:spPr>
      </p:pic>
    </p:spTree>
    <p:extLst>
      <p:ext uri="{BB962C8B-B14F-4D97-AF65-F5344CB8AC3E}">
        <p14:creationId xmlns:p14="http://schemas.microsoft.com/office/powerpoint/2010/main" val="339202485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07504" y="0"/>
            <a:ext cx="8928992" cy="1143000"/>
          </a:xfrm>
        </p:spPr>
        <p:txBody>
          <a:bodyPr/>
          <a:lstStyle/>
          <a:p>
            <a:pPr eaLnBrk="1" hangingPunct="1"/>
            <a:r>
              <a:rPr lang="en-GB" sz="3200" b="1" dirty="0" smtClean="0">
                <a:latin typeface="Arial" charset="0"/>
                <a:cs typeface="Arial" charset="0"/>
              </a:rPr>
              <a:t>The Changing Face of Employment Relations – Equality and Diversity</a:t>
            </a:r>
          </a:p>
        </p:txBody>
      </p:sp>
      <p:sp>
        <p:nvSpPr>
          <p:cNvPr id="6147" name="Content Placeholder 4"/>
          <p:cNvSpPr>
            <a:spLocks noGrp="1"/>
          </p:cNvSpPr>
          <p:nvPr>
            <p:ph idx="1"/>
          </p:nvPr>
        </p:nvSpPr>
        <p:spPr>
          <a:xfrm>
            <a:off x="323528" y="1340768"/>
            <a:ext cx="8229600" cy="6237312"/>
          </a:xfrm>
        </p:spPr>
        <p:txBody>
          <a:bodyPr/>
          <a:lstStyle/>
          <a:p>
            <a:endParaRPr lang="en-GB" sz="2800" b="1" dirty="0" smtClean="0">
              <a:solidFill>
                <a:prstClr val="black"/>
              </a:solidFill>
            </a:endParaRPr>
          </a:p>
          <a:p>
            <a:r>
              <a:rPr lang="en-GB" sz="2800" b="1" dirty="0" smtClean="0">
                <a:solidFill>
                  <a:prstClr val="black"/>
                </a:solidFill>
              </a:rPr>
              <a:t>Overall gender </a:t>
            </a:r>
            <a:r>
              <a:rPr lang="en-GB" sz="2800" b="1" dirty="0">
                <a:solidFill>
                  <a:prstClr val="black"/>
                </a:solidFill>
              </a:rPr>
              <a:t>pay gap </a:t>
            </a:r>
            <a:r>
              <a:rPr lang="en-GB" sz="2800" b="1" dirty="0" smtClean="0">
                <a:solidFill>
                  <a:prstClr val="black"/>
                </a:solidFill>
              </a:rPr>
              <a:t>2014 </a:t>
            </a:r>
            <a:r>
              <a:rPr lang="en-GB" sz="2800" b="1" dirty="0" smtClean="0"/>
              <a:t>was 19.1%, </a:t>
            </a:r>
            <a:r>
              <a:rPr lang="en-GB" sz="2800" b="1" dirty="0" smtClean="0">
                <a:solidFill>
                  <a:prstClr val="black"/>
                </a:solidFill>
              </a:rPr>
              <a:t>full-time </a:t>
            </a:r>
            <a:r>
              <a:rPr lang="en-GB" sz="2800" b="1" dirty="0">
                <a:solidFill>
                  <a:prstClr val="black"/>
                </a:solidFill>
              </a:rPr>
              <a:t>gender pay gap </a:t>
            </a:r>
            <a:r>
              <a:rPr lang="en-GB" sz="2800" b="1" dirty="0" smtClean="0"/>
              <a:t>9.4% (median </a:t>
            </a:r>
            <a:r>
              <a:rPr lang="en-GB" sz="2800" b="1" dirty="0"/>
              <a:t>gross hourly </a:t>
            </a:r>
            <a:r>
              <a:rPr lang="en-GB" sz="2800" b="1" dirty="0" smtClean="0"/>
              <a:t>earnings) – back to 2012 gap</a:t>
            </a:r>
            <a:r>
              <a:rPr lang="en-GB" sz="2800" b="1" dirty="0" smtClean="0">
                <a:solidFill>
                  <a:prstClr val="black"/>
                </a:solidFill>
              </a:rPr>
              <a:t>;</a:t>
            </a:r>
          </a:p>
          <a:p>
            <a:endParaRPr lang="en-GB" sz="2800" b="1" dirty="0">
              <a:solidFill>
                <a:prstClr val="black"/>
              </a:solidFill>
            </a:endParaRPr>
          </a:p>
          <a:p>
            <a:r>
              <a:rPr lang="en-GB" sz="2800" b="1" dirty="0" smtClean="0">
                <a:solidFill>
                  <a:prstClr val="black"/>
                </a:solidFill>
              </a:rPr>
              <a:t>Increase in public sector from 9.5% to 11% (private sector decreased from 19.2% to 17.5</a:t>
            </a:r>
            <a:r>
              <a:rPr lang="en-GB" sz="2800" b="1" dirty="0" smtClean="0">
                <a:solidFill>
                  <a:prstClr val="black"/>
                </a:solidFill>
              </a:rPr>
              <a:t>%);</a:t>
            </a:r>
            <a:endParaRPr lang="en-GB" sz="2800" b="1" dirty="0" smtClean="0">
              <a:solidFill>
                <a:prstClr val="black"/>
              </a:solidFill>
            </a:endParaRPr>
          </a:p>
          <a:p>
            <a:endParaRPr lang="en-GB" sz="2800" b="1" dirty="0">
              <a:solidFill>
                <a:prstClr val="black"/>
              </a:solidFill>
            </a:endParaRPr>
          </a:p>
          <a:p>
            <a:r>
              <a:rPr lang="en-GB" sz="2800" b="1" dirty="0" smtClean="0">
                <a:solidFill>
                  <a:prstClr val="black"/>
                </a:solidFill>
              </a:rPr>
              <a:t>Part-time women earn £5.15 per hour less than full-time men – 38</a:t>
            </a:r>
            <a:r>
              <a:rPr lang="en-GB" sz="2800" b="1" dirty="0" smtClean="0">
                <a:solidFill>
                  <a:prstClr val="black"/>
                </a:solidFill>
              </a:rPr>
              <a:t>%.</a:t>
            </a:r>
            <a:endParaRPr lang="en-GB" sz="2800" b="1" dirty="0" smtClean="0">
              <a:solidFill>
                <a:prstClr val="black"/>
              </a:solidFill>
            </a:endParaRPr>
          </a:p>
          <a:p>
            <a:endParaRPr lang="en-GB" sz="2800" b="1" dirty="0" smtClean="0"/>
          </a:p>
          <a:p>
            <a:endParaRPr lang="en-GB" sz="4400" dirty="0">
              <a:solidFill>
                <a:srgbClr val="000000"/>
              </a:solidFill>
              <a:latin typeface="Avenir LT Std 45 Book"/>
            </a:endParaRPr>
          </a:p>
          <a:p>
            <a:pPr marL="0" indent="0" algn="just" eaLnBrk="1" hangingPunct="1">
              <a:buNone/>
            </a:pPr>
            <a:r>
              <a:rPr lang="en-GB" sz="2800" dirty="0" smtClean="0"/>
              <a:t> </a:t>
            </a:r>
          </a:p>
          <a:p>
            <a:pPr algn="just"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37608550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0"/>
            <a:ext cx="8229600" cy="1143000"/>
          </a:xfrm>
        </p:spPr>
        <p:txBody>
          <a:bodyPr/>
          <a:lstStyle/>
          <a:p>
            <a:pPr eaLnBrk="1" hangingPunct="1"/>
            <a:r>
              <a:rPr lang="en-GB" sz="3600" b="1" dirty="0" smtClean="0">
                <a:latin typeface="Arial" charset="0"/>
                <a:cs typeface="Arial" charset="0"/>
              </a:rPr>
              <a:t>The Changing Face of Employment Relations – Equality and Diversity</a:t>
            </a:r>
          </a:p>
        </p:txBody>
      </p:sp>
      <p:sp>
        <p:nvSpPr>
          <p:cNvPr id="6147" name="Content Placeholder 4"/>
          <p:cNvSpPr>
            <a:spLocks noGrp="1"/>
          </p:cNvSpPr>
          <p:nvPr>
            <p:ph idx="1"/>
          </p:nvPr>
        </p:nvSpPr>
        <p:spPr>
          <a:xfrm>
            <a:off x="179512" y="1412776"/>
            <a:ext cx="8856984" cy="5616624"/>
          </a:xfrm>
        </p:spPr>
        <p:txBody>
          <a:bodyPr/>
          <a:lstStyle/>
          <a:p>
            <a:pPr algn="just" eaLnBrk="1" hangingPunct="1"/>
            <a:r>
              <a:rPr lang="en-GB" sz="2800" b="1" dirty="0" smtClean="0"/>
              <a:t>Women, young and older workers at most risk of low pay;</a:t>
            </a:r>
          </a:p>
          <a:p>
            <a:pPr algn="just" eaLnBrk="1" hangingPunct="1"/>
            <a:endParaRPr lang="en-GB" sz="2800" b="1" dirty="0"/>
          </a:p>
          <a:p>
            <a:pPr lvl="0" algn="just" eaLnBrk="1" hangingPunct="1"/>
            <a:r>
              <a:rPr lang="en-GB" sz="2800" b="1" dirty="0" smtClean="0">
                <a:solidFill>
                  <a:prstClr val="black"/>
                </a:solidFill>
              </a:rPr>
              <a:t>22</a:t>
            </a:r>
            <a:r>
              <a:rPr lang="en-GB" sz="2800" b="1" dirty="0">
                <a:solidFill>
                  <a:prstClr val="black"/>
                </a:solidFill>
              </a:rPr>
              <a:t>% </a:t>
            </a:r>
            <a:r>
              <a:rPr lang="en-GB" sz="2800" b="1" dirty="0" smtClean="0">
                <a:solidFill>
                  <a:prstClr val="black"/>
                </a:solidFill>
              </a:rPr>
              <a:t>of all workers low paid; </a:t>
            </a:r>
            <a:r>
              <a:rPr lang="en-GB" sz="2800" b="1" dirty="0">
                <a:solidFill>
                  <a:prstClr val="black"/>
                </a:solidFill>
              </a:rPr>
              <a:t>27% </a:t>
            </a:r>
            <a:r>
              <a:rPr lang="en-GB" sz="2800" b="1" dirty="0" smtClean="0">
                <a:solidFill>
                  <a:prstClr val="black"/>
                </a:solidFill>
              </a:rPr>
              <a:t>women, </a:t>
            </a:r>
            <a:r>
              <a:rPr lang="en-GB" sz="2800" b="1" i="1" dirty="0" smtClean="0">
                <a:solidFill>
                  <a:prstClr val="black"/>
                </a:solidFill>
              </a:rPr>
              <a:t>but proportion of low paid men has increased;</a:t>
            </a:r>
            <a:endParaRPr lang="en-GB" sz="2800" b="1" i="1" dirty="0">
              <a:solidFill>
                <a:prstClr val="black"/>
              </a:solidFill>
            </a:endParaRPr>
          </a:p>
          <a:p>
            <a:pPr algn="just" eaLnBrk="1" hangingPunct="1"/>
            <a:endParaRPr lang="en-GB" sz="2800" b="1" dirty="0"/>
          </a:p>
          <a:p>
            <a:pPr algn="just" eaLnBrk="1" hangingPunct="1"/>
            <a:r>
              <a:rPr lang="en-GB" sz="2800" b="1" dirty="0" smtClean="0"/>
              <a:t>81% of those aged 16-20 and 40% 21-25;</a:t>
            </a:r>
          </a:p>
          <a:p>
            <a:pPr algn="just" eaLnBrk="1" hangingPunct="1"/>
            <a:endParaRPr lang="en-GB" sz="2800" b="1" dirty="0"/>
          </a:p>
          <a:p>
            <a:pPr algn="just" eaLnBrk="1" hangingPunct="1"/>
            <a:r>
              <a:rPr lang="en-GB" sz="2800" b="1" dirty="0" smtClean="0"/>
              <a:t>33% aged 66 and over.</a:t>
            </a:r>
          </a:p>
          <a:p>
            <a:pPr algn="just" eaLnBrk="1" hangingPunct="1"/>
            <a:endParaRPr lang="en-GB" sz="2800" dirty="0" smtClean="0"/>
          </a:p>
          <a:p>
            <a:pPr marL="0" indent="0" algn="just" eaLnBrk="1" hangingPunct="1">
              <a:buNone/>
            </a:pPr>
            <a:r>
              <a:rPr lang="en-GB" sz="2000" b="1" dirty="0" smtClean="0"/>
              <a:t>Resolution </a:t>
            </a:r>
            <a:r>
              <a:rPr lang="en-GB" sz="2000" b="1" dirty="0"/>
              <a:t>Foundation, </a:t>
            </a:r>
            <a:r>
              <a:rPr lang="en-GB" sz="2000" b="1" dirty="0" smtClean="0"/>
              <a:t>2013</a:t>
            </a:r>
            <a:endParaRPr lang="en-GB" sz="2000" b="1" dirty="0"/>
          </a:p>
          <a:p>
            <a:pPr marL="0" indent="0" algn="just" eaLnBrk="1" hangingPunct="1">
              <a:buNone/>
            </a:pPr>
            <a:endParaRPr lang="en-GB" sz="2800" dirty="0">
              <a:solidFill>
                <a:prstClr val="black"/>
              </a:solidFill>
            </a:endParaRPr>
          </a:p>
          <a:p>
            <a:endParaRPr lang="en-GB" sz="4400" dirty="0">
              <a:solidFill>
                <a:srgbClr val="000000"/>
              </a:solidFill>
              <a:latin typeface="Avenir LT Std 45 Book"/>
            </a:endParaRPr>
          </a:p>
          <a:p>
            <a:pPr marL="0" indent="0" algn="just" eaLnBrk="1" hangingPunct="1">
              <a:buNone/>
            </a:pPr>
            <a:r>
              <a:rPr lang="en-GB" sz="2800" dirty="0" smtClean="0"/>
              <a:t> </a:t>
            </a:r>
          </a:p>
          <a:p>
            <a:pPr algn="just" eaLnBrk="1" hangingPunct="1"/>
            <a:endParaRPr lang="en-GB" dirty="0">
              <a:latin typeface="Arial" charset="0"/>
              <a:cs typeface="Arial" charset="0"/>
            </a:endParaRPr>
          </a:p>
          <a:p>
            <a:pPr marL="0" indent="0" algn="just" eaLnBrk="1" hangingPunct="1">
              <a:buNone/>
            </a:pPr>
            <a:endParaRPr lang="en-GB" dirty="0" smtClean="0">
              <a:latin typeface="Arial" charset="0"/>
              <a:cs typeface="Arial" charset="0"/>
            </a:endParaRPr>
          </a:p>
        </p:txBody>
      </p:sp>
    </p:spTree>
    <p:extLst>
      <p:ext uri="{BB962C8B-B14F-4D97-AF65-F5344CB8AC3E}">
        <p14:creationId xmlns:p14="http://schemas.microsoft.com/office/powerpoint/2010/main" val="8176859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0" y="0"/>
            <a:ext cx="9144000" cy="1143000"/>
          </a:xfrm>
        </p:spPr>
        <p:txBody>
          <a:bodyPr/>
          <a:lstStyle/>
          <a:p>
            <a:pPr eaLnBrk="1" hangingPunct="1"/>
            <a:r>
              <a:rPr lang="en-GB" sz="3200" b="1" dirty="0" smtClean="0">
                <a:latin typeface="Arial" charset="0"/>
                <a:cs typeface="Arial" charset="0"/>
              </a:rPr>
              <a:t>The Changing Face of Employment Relations – Equality and Diversity</a:t>
            </a:r>
          </a:p>
        </p:txBody>
      </p:sp>
      <p:sp>
        <p:nvSpPr>
          <p:cNvPr id="6147" name="Content Placeholder 4"/>
          <p:cNvSpPr>
            <a:spLocks noGrp="1"/>
          </p:cNvSpPr>
          <p:nvPr>
            <p:ph idx="1"/>
          </p:nvPr>
        </p:nvSpPr>
        <p:spPr>
          <a:xfrm>
            <a:off x="107504" y="1143000"/>
            <a:ext cx="9036496" cy="5616624"/>
          </a:xfrm>
        </p:spPr>
        <p:txBody>
          <a:bodyPr/>
          <a:lstStyle/>
          <a:p>
            <a:pPr lvl="0" algn="just" eaLnBrk="1" hangingPunct="1"/>
            <a:r>
              <a:rPr lang="en-GB" sz="2800" b="1" dirty="0" smtClean="0">
                <a:solidFill>
                  <a:prstClr val="black"/>
                </a:solidFill>
              </a:rPr>
              <a:t>Austerity </a:t>
            </a:r>
            <a:r>
              <a:rPr lang="en-GB" sz="2800" b="1" dirty="0">
                <a:solidFill>
                  <a:prstClr val="black"/>
                </a:solidFill>
              </a:rPr>
              <a:t>- more than 820,000 more women have moved into low paid, insecure jobs since the start of the recession in 2008 (Fawcett Society).</a:t>
            </a:r>
          </a:p>
          <a:p>
            <a:pPr lvl="0" algn="just" eaLnBrk="1" hangingPunct="1"/>
            <a:endParaRPr lang="en-GB" sz="2800" b="1" dirty="0">
              <a:solidFill>
                <a:prstClr val="black"/>
              </a:solidFill>
            </a:endParaRPr>
          </a:p>
          <a:p>
            <a:pPr algn="just" eaLnBrk="1" hangingPunct="1"/>
            <a:r>
              <a:rPr lang="en-GB" sz="2800" b="1" dirty="0" smtClean="0">
                <a:solidFill>
                  <a:prstClr val="black"/>
                </a:solidFill>
                <a:latin typeface="Arial" charset="0"/>
                <a:cs typeface="Arial" charset="0"/>
              </a:rPr>
              <a:t>Ethnic pay gap – occupational segregation and class (</a:t>
            </a:r>
            <a:r>
              <a:rPr lang="en-GB" sz="2800" b="1" dirty="0" err="1" smtClean="0">
                <a:solidFill>
                  <a:prstClr val="black"/>
                </a:solidFill>
                <a:latin typeface="Arial" charset="0"/>
                <a:cs typeface="Arial" charset="0"/>
              </a:rPr>
              <a:t>Brynin</a:t>
            </a:r>
            <a:r>
              <a:rPr lang="en-GB" sz="2800" b="1" dirty="0" smtClean="0">
                <a:solidFill>
                  <a:prstClr val="black"/>
                </a:solidFill>
                <a:latin typeface="Arial" charset="0"/>
                <a:cs typeface="Arial" charset="0"/>
              </a:rPr>
              <a:t> &amp; </a:t>
            </a:r>
            <a:r>
              <a:rPr lang="en-GB" sz="2800" b="1" dirty="0" err="1" smtClean="0">
                <a:solidFill>
                  <a:prstClr val="black"/>
                </a:solidFill>
                <a:latin typeface="Arial" charset="0"/>
                <a:cs typeface="Arial" charset="0"/>
              </a:rPr>
              <a:t>Guveli</a:t>
            </a:r>
            <a:r>
              <a:rPr lang="en-GB" sz="2800" b="1" dirty="0" smtClean="0">
                <a:solidFill>
                  <a:prstClr val="black"/>
                </a:solidFill>
                <a:latin typeface="Arial" charset="0"/>
                <a:cs typeface="Arial" charset="0"/>
              </a:rPr>
              <a:t>, 2012);</a:t>
            </a:r>
          </a:p>
          <a:p>
            <a:pPr algn="just" eaLnBrk="1" hangingPunct="1"/>
            <a:endParaRPr lang="en-GB" sz="2800" b="1" dirty="0">
              <a:solidFill>
                <a:prstClr val="black"/>
              </a:solidFill>
              <a:latin typeface="Arial" charset="0"/>
              <a:cs typeface="Arial" charset="0"/>
            </a:endParaRPr>
          </a:p>
          <a:p>
            <a:pPr algn="just" eaLnBrk="1" hangingPunct="1"/>
            <a:r>
              <a:rPr lang="en-GB" sz="2800" b="1" dirty="0" smtClean="0">
                <a:solidFill>
                  <a:prstClr val="black"/>
                </a:solidFill>
                <a:latin typeface="Arial" charset="0"/>
                <a:cs typeface="Arial" charset="0"/>
              </a:rPr>
              <a:t>The ethnic pay gap largely disappears for women employed part-time – the gender pay gap dominates (Metcalf, 2009);</a:t>
            </a:r>
          </a:p>
          <a:p>
            <a:pPr algn="just" eaLnBrk="1" hangingPunct="1"/>
            <a:endParaRPr lang="en-GB" sz="2800" b="1" dirty="0">
              <a:solidFill>
                <a:prstClr val="black"/>
              </a:solidFill>
              <a:latin typeface="Arial" charset="0"/>
              <a:cs typeface="Arial" charset="0"/>
            </a:endParaRPr>
          </a:p>
          <a:p>
            <a:pPr algn="just" eaLnBrk="1" hangingPunct="1"/>
            <a:r>
              <a:rPr lang="en-GB" sz="2800" b="1" dirty="0">
                <a:solidFill>
                  <a:prstClr val="black"/>
                </a:solidFill>
              </a:rPr>
              <a:t>Intersections of class, </a:t>
            </a:r>
            <a:r>
              <a:rPr lang="en-GB" sz="2800" b="1" dirty="0" smtClean="0">
                <a:solidFill>
                  <a:prstClr val="black"/>
                </a:solidFill>
              </a:rPr>
              <a:t>gender, age and ethnicity.</a:t>
            </a:r>
            <a:endParaRPr lang="en-GB" sz="2800" b="1" dirty="0">
              <a:solidFill>
                <a:prstClr val="black"/>
              </a:solidFill>
            </a:endParaRPr>
          </a:p>
          <a:p>
            <a:pPr algn="just" eaLnBrk="1" hangingPunct="1"/>
            <a:endParaRPr lang="en-GB" dirty="0" smtClean="0">
              <a:latin typeface="Arial" charset="0"/>
              <a:cs typeface="Arial" charset="0"/>
            </a:endParaRPr>
          </a:p>
        </p:txBody>
      </p:sp>
    </p:spTree>
    <p:extLst>
      <p:ext uri="{BB962C8B-B14F-4D97-AF65-F5344CB8AC3E}">
        <p14:creationId xmlns:p14="http://schemas.microsoft.com/office/powerpoint/2010/main" val="26343264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67544" y="-33104"/>
            <a:ext cx="8229600" cy="1143000"/>
          </a:xfrm>
        </p:spPr>
        <p:txBody>
          <a:bodyPr/>
          <a:lstStyle/>
          <a:p>
            <a:pPr eaLnBrk="1" hangingPunct="1"/>
            <a:r>
              <a:rPr lang="en-GB" sz="3600" b="1" dirty="0" smtClean="0">
                <a:latin typeface="Arial" charset="0"/>
                <a:cs typeface="Arial" charset="0"/>
              </a:rPr>
              <a:t>Collective organisation</a:t>
            </a:r>
          </a:p>
        </p:txBody>
      </p:sp>
      <p:sp>
        <p:nvSpPr>
          <p:cNvPr id="6147" name="Content Placeholder 4"/>
          <p:cNvSpPr>
            <a:spLocks noGrp="1"/>
          </p:cNvSpPr>
          <p:nvPr>
            <p:ph idx="1"/>
          </p:nvPr>
        </p:nvSpPr>
        <p:spPr>
          <a:xfrm>
            <a:off x="30664" y="548680"/>
            <a:ext cx="8229600" cy="7632848"/>
          </a:xfrm>
        </p:spPr>
        <p:txBody>
          <a:bodyPr/>
          <a:lstStyle/>
          <a:p>
            <a:pPr algn="just" eaLnBrk="1" hangingPunct="1">
              <a:lnSpc>
                <a:spcPct val="110000"/>
              </a:lnSpc>
            </a:pPr>
            <a:endParaRPr lang="en-GB" sz="2800" dirty="0" smtClean="0"/>
          </a:p>
          <a:p>
            <a:pPr algn="just" eaLnBrk="1" hangingPunct="1">
              <a:lnSpc>
                <a:spcPct val="110000"/>
              </a:lnSpc>
            </a:pPr>
            <a:r>
              <a:rPr lang="en-GB" sz="2800" b="1" dirty="0" smtClean="0"/>
              <a:t>In </a:t>
            </a:r>
            <a:r>
              <a:rPr lang="en-GB" sz="2800" b="1" dirty="0"/>
              <a:t>the UK women are currently 55% of aggregate union membership (BIS 2014), although the total has halved since the end of the 1970s.  </a:t>
            </a:r>
            <a:endParaRPr lang="en-GB" sz="2800" b="1" dirty="0" smtClean="0"/>
          </a:p>
          <a:p>
            <a:pPr algn="just" eaLnBrk="1" hangingPunct="1">
              <a:lnSpc>
                <a:spcPct val="110000"/>
              </a:lnSpc>
            </a:pPr>
            <a:endParaRPr lang="en-GB" sz="2800" b="1" dirty="0" smtClean="0"/>
          </a:p>
          <a:p>
            <a:pPr algn="just" eaLnBrk="1" hangingPunct="1">
              <a:lnSpc>
                <a:spcPct val="110000"/>
              </a:lnSpc>
            </a:pPr>
            <a:endParaRPr lang="en-GB" sz="2800" b="1" dirty="0"/>
          </a:p>
          <a:p>
            <a:pPr algn="just" eaLnBrk="1" hangingPunct="1">
              <a:lnSpc>
                <a:spcPct val="110000"/>
              </a:lnSpc>
            </a:pPr>
            <a:r>
              <a:rPr lang="en-GB" sz="2800" b="1" dirty="0" smtClean="0"/>
              <a:t>Black </a:t>
            </a:r>
            <a:r>
              <a:rPr lang="en-GB" sz="2800" b="1" dirty="0"/>
              <a:t>British workers are more likely to be union members than ‘all employees’ (29% compared to 26% in 2013) and this is particularly true for black women. </a:t>
            </a:r>
            <a:endParaRPr lang="en-GB" sz="2800" b="1" dirty="0">
              <a:latin typeface="Arial" charset="0"/>
              <a:cs typeface="Arial" charset="0"/>
            </a:endParaRPr>
          </a:p>
          <a:p>
            <a:pPr algn="just" eaLnBrk="1" hangingPunct="1">
              <a:lnSpc>
                <a:spcPct val="110000"/>
              </a:lnSpc>
            </a:pPr>
            <a:endParaRPr lang="en-GB" sz="2800" dirty="0" smtClean="0">
              <a:latin typeface="Arial" charset="0"/>
              <a:cs typeface="Arial" charset="0"/>
            </a:endParaRPr>
          </a:p>
          <a:p>
            <a:pPr eaLnBrk="1" hangingPunct="1"/>
            <a:endParaRPr lang="en-GB" dirty="0" smtClean="0">
              <a:latin typeface="Arial" charset="0"/>
              <a:cs typeface="Arial" charset="0"/>
            </a:endParaRPr>
          </a:p>
          <a:p>
            <a:pPr marL="0" indent="0" eaLnBrk="1" hangingPunct="1">
              <a:buNone/>
            </a:pPr>
            <a:endParaRPr lang="en-GB" dirty="0" smtClean="0">
              <a:latin typeface="Arial" charset="0"/>
              <a:cs typeface="Arial" charset="0"/>
            </a:endParaRPr>
          </a:p>
          <a:p>
            <a:pPr marL="0" indent="0" eaLnBrk="1" hangingPunct="1">
              <a:buNone/>
            </a:pPr>
            <a:endParaRPr lang="en-US" dirty="0" smtClean="0">
              <a:latin typeface="Arial" charset="0"/>
              <a:cs typeface="Arial" charset="0"/>
            </a:endParaRPr>
          </a:p>
          <a:p>
            <a:pPr eaLnBrk="1" hangingPunct="1"/>
            <a:endParaRPr lang="en-GB" dirty="0" smtClean="0">
              <a:latin typeface="Arial" charset="0"/>
              <a:cs typeface="Arial" charset="0"/>
            </a:endParaRPr>
          </a:p>
        </p:txBody>
      </p:sp>
    </p:spTree>
    <p:extLst>
      <p:ext uri="{BB962C8B-B14F-4D97-AF65-F5344CB8AC3E}">
        <p14:creationId xmlns:p14="http://schemas.microsoft.com/office/powerpoint/2010/main" val="11250172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7464994-39A1-4544-A84A-FE2F58E454E8}">
  <ds:schemaRefs>
    <ds:schemaRef ds:uri="http://schemas.microsoft.com/sharepoint/v3/contenttype/forms"/>
  </ds:schemaRefs>
</ds:datastoreItem>
</file>

<file path=customXml/itemProps2.xml><?xml version="1.0" encoding="utf-8"?>
<ds:datastoreItem xmlns:ds="http://schemas.openxmlformats.org/officeDocument/2006/customXml" ds:itemID="{D484E309-D7E3-4913-A586-664FC19F6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40C9152-624D-4EA9-88AB-C73238F2D435}">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1906</Words>
  <Application>Microsoft Office PowerPoint</Application>
  <PresentationFormat>On-screen Show (4:3)</PresentationFormat>
  <Paragraphs>309</Paragraphs>
  <Slides>29</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SimSun</vt:lpstr>
      <vt:lpstr>Arial</vt:lpstr>
      <vt:lpstr>Avenir LT Std 45 Book</vt:lpstr>
      <vt:lpstr>Calibri</vt:lpstr>
      <vt:lpstr>Times New Roman</vt:lpstr>
      <vt:lpstr>Default Design</vt:lpstr>
      <vt:lpstr>Slide Option 1</vt:lpstr>
      <vt:lpstr>Slide Option 2</vt:lpstr>
      <vt:lpstr>The Changing Face of Employment Relations - Equality and Diversity</vt:lpstr>
      <vt:lpstr>The Changing Face of Employment Relations – Equality and Diversity</vt:lpstr>
      <vt:lpstr>The Changing Face of Employment Relations – Equality and Diversity</vt:lpstr>
      <vt:lpstr> The Changing Face of Employment Relations</vt:lpstr>
      <vt:lpstr>Labour’s share of GDP</vt:lpstr>
      <vt:lpstr>The Changing Face of Employment Relations – Equality and Diversity</vt:lpstr>
      <vt:lpstr>The Changing Face of Employment Relations – Equality and Diversity</vt:lpstr>
      <vt:lpstr>The Changing Face of Employment Relations – Equality and Diversity</vt:lpstr>
      <vt:lpstr>Collective organisation</vt:lpstr>
      <vt:lpstr>What happened? The voluntary route - Collective Bargaining</vt:lpstr>
      <vt:lpstr>Collective Bargaining</vt:lpstr>
      <vt:lpstr>Collective Bargaining</vt:lpstr>
      <vt:lpstr>Responses to decline – Statutory Recognition</vt:lpstr>
      <vt:lpstr>The fragmentation of bargaining</vt:lpstr>
      <vt:lpstr>The fragmentation of bargaining</vt:lpstr>
      <vt:lpstr>Responses to decline – the NMW</vt:lpstr>
      <vt:lpstr>LPC - Hourly Pay Gaps for Particular Groups of Workers Aged 22 + (LFS)</vt:lpstr>
      <vt:lpstr>Responses to decline – the NMW</vt:lpstr>
      <vt:lpstr>Equality Law</vt:lpstr>
      <vt:lpstr>Responses to decline – Equality Law</vt:lpstr>
      <vt:lpstr>Responses to decline – Equality Reps</vt:lpstr>
      <vt:lpstr>Responses to decline – Equality Reps</vt:lpstr>
      <vt:lpstr>A return to voluntarism–the Living Wage</vt:lpstr>
      <vt:lpstr>A return to voluntarism–the Living Wage?</vt:lpstr>
      <vt:lpstr>A return to voluntarism – the Living Wage?</vt:lpstr>
      <vt:lpstr>Collective Bargaining</vt:lpstr>
      <vt:lpstr>Conclusions</vt:lpstr>
      <vt:lpstr>Conclusions</vt:lpstr>
      <vt:lpstr>Conclusions</vt:lpstr>
    </vt:vector>
  </TitlesOfParts>
  <Company>University of the West of England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kkkkkkk</dc:title>
  <dc:creator>at-admin</dc:creator>
  <cp:lastModifiedBy>Sian Moore</cp:lastModifiedBy>
  <cp:revision>374</cp:revision>
  <cp:lastPrinted>2014-11-20T13:55:16Z</cp:lastPrinted>
  <dcterms:created xsi:type="dcterms:W3CDTF">2008-03-28T15:44:30Z</dcterms:created>
  <dcterms:modified xsi:type="dcterms:W3CDTF">2014-11-21T09:16:59Z</dcterms:modified>
</cp:coreProperties>
</file>