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286" autoAdjust="0"/>
  </p:normalViewPr>
  <p:slideViewPr>
    <p:cSldViewPr>
      <p:cViewPr>
        <p:scale>
          <a:sx n="74" d="100"/>
          <a:sy n="74" d="100"/>
        </p:scale>
        <p:origin x="-2694" y="-8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The_Warwick_Uni_black.em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92975" y="6245225"/>
            <a:ext cx="1455738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wbs_tab-logo_cmyk.em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61975"/>
            <a:ext cx="9144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220400" y="1524000"/>
            <a:ext cx="6591000" cy="2225040"/>
          </a:xfrm>
        </p:spPr>
        <p:txBody>
          <a:bodyPr lIns="36000" anchor="b">
            <a:normAutofit/>
          </a:bodyPr>
          <a:lstStyle>
            <a:lvl1pPr algn="l">
              <a:defRPr lang="en-US" sz="4200" b="1" cap="none" baseline="0" dirty="0">
                <a:ln w="5000" cmpd="sng">
                  <a:solidFill>
                    <a:schemeClr val="tx2">
                      <a:alpha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  <a:latin typeface="+mj-lt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220400" y="3749040"/>
            <a:ext cx="6591000" cy="746760"/>
          </a:xfrm>
        </p:spPr>
        <p:txBody>
          <a:bodyPr lIns="72000" tIns="0" rIns="72000" bIns="0">
            <a:normAutofit/>
          </a:bodyPr>
          <a:lstStyle>
            <a:lvl1pPr marL="0" indent="0" algn="l">
              <a:buNone/>
              <a:defRPr sz="2100">
                <a:ln w="1270" cmpd="sng">
                  <a:solidFill>
                    <a:schemeClr val="tx2">
                      <a:alpha val="4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</a:defRPr>
            </a:lvl1pPr>
            <a:lvl2pPr marL="478908" indent="0" algn="ctr">
              <a:buNone/>
            </a:lvl2pPr>
            <a:lvl3pPr marL="957816" indent="0" algn="ctr">
              <a:buNone/>
            </a:lvl3pPr>
            <a:lvl4pPr marL="1436724" indent="0" algn="ctr">
              <a:buNone/>
            </a:lvl4pPr>
            <a:lvl5pPr marL="1915631" indent="0" algn="ctr">
              <a:buNone/>
            </a:lvl5pPr>
            <a:lvl6pPr marL="2394539" indent="0" algn="ctr">
              <a:buNone/>
            </a:lvl6pPr>
            <a:lvl7pPr marL="2873447" indent="0" algn="ctr">
              <a:buNone/>
            </a:lvl7pPr>
            <a:lvl8pPr marL="3352355" indent="0" algn="ctr">
              <a:buNone/>
            </a:lvl8pPr>
            <a:lvl9pPr marL="3831263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GB" dirty="0" smtClean="0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3"/>
          </p:nvPr>
        </p:nvSpPr>
        <p:spPr>
          <a:xfrm>
            <a:off x="1220400" y="4800600"/>
            <a:ext cx="6591300" cy="1219200"/>
          </a:xfrm>
        </p:spPr>
        <p:txBody>
          <a:bodyPr lIns="36000" rIns="36000">
            <a:noAutofit/>
          </a:bodyPr>
          <a:lstStyle>
            <a:lvl1pPr marL="0" indent="0">
              <a:buFontTx/>
              <a:buNone/>
              <a:defRPr sz="2100" baseline="0">
                <a:solidFill>
                  <a:schemeClr val="tx2"/>
                </a:solidFill>
              </a:defRPr>
            </a:lvl1pPr>
            <a:lvl2pPr marL="540000" indent="-457200">
              <a:buNone/>
              <a:defRPr sz="1800"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4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5CD4940-95B6-F849-8741-A2C3756A2029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791667A-D524-CD43-9381-F06E1CD35128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D80AE-28FC-8148-9B5C-3D3456D95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791BB87-4378-F74D-B073-27385B6EE3CA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57A4-53FD-874A-9E46-28A4DC3646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1975"/>
            <a:ext cx="8229600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7F37D-F91C-47BD-AB90-21C5F8460C9C}" type="datetimeFigureOut">
              <a:rPr lang="en-GB" smtClean="0"/>
              <a:t>18/11/2014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A2B9-CBFD-4F8C-A2BE-FD0EC3D4A7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2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64769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buFont typeface="Wingdings 2" charset="2"/>
              <a:buChar char=""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DF43E5-76BC-754F-A4D7-AB5A1359C712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DF9D8-12EC-0046-93E0-88EA8E5808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wbs_tab-logo_cmyk.e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1975"/>
            <a:ext cx="9144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24000"/>
            <a:ext cx="6629400" cy="2224800"/>
          </a:xfrm>
        </p:spPr>
        <p:txBody>
          <a:bodyPr tIns="0" bIns="0" anchor="b">
            <a:normAutofit/>
          </a:bodyPr>
          <a:lstStyle>
            <a:lvl1pPr algn="l">
              <a:buNone/>
              <a:defRPr sz="3400" b="1" cap="none" baseline="0">
                <a:ln w="5000" cmpd="sng">
                  <a:noFill/>
                  <a:prstDash val="solid"/>
                </a:ln>
                <a:solidFill>
                  <a:srgbClr val="0039A6"/>
                </a:solidFill>
                <a:effectLst/>
                <a:latin typeface="+mj-lt"/>
                <a:cs typeface="Franklin Gothic Book (Headings)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748800"/>
            <a:ext cx="6629400" cy="745200"/>
          </a:xfrm>
        </p:spPr>
        <p:txBody>
          <a:bodyPr lIns="72000" tIns="0" rIns="72000" bIns="0"/>
          <a:lstStyle>
            <a:lvl1pPr marL="0" indent="0" algn="l">
              <a:buNone/>
              <a:defRPr sz="2100">
                <a:ln>
                  <a:noFill/>
                </a:ln>
                <a:solidFill>
                  <a:srgbClr val="0039A6"/>
                </a:solidFill>
                <a:effectLst/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18A72FE-4B69-0A4C-9A4A-FD7843F96741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3BFEA-E02D-2D44-A815-B95FA61F8F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64769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40862" cy="4525963"/>
          </a:xfrm>
        </p:spPr>
        <p:txBody>
          <a:bodyPr/>
          <a:lstStyle>
            <a:lvl1pPr>
              <a:buClrTx/>
              <a:defRPr sz="2700"/>
            </a:lvl1pPr>
            <a:lvl2pPr>
              <a:buClrTx/>
              <a:defRPr sz="2300"/>
            </a:lvl2pPr>
            <a:lvl3pPr>
              <a:buClrTx/>
              <a:defRPr sz="2100"/>
            </a:lvl3pPr>
            <a:lvl4pPr>
              <a:buClrTx/>
              <a:defRPr sz="1900"/>
            </a:lvl4pPr>
            <a:lvl5pPr>
              <a:buClrTx/>
              <a:defRPr sz="1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1107" y="1600202"/>
            <a:ext cx="4040862" cy="4525963"/>
          </a:xfrm>
        </p:spPr>
        <p:txBody>
          <a:bodyPr/>
          <a:lstStyle>
            <a:lvl1pPr>
              <a:buClrTx/>
              <a:defRPr sz="2700"/>
            </a:lvl1pPr>
            <a:lvl2pPr>
              <a:buClrTx/>
              <a:defRPr sz="2300"/>
            </a:lvl2pPr>
            <a:lvl3pPr>
              <a:buClrTx/>
              <a:defRPr sz="2100"/>
            </a:lvl3pPr>
            <a:lvl4pPr>
              <a:buClrTx/>
              <a:defRPr sz="1900"/>
            </a:lvl4pPr>
            <a:lvl5pPr>
              <a:buClrTx/>
              <a:defRPr sz="1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13DB443-FD47-F341-9DCE-0BFF71A098CD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D8E44-80E7-3C49-BE08-E0927A5768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685800"/>
          </a:xfrm>
        </p:spPr>
        <p:txBody>
          <a:bodyPr/>
          <a:lstStyle>
            <a:lvl1pPr marL="0" indent="0">
              <a:buNone/>
              <a:defRPr sz="2500" b="1">
                <a:ln>
                  <a:noFill/>
                </a:ln>
                <a:solidFill>
                  <a:srgbClr val="0039A6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86400"/>
            <a:ext cx="4041775" cy="685800"/>
          </a:xfrm>
        </p:spPr>
        <p:txBody>
          <a:bodyPr/>
          <a:lstStyle>
            <a:lvl1pPr marL="0" indent="0">
              <a:buNone/>
              <a:defRPr sz="2500" b="1">
                <a:ln>
                  <a:noFill/>
                </a:ln>
                <a:solidFill>
                  <a:srgbClr val="0039A6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3"/>
            <a:ext cx="4040188" cy="3941763"/>
          </a:xfrm>
        </p:spPr>
        <p:txBody>
          <a:bodyPr/>
          <a:lstStyle>
            <a:lvl1pPr>
              <a:buClrTx/>
              <a:defRPr sz="2500"/>
            </a:lvl1pPr>
            <a:lvl2pPr>
              <a:buClrTx/>
              <a:defRPr sz="2100"/>
            </a:lvl2pPr>
            <a:lvl3pPr>
              <a:buClrTx/>
              <a:defRPr sz="19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516913"/>
            <a:ext cx="4041775" cy="3941763"/>
          </a:xfrm>
        </p:spPr>
        <p:txBody>
          <a:bodyPr/>
          <a:lstStyle>
            <a:lvl1pPr>
              <a:buClrTx/>
              <a:defRPr sz="2500"/>
            </a:lvl1pPr>
            <a:lvl2pPr>
              <a:buClrTx/>
              <a:defRPr sz="2100"/>
            </a:lvl2pPr>
            <a:lvl3pPr>
              <a:buClrTx/>
              <a:defRPr sz="19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005E6B5-D462-2A45-BCBD-1A21E996354A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3CB9E-396F-F540-9D8C-245D415814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64769" cy="1143000"/>
          </a:xfrm>
        </p:spPr>
        <p:txBody>
          <a:bodyPr/>
          <a:lstStyle>
            <a:lvl1pPr algn="l"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91CD536-F5BC-974C-B4C3-CF42F31E3F6F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C2BE8-53DD-334A-BFD4-3A3FBD7B1E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010C-DCF0-7740-B1AF-3DB7CDD5EE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67544" y="5733256"/>
            <a:ext cx="8264769" cy="541784"/>
          </a:xfrm>
        </p:spPr>
        <p:txBody>
          <a:bodyPr lIns="47891" tIns="0" rIns="47891" bIns="0" anchor="b"/>
          <a:lstStyle>
            <a:lvl1pPr marL="0" indent="0" algn="l">
              <a:buNone/>
              <a:defRPr sz="1500">
                <a:solidFill>
                  <a:schemeClr val="bg2"/>
                </a:solidFill>
              </a:defRPr>
            </a:lvl1pPr>
            <a:lvl2pPr>
              <a:buNone/>
              <a:defRPr sz="13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64769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64525" cy="3989040"/>
          </a:xfrm>
        </p:spPr>
        <p:txBody>
          <a:bodyPr/>
          <a:lstStyle>
            <a:lvl1pPr>
              <a:buClrTx/>
              <a:buFont typeface="Wingdings 2" charset="2"/>
              <a:buChar char=""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D7C7555-D9CD-9744-81A8-2AC7654CD708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13AD-2B93-9F43-9708-CD20C1D43A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10"/>
            <a:ext cx="3053868" cy="1253808"/>
          </a:xfrm>
        </p:spPr>
        <p:txBody>
          <a:bodyPr anchor="b"/>
          <a:lstStyle>
            <a:lvl1pPr algn="l">
              <a:buNone/>
              <a:defRPr sz="2300" b="1">
                <a:ln>
                  <a:noFill/>
                </a:ln>
                <a:solidFill>
                  <a:srgbClr val="0039A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7891" rIns="47891"/>
          <a:lstStyle>
            <a:lvl1pPr marL="0" indent="0">
              <a:buFontTx/>
              <a:buNone/>
              <a:defRPr sz="1300"/>
            </a:lvl1pPr>
            <a:lvl2pPr>
              <a:buFontTx/>
              <a:buNone/>
              <a:defRPr sz="1300"/>
            </a:lvl2pPr>
            <a:lvl3pPr>
              <a:buFontTx/>
              <a:buNone/>
              <a:defRPr sz="10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457202"/>
            <a:ext cx="4876800" cy="5205047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3622144-8496-8C42-AA51-0C55F32B73C3}" type="datetime1">
              <a:rPr lang="en-GB" smtClean="0"/>
              <a:pPr>
                <a:defRPr/>
              </a:pPr>
              <a:t>18/11/2014</a:t>
            </a:fld>
            <a:endParaRPr lang="en-GB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F619-0D8A-0A49-BCA5-8A17AF387D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64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891" tIns="47891" rIns="47891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645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47891" rIns="36000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376613" y="6551613"/>
            <a:ext cx="3862387" cy="212725"/>
          </a:xfrm>
          <a:prstGeom prst="rect">
            <a:avLst/>
          </a:prstGeom>
        </p:spPr>
        <p:txBody>
          <a:bodyPr vert="horz" lIns="0" tIns="0" rIns="0" bIns="0" anchor="t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543800" y="6551613"/>
            <a:ext cx="415925" cy="2127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E848D"/>
                </a:solidFill>
                <a:latin typeface="Calibri" pitchFamily="35" charset="0"/>
              </a:defRPr>
            </a:lvl1pPr>
          </a:lstStyle>
          <a:p>
            <a:pPr>
              <a:defRPr/>
            </a:pPr>
            <a:fld id="{EDDE0DD9-2CBE-7646-BE99-05E437988F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1979613" y="6551613"/>
            <a:ext cx="1138237" cy="2127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dirty="0">
                <a:solidFill>
                  <a:srgbClr val="7E848D"/>
                </a:solidFill>
                <a:latin typeface="+mn-lt"/>
                <a:ea typeface="Arial" pitchFamily="35" charset="0"/>
                <a:cs typeface="Arial" pitchFamily="3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1"/>
          <p:cNvSpPr txBox="1">
            <a:spLocks/>
          </p:cNvSpPr>
          <p:nvPr/>
        </p:nvSpPr>
        <p:spPr>
          <a:xfrm>
            <a:off x="503238" y="6551613"/>
            <a:ext cx="1371600" cy="212725"/>
          </a:xfrm>
          <a:prstGeom prst="rect">
            <a:avLst/>
          </a:prstGeom>
        </p:spPr>
        <p:txBody>
          <a:bodyPr lIns="0" tIns="0" rIns="0" bIns="0"/>
          <a:lstStyle/>
          <a:p>
            <a:pPr defTabSz="477838">
              <a:defRPr/>
            </a:pPr>
            <a:r>
              <a:rPr lang="en-US" sz="1000" dirty="0">
                <a:solidFill>
                  <a:srgbClr val="3662B5"/>
                </a:solidFill>
                <a:latin typeface="Calibri" pitchFamily="35" charset="0"/>
                <a:ea typeface="+mn-ea"/>
                <a:cs typeface="Arial" charset="0"/>
              </a:rPr>
              <a:t>Warwick Business School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 kern="1200">
          <a:solidFill>
            <a:srgbClr val="0039A6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39A6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39A6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39A6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39A6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5pPr>
      <a:lvl6pPr marL="478908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6pPr>
      <a:lvl7pPr marL="957816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7pPr>
      <a:lvl8pPr marL="1436724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8pPr>
      <a:lvl9pPr marL="1915631" algn="l" rtl="0" eaLnBrk="1" fontAlgn="base" hangingPunct="1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Calibri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432000" indent="-432000" algn="l" rtl="0" eaLnBrk="1" fontAlgn="base" hangingPunct="1">
        <a:spcBef>
          <a:spcPts val="600"/>
        </a:spcBef>
        <a:spcAft>
          <a:spcPts val="200"/>
        </a:spcAft>
        <a:buSzPct val="80000"/>
        <a:buFont typeface="Wingdings 2" pitchFamily="35" charset="2"/>
        <a:buChar char=""/>
        <a:defRPr sz="3100" kern="1200">
          <a:solidFill>
            <a:srgbClr val="404040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02000" indent="-285750" algn="l" rtl="0" eaLnBrk="1" fontAlgn="base" hangingPunct="1">
        <a:spcBef>
          <a:spcPct val="20000"/>
        </a:spcBef>
        <a:spcAft>
          <a:spcPct val="0"/>
        </a:spcAft>
        <a:buSzPct val="90000"/>
        <a:buFont typeface="Wingdings 2" pitchFamily="35" charset="2"/>
        <a:buChar char=""/>
        <a:defRPr sz="2700" kern="1200">
          <a:solidFill>
            <a:srgbClr val="404040"/>
          </a:solidFill>
          <a:latin typeface="+mn-lt"/>
          <a:ea typeface="ＭＳ Ｐゴシック" pitchFamily="-112" charset="-128"/>
          <a:cs typeface="+mn-cs"/>
        </a:defRPr>
      </a:lvl2pPr>
      <a:lvl3pPr marL="950400" indent="-266700" algn="l" rtl="0" eaLnBrk="1" fontAlgn="base" hangingPunct="1">
        <a:spcBef>
          <a:spcPct val="20000"/>
        </a:spcBef>
        <a:spcAft>
          <a:spcPct val="0"/>
        </a:spcAft>
        <a:buSzPct val="85000"/>
        <a:buFont typeface="Arial" pitchFamily="35" charset="0"/>
        <a:buChar char="○"/>
        <a:defRPr sz="2500" kern="1200">
          <a:solidFill>
            <a:srgbClr val="404040"/>
          </a:solidFill>
          <a:latin typeface="+mn-lt"/>
          <a:ea typeface="ＭＳ Ｐゴシック" pitchFamily="-112" charset="-128"/>
          <a:cs typeface="+mn-cs"/>
        </a:defRPr>
      </a:lvl3pPr>
      <a:lvl4pPr marL="1195200" indent="-247650" algn="l" rtl="0" eaLnBrk="1" fontAlgn="base" hangingPunct="1">
        <a:spcBef>
          <a:spcPct val="20000"/>
        </a:spcBef>
        <a:spcAft>
          <a:spcPct val="0"/>
        </a:spcAft>
        <a:buSzPct val="90000"/>
        <a:buFont typeface="Wingdings 2" pitchFamily="35" charset="2"/>
        <a:buChar char=""/>
        <a:defRPr sz="2100" kern="1200">
          <a:solidFill>
            <a:srgbClr val="404040"/>
          </a:solidFill>
          <a:latin typeface="+mn-lt"/>
          <a:ea typeface="ＭＳ Ｐゴシック" pitchFamily="-112" charset="-128"/>
          <a:cs typeface="+mn-cs"/>
        </a:defRPr>
      </a:lvl4pPr>
      <a:lvl5pPr marL="1440000" indent="-1905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5" charset="0"/>
        <a:buChar char="-"/>
        <a:defRPr sz="2100" kern="1200">
          <a:solidFill>
            <a:srgbClr val="404040"/>
          </a:solidFill>
          <a:latin typeface="+mn-lt"/>
          <a:ea typeface="ＭＳ Ｐゴシック" pitchFamily="-112" charset="-128"/>
          <a:cs typeface="+mn-cs"/>
        </a:defRPr>
      </a:lvl5pPr>
      <a:lvl6pPr marL="1781538" indent="-191563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1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11413" indent="-191563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41288" indent="-191563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42430" indent="-191563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Changing Nature of Collective Employment Relations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0400" y="4149080"/>
            <a:ext cx="6591000" cy="346720"/>
          </a:xfrm>
        </p:spPr>
        <p:txBody>
          <a:bodyPr>
            <a:normAutofit fontScale="92500" lnSpcReduction="20000"/>
          </a:bodyPr>
          <a:lstStyle/>
          <a:p>
            <a:endParaRPr lang="en-GB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sz="2400" dirty="0"/>
              <a:t>Paul Marginson</a:t>
            </a:r>
          </a:p>
          <a:p>
            <a:r>
              <a:rPr lang="en-GB" sz="2400" dirty="0"/>
              <a:t>Manchester IR Society 50</a:t>
            </a:r>
            <a:r>
              <a:rPr lang="en-GB" sz="2400" baseline="30000" dirty="0"/>
              <a:t>th</a:t>
            </a:r>
            <a:r>
              <a:rPr lang="en-GB" sz="2400" dirty="0"/>
              <a:t> Anniversary Conference, </a:t>
            </a:r>
            <a:r>
              <a:rPr lang="en-GB" sz="2400" dirty="0" smtClean="0"/>
              <a:t>21 November </a:t>
            </a:r>
            <a:r>
              <a:rPr lang="en-GB" sz="2400" dirty="0"/>
              <a:t>2014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918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/>
              <a:t>Scope of collective bargaining </a:t>
            </a:r>
            <a:r>
              <a:rPr lang="en-GB" sz="3200" dirty="0" smtClean="0"/>
              <a:t>(2)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800" dirty="0" smtClean="0"/>
              <a:t>1960s: rise of productivity bargaining (</a:t>
            </a:r>
            <a:r>
              <a:rPr lang="en-GB" sz="1800" dirty="0" err="1" smtClean="0"/>
              <a:t>Fawley</a:t>
            </a:r>
            <a:r>
              <a:rPr lang="en-GB" sz="1800" dirty="0" smtClean="0"/>
              <a:t> refinery (Flanders), chemical and engineering sectors (Lerner et al</a:t>
            </a:r>
            <a:r>
              <a:rPr lang="en-GB" sz="1800" dirty="0" smtClean="0"/>
              <a:t>)) </a:t>
            </a:r>
            <a:endParaRPr lang="en-GB" sz="1800" dirty="0" smtClean="0"/>
          </a:p>
          <a:p>
            <a:r>
              <a:rPr lang="en-GB" sz="1800" dirty="0"/>
              <a:t>f</a:t>
            </a:r>
            <a:r>
              <a:rPr lang="en-GB" sz="1800" dirty="0" smtClean="0"/>
              <a:t>ormalisation of plant-level bargaining intended to secure basis for productivity bargaining</a:t>
            </a:r>
          </a:p>
          <a:p>
            <a:r>
              <a:rPr lang="en-GB" sz="1800" dirty="0" smtClean="0"/>
              <a:t>wages the general equivalent against which other issues (specific working and employment practices) traded off</a:t>
            </a:r>
          </a:p>
          <a:p>
            <a:r>
              <a:rPr lang="en-GB" sz="1800" dirty="0"/>
              <a:t>negotiations integrative, </a:t>
            </a:r>
            <a:r>
              <a:rPr lang="en-GB" sz="1800" dirty="0" smtClean="0"/>
              <a:t>positive sum, with </a:t>
            </a:r>
            <a:r>
              <a:rPr lang="en-GB" sz="1800" dirty="0"/>
              <a:t>gains for both sides (Walton </a:t>
            </a:r>
            <a:r>
              <a:rPr lang="en-GB" sz="1800" dirty="0" smtClean="0"/>
              <a:t>and </a:t>
            </a:r>
            <a:r>
              <a:rPr lang="en-GB" sz="1800" dirty="0" err="1" smtClean="0"/>
              <a:t>McKersie</a:t>
            </a:r>
            <a:r>
              <a:rPr lang="en-GB" sz="1800" dirty="0"/>
              <a:t>)</a:t>
            </a:r>
          </a:p>
          <a:p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1990s: shift to competitiveness bargaining, and increased emphasis on common interests between local management and workforce (micro-corporatism)</a:t>
            </a:r>
          </a:p>
          <a:p>
            <a:r>
              <a:rPr lang="en-GB" sz="1800" dirty="0"/>
              <a:t>g</a:t>
            </a:r>
            <a:r>
              <a:rPr lang="en-GB" sz="1800" dirty="0" smtClean="0"/>
              <a:t>rowing focus on flexibility, internal and external; also on employment and employability, and trade-offs between these </a:t>
            </a:r>
          </a:p>
          <a:p>
            <a:r>
              <a:rPr lang="en-GB" sz="1800" dirty="0" smtClean="0"/>
              <a:t>wages increasingly perceived by </a:t>
            </a:r>
            <a:r>
              <a:rPr lang="en-GB" sz="1800" dirty="0" err="1" smtClean="0"/>
              <a:t>mgt</a:t>
            </a:r>
            <a:r>
              <a:rPr lang="en-GB" sz="1800" dirty="0" smtClean="0"/>
              <a:t> as a cost, cf. productivity-enhancing, factor </a:t>
            </a:r>
          </a:p>
          <a:p>
            <a:r>
              <a:rPr lang="en-GB" sz="1800" dirty="0"/>
              <a:t>e</a:t>
            </a:r>
            <a:r>
              <a:rPr lang="en-GB" sz="1800" dirty="0" smtClean="0"/>
              <a:t>mployment increasingly a negotiating objective for unions → a second general equivalent against which other issues (enhanced flexibility, cost savings) traded off</a:t>
            </a:r>
          </a:p>
          <a:p>
            <a:r>
              <a:rPr lang="en-GB" sz="1800" dirty="0"/>
              <a:t>n</a:t>
            </a:r>
            <a:r>
              <a:rPr lang="en-GB" sz="1800" dirty="0" smtClean="0"/>
              <a:t>egotiations integrative, but positive sum outcome less clear cut</a:t>
            </a:r>
          </a:p>
        </p:txBody>
      </p:sp>
    </p:spTree>
    <p:extLst>
      <p:ext uri="{BB962C8B-B14F-4D97-AF65-F5344CB8AC3E}">
        <p14:creationId xmlns:p14="http://schemas.microsoft.com/office/powerpoint/2010/main" val="2976433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/>
              <a:t>Scope of collective bargaining </a:t>
            </a:r>
            <a:r>
              <a:rPr lang="en-GB" sz="3200" dirty="0" smtClean="0"/>
              <a:t>(3)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spread of ‘pacts for employment and competitiveness’ (PECs</a:t>
            </a:r>
            <a:r>
              <a:rPr lang="en-GB" sz="1800" dirty="0" smtClean="0"/>
              <a:t>), amongst internationally integrated MNCs in manufacturing (e.g. automotive) to secure production and employment at particular sites </a:t>
            </a:r>
          </a:p>
          <a:p>
            <a:pPr lvl="1"/>
            <a:r>
              <a:rPr lang="en-GB" sz="1600" dirty="0" smtClean="0"/>
              <a:t>‘reverse’ example: Hoover’s 1993 relocation from Dijon to </a:t>
            </a:r>
            <a:r>
              <a:rPr lang="en-GB" sz="1600" dirty="0" err="1" smtClean="0"/>
              <a:t>Cambuslang</a:t>
            </a:r>
            <a:r>
              <a:rPr lang="en-GB" sz="1600" dirty="0" smtClean="0"/>
              <a:t> (Scotland)</a:t>
            </a:r>
          </a:p>
          <a:p>
            <a:pPr lvl="1"/>
            <a:endParaRPr lang="en-GB" sz="1600" dirty="0"/>
          </a:p>
          <a:p>
            <a:r>
              <a:rPr lang="en-GB" sz="1800" dirty="0" smtClean="0"/>
              <a:t>extent to which employment become a second general equivalent in negotiations underlined by crisis-induced agreements amongst manufacturing companies in 2009, 2010  </a:t>
            </a:r>
          </a:p>
          <a:p>
            <a:pPr lvl="1"/>
            <a:r>
              <a:rPr lang="en-GB" sz="1600" dirty="0"/>
              <a:t>p</a:t>
            </a:r>
            <a:r>
              <a:rPr lang="en-GB" sz="1600" dirty="0" smtClean="0"/>
              <a:t>ay freezes and shortened working time in order to maintain employment and retain skills</a:t>
            </a:r>
            <a:endParaRPr lang="en-GB" sz="16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5235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Joint consultation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1800" dirty="0" smtClean="0"/>
              <a:t>Traditionally viewed as the poor relation to collective negotiation. </a:t>
            </a:r>
          </a:p>
          <a:p>
            <a:r>
              <a:rPr lang="en-GB" sz="1800" dirty="0" smtClean="0"/>
              <a:t>1960s (Donovan): ‘Consultation was almost completely overshadowed by CB in practice and fashionable academic discourse about industrial relations’ (Hall and Purcell, 2013: 15)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1800" dirty="0" smtClean="0"/>
              <a:t>Have consultation arrangements become more widespread as CB coverage declines?</a:t>
            </a:r>
          </a:p>
          <a:p>
            <a:r>
              <a:rPr lang="en-GB" sz="1800" dirty="0" smtClean="0"/>
              <a:t>1960s, 70s: minority phenomenon but not uncommon (</a:t>
            </a:r>
            <a:r>
              <a:rPr lang="en-GB" sz="1800" dirty="0" err="1" smtClean="0"/>
              <a:t>MacInnes</a:t>
            </a:r>
            <a:r>
              <a:rPr lang="en-GB" sz="1800" dirty="0" smtClean="0"/>
              <a:t>); Warwick workplace survey (1977-78), 42% of manufacturing workplaces with 50+ </a:t>
            </a:r>
            <a:r>
              <a:rPr lang="en-GB" sz="1800" dirty="0" smtClean="0"/>
              <a:t>employees</a:t>
            </a:r>
            <a:endParaRPr lang="en-GB" sz="1800" dirty="0" smtClean="0"/>
          </a:p>
          <a:p>
            <a:r>
              <a:rPr lang="en-GB" sz="1800" dirty="0"/>
              <a:t>l</a:t>
            </a:r>
            <a:r>
              <a:rPr lang="en-GB" sz="1800" dirty="0" smtClean="0"/>
              <a:t>ate 70s/early 80s a high water mark: </a:t>
            </a:r>
            <a:r>
              <a:rPr lang="en-GB" sz="1800" dirty="0" smtClean="0"/>
              <a:t>incidence </a:t>
            </a:r>
            <a:r>
              <a:rPr lang="en-GB" sz="1800" dirty="0" smtClean="0"/>
              <a:t>of consultative </a:t>
            </a:r>
            <a:r>
              <a:rPr lang="en-GB" sz="1800" dirty="0" err="1" smtClean="0"/>
              <a:t>cttes</a:t>
            </a:r>
            <a:r>
              <a:rPr lang="en-GB" sz="1800" dirty="0" smtClean="0"/>
              <a:t> at workplaces (25+ employees), 34% (WERS 1980, 1984), 28% (WERS 1998), 24% (WERS 2011)  </a:t>
            </a:r>
          </a:p>
          <a:p>
            <a:r>
              <a:rPr lang="en-GB" sz="1800" dirty="0"/>
              <a:t>j</a:t>
            </a:r>
            <a:r>
              <a:rPr lang="en-GB" sz="1800" dirty="0" smtClean="0"/>
              <a:t>oint consultation not filled the gap left by the shrinkage of CB coverage: proportion of workplaces (25+ employees) without either union recognition or consultative </a:t>
            </a:r>
            <a:r>
              <a:rPr lang="en-GB" sz="1800" dirty="0" err="1" smtClean="0"/>
              <a:t>ctte</a:t>
            </a:r>
            <a:r>
              <a:rPr lang="en-GB" sz="1800" dirty="0" smtClean="0"/>
              <a:t> risen from 34% (1984) to 62%  (2004)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1800" dirty="0" smtClean="0"/>
              <a:t>2004 ICE regulations – another ‘whimpering’ dog </a:t>
            </a:r>
          </a:p>
          <a:p>
            <a:r>
              <a:rPr lang="en-GB" sz="1800" dirty="0"/>
              <a:t>a</a:t>
            </a:r>
            <a:r>
              <a:rPr lang="en-GB" sz="1800" dirty="0" smtClean="0"/>
              <a:t>t best, halted decline: workplace consultative </a:t>
            </a:r>
            <a:r>
              <a:rPr lang="en-GB" sz="1800" dirty="0" err="1" smtClean="0"/>
              <a:t>ctte</a:t>
            </a:r>
            <a:r>
              <a:rPr lang="en-GB" sz="1800" dirty="0" smtClean="0"/>
              <a:t> at 13% of workplaces in </a:t>
            </a:r>
            <a:r>
              <a:rPr lang="en-GB" sz="1800" dirty="0" err="1" smtClean="0"/>
              <a:t>orgns</a:t>
            </a:r>
            <a:r>
              <a:rPr lang="en-GB" sz="1800" dirty="0" smtClean="0"/>
              <a:t> &gt;50 employees (2011) cf. 14% (2004)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75044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Quality of consultation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800" dirty="0" err="1" smtClean="0"/>
              <a:t>Cressey</a:t>
            </a:r>
            <a:r>
              <a:rPr lang="en-GB" sz="1800" dirty="0" smtClean="0"/>
              <a:t> et al (1985): poverty of the consultation agenda in six company case studies, ‘consultation was a marginal and unstable exercise’ (</a:t>
            </a:r>
            <a:r>
              <a:rPr lang="en-GB" sz="1800" dirty="0" err="1" smtClean="0"/>
              <a:t>MacInnes</a:t>
            </a:r>
            <a:r>
              <a:rPr lang="en-GB" sz="1800" dirty="0" smtClean="0"/>
              <a:t> 1985, 103) </a:t>
            </a:r>
          </a:p>
          <a:p>
            <a:r>
              <a:rPr lang="en-GB" sz="1800" dirty="0" smtClean="0"/>
              <a:t>focus in 1990s and 2000s more on direct employee communication and involvement than joint consultation per se (e.g. </a:t>
            </a:r>
            <a:r>
              <a:rPr lang="en-GB" sz="1800" dirty="0" err="1" smtClean="0"/>
              <a:t>Marchington</a:t>
            </a:r>
            <a:r>
              <a:rPr lang="en-GB" sz="1800" dirty="0" smtClean="0"/>
              <a:t>) </a:t>
            </a:r>
          </a:p>
          <a:p>
            <a:r>
              <a:rPr lang="en-GB" sz="1800" dirty="0" smtClean="0"/>
              <a:t>Hall and Purcell (2013): minority of ‘active consulters’ amongst 21 case company case studies, with majority of ‘communicators’ </a:t>
            </a:r>
          </a:p>
          <a:p>
            <a:pPr lvl="1"/>
            <a:r>
              <a:rPr lang="en-GB" sz="1600" dirty="0"/>
              <a:t>k</a:t>
            </a:r>
            <a:r>
              <a:rPr lang="en-GB" sz="1600" dirty="0" smtClean="0"/>
              <a:t>ey differences: consultation before the event (options-based); strategic business decisions with impacts on workforce consulted over; management policy towards </a:t>
            </a:r>
            <a:r>
              <a:rPr lang="en-GB" sz="1600" dirty="0" smtClean="0"/>
              <a:t>consultation</a:t>
            </a:r>
            <a:endParaRPr lang="en-GB" sz="1600" dirty="0" smtClean="0"/>
          </a:p>
          <a:p>
            <a:pPr>
              <a:spcBef>
                <a:spcPts val="1200"/>
              </a:spcBef>
            </a:pPr>
            <a:r>
              <a:rPr lang="en-GB" sz="1800" dirty="0" smtClean="0"/>
              <a:t>ICE Regulations: a benchmark against which to assess quality of consultation</a:t>
            </a:r>
          </a:p>
          <a:p>
            <a:pPr lvl="1"/>
            <a:r>
              <a:rPr lang="en-GB" sz="1600" dirty="0"/>
              <a:t>i</a:t>
            </a:r>
            <a:r>
              <a:rPr lang="en-GB" sz="1600" dirty="0" smtClean="0"/>
              <a:t>nformation in good time, and sufficient to enable employee reps to prepare for consultation  </a:t>
            </a:r>
          </a:p>
          <a:p>
            <a:pPr lvl="1"/>
            <a:r>
              <a:rPr lang="en-GB" sz="1600" dirty="0" smtClean="0"/>
              <a:t>WERS: for workplaces in </a:t>
            </a:r>
            <a:r>
              <a:rPr lang="en-GB" sz="1600" dirty="0" err="1" smtClean="0"/>
              <a:t>orgns</a:t>
            </a:r>
            <a:r>
              <a:rPr lang="en-GB" sz="1600" dirty="0" smtClean="0"/>
              <a:t> with &gt;50 employees, with consultative </a:t>
            </a:r>
            <a:r>
              <a:rPr lang="en-GB" sz="1600" dirty="0" err="1" smtClean="0"/>
              <a:t>ctte</a:t>
            </a:r>
            <a:r>
              <a:rPr lang="en-GB" sz="1600" dirty="0" smtClean="0"/>
              <a:t>, options-based consultation  in 40% (2004 and 2011) according to </a:t>
            </a:r>
            <a:r>
              <a:rPr lang="en-GB" sz="1600" dirty="0" err="1" smtClean="0"/>
              <a:t>mgrs</a:t>
            </a:r>
            <a:r>
              <a:rPr lang="en-GB" sz="1600" dirty="0" smtClean="0"/>
              <a:t>, down from 50% (2004) to 26% (2011) according to employee reps </a:t>
            </a:r>
          </a:p>
          <a:p>
            <a:pPr lvl="1"/>
            <a:r>
              <a:rPr lang="en-GB" sz="1600" dirty="0" smtClean="0"/>
              <a:t>‘a clear indication that managers were more restrictive in 2011 in the way they approached consultation’ (van </a:t>
            </a:r>
            <a:r>
              <a:rPr lang="en-GB" sz="1600" dirty="0" err="1" smtClean="0"/>
              <a:t>Wanrooy</a:t>
            </a:r>
            <a:r>
              <a:rPr lang="en-GB" sz="1600" dirty="0" smtClean="0"/>
              <a:t> et al, 2013: 63)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17192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Final thoughts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800" dirty="0" err="1"/>
              <a:t>m</a:t>
            </a:r>
            <a:r>
              <a:rPr lang="en-GB" sz="1800" dirty="0" err="1" smtClean="0"/>
              <a:t>arketisation</a:t>
            </a:r>
            <a:r>
              <a:rPr lang="en-GB" sz="1800" dirty="0" smtClean="0"/>
              <a:t> of collective ER transformed collective agreements from public goods with inclusive regulatory coverage of industrial / occupational workforces, to private goods with exclusive regulatory coverage within those enterprises where unions still recognised</a:t>
            </a:r>
          </a:p>
          <a:p>
            <a:pPr lvl="1"/>
            <a:r>
              <a:rPr lang="en-GB" sz="1600" dirty="0"/>
              <a:t>c</a:t>
            </a:r>
            <a:r>
              <a:rPr lang="en-GB" sz="1600" dirty="0" smtClean="0"/>
              <a:t>ollective bargaining coverage converging on union density </a:t>
            </a:r>
          </a:p>
          <a:p>
            <a:pPr>
              <a:spcBef>
                <a:spcPts val="1200"/>
              </a:spcBef>
            </a:pPr>
            <a:r>
              <a:rPr lang="en-GB" sz="1800" dirty="0"/>
              <a:t>m</a:t>
            </a:r>
            <a:r>
              <a:rPr lang="en-GB" sz="1800" dirty="0" smtClean="0"/>
              <a:t>icro-corporatism and shift towards a competitiveness-oriented agenda blurring the distinction between negotiation and consultation </a:t>
            </a:r>
          </a:p>
          <a:p>
            <a:pPr lvl="1"/>
            <a:r>
              <a:rPr lang="en-GB" sz="1600" dirty="0"/>
              <a:t>c</a:t>
            </a:r>
            <a:r>
              <a:rPr lang="en-GB" sz="1600" dirty="0" smtClean="0"/>
              <a:t>onsultation arrangements not filling the representation gap, and little evidence that quality improving  where arrangements in place </a:t>
            </a:r>
          </a:p>
          <a:p>
            <a:pPr>
              <a:spcBef>
                <a:spcPts val="1200"/>
              </a:spcBef>
            </a:pPr>
            <a:r>
              <a:rPr lang="en-GB" sz="1800" dirty="0"/>
              <a:t>management in the driving seat in developing, or not, collective ER → asymmetric voluntarism</a:t>
            </a:r>
          </a:p>
          <a:p>
            <a:pPr>
              <a:spcBef>
                <a:spcPts val="1200"/>
              </a:spcBef>
            </a:pPr>
            <a:r>
              <a:rPr lang="en-GB" sz="1800" dirty="0" smtClean="0"/>
              <a:t>is legally-induced voluntarism doomed to fail?  </a:t>
            </a:r>
          </a:p>
          <a:p>
            <a:pPr lvl="1"/>
            <a:r>
              <a:rPr lang="en-GB" sz="1600" dirty="0" smtClean="0"/>
              <a:t>critiques of ‘light touch’, ineffective framing of SUR procedure (Gall) and ICE </a:t>
            </a:r>
            <a:r>
              <a:rPr lang="en-GB" sz="1600" dirty="0" err="1" smtClean="0"/>
              <a:t>regs</a:t>
            </a:r>
            <a:r>
              <a:rPr lang="en-GB" sz="1600" dirty="0" smtClean="0"/>
              <a:t> (Hall and Purcell)  </a:t>
            </a:r>
          </a:p>
          <a:p>
            <a:pPr lvl="1"/>
            <a:r>
              <a:rPr lang="en-GB" sz="1600" dirty="0"/>
              <a:t>c</a:t>
            </a:r>
            <a:r>
              <a:rPr lang="en-GB" sz="1600" dirty="0" smtClean="0"/>
              <a:t>ounter-example of  consultation over collective redundancies regulations  </a:t>
            </a:r>
          </a:p>
        </p:txBody>
      </p:sp>
    </p:spTree>
    <p:extLst>
      <p:ext uri="{BB962C8B-B14F-4D97-AF65-F5344CB8AC3E}">
        <p14:creationId xmlns:p14="http://schemas.microsoft.com/office/powerpoint/2010/main" val="286614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A changed landscape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Lerner et al (1969) </a:t>
            </a:r>
            <a:r>
              <a:rPr lang="en-GB" sz="1800" u="sng" dirty="0" smtClean="0"/>
              <a:t>Workshop Wage Determination  </a:t>
            </a:r>
          </a:p>
          <a:p>
            <a:pPr>
              <a:buFontTx/>
              <a:buChar char="-"/>
            </a:pPr>
            <a:r>
              <a:rPr lang="en-GB" sz="1800" dirty="0" smtClean="0"/>
              <a:t>a world of national, multi-employer agreements which shaped wage structures in most large, and determined them in many smaller, firms</a:t>
            </a:r>
          </a:p>
          <a:p>
            <a:pPr>
              <a:buFontTx/>
              <a:buChar char="-"/>
            </a:pPr>
            <a:r>
              <a:rPr lang="en-GB" sz="1800" dirty="0"/>
              <a:t>f</a:t>
            </a:r>
            <a:r>
              <a:rPr lang="en-GB" sz="1800" dirty="0" smtClean="0"/>
              <a:t>ocus on relationship increasingly widespread plant-level agreements in larger companies and national (sector-wide) agreements </a:t>
            </a:r>
          </a:p>
          <a:p>
            <a:pPr>
              <a:buFontTx/>
              <a:buChar char="-"/>
            </a:pPr>
            <a:r>
              <a:rPr lang="en-GB" sz="1800" dirty="0" smtClean="0"/>
              <a:t>echoed Donovan Commission’s call for formalisation of plant-level bargaining, within a two-tier bargaining structure</a:t>
            </a:r>
          </a:p>
          <a:p>
            <a:pPr>
              <a:buFontTx/>
              <a:buChar char="-"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‘Possibly the most remarkable feature of the period after 1980 in Britain was the collapse of collectivism as the main way of regulating employment.’ </a:t>
            </a:r>
          </a:p>
          <a:p>
            <a:pPr marL="0" indent="0" algn="r">
              <a:buNone/>
            </a:pPr>
            <a:r>
              <a:rPr lang="en-GB" sz="1800" dirty="0" smtClean="0"/>
              <a:t>(Brown et al, 2009: 22)</a:t>
            </a:r>
          </a:p>
          <a:p>
            <a:pPr marL="0" indent="0">
              <a:buNone/>
            </a:pPr>
            <a:r>
              <a:rPr lang="en-GB" sz="1800" dirty="0" smtClean="0"/>
              <a:t>What happened?  Why? 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276011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What happened? Why?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800" dirty="0" smtClean="0"/>
              <a:t>Four feature of collective ER [focus on private sector]</a:t>
            </a:r>
          </a:p>
          <a:p>
            <a:r>
              <a:rPr lang="en-GB" sz="1800" dirty="0"/>
              <a:t>c</a:t>
            </a:r>
            <a:r>
              <a:rPr lang="en-GB" sz="1800" dirty="0" smtClean="0"/>
              <a:t>ollective representation and organisation </a:t>
            </a:r>
          </a:p>
          <a:p>
            <a:r>
              <a:rPr lang="en-GB" sz="1800" dirty="0"/>
              <a:t>c</a:t>
            </a:r>
            <a:r>
              <a:rPr lang="en-GB" sz="1800" dirty="0" smtClean="0"/>
              <a:t>ollective bargaining coverage and structure</a:t>
            </a:r>
          </a:p>
          <a:p>
            <a:r>
              <a:rPr lang="en-GB" sz="1800" dirty="0"/>
              <a:t>s</a:t>
            </a:r>
            <a:r>
              <a:rPr lang="en-GB" sz="1800" dirty="0" smtClean="0"/>
              <a:t>cope (agenda) of collective bargaining</a:t>
            </a:r>
          </a:p>
          <a:p>
            <a:r>
              <a:rPr lang="en-GB" sz="1800" dirty="0"/>
              <a:t>j</a:t>
            </a:r>
            <a:r>
              <a:rPr lang="en-GB" sz="1800" dirty="0" smtClean="0"/>
              <a:t>oint consultation arrangements </a:t>
            </a:r>
          </a:p>
          <a:p>
            <a:r>
              <a:rPr lang="en-GB" sz="1800" dirty="0" smtClean="0"/>
              <a:t>[collective conflict → John Kelly] 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smtClean="0"/>
              <a:t>Three underlying </a:t>
            </a:r>
            <a:r>
              <a:rPr lang="en-GB" sz="1800" dirty="0" smtClean="0"/>
              <a:t>processes</a:t>
            </a:r>
          </a:p>
          <a:p>
            <a:r>
              <a:rPr lang="en-GB" sz="1800" dirty="0" smtClean="0"/>
              <a:t>‘</a:t>
            </a:r>
            <a:r>
              <a:rPr lang="en-GB" sz="1800" dirty="0" err="1" smtClean="0"/>
              <a:t>marketisation</a:t>
            </a:r>
            <a:r>
              <a:rPr lang="en-GB" sz="1800" dirty="0" smtClean="0"/>
              <a:t>’: shift from an industrial / occupational frame to an enterprise frame in collective ER </a:t>
            </a:r>
          </a:p>
          <a:p>
            <a:r>
              <a:rPr lang="en-GB" sz="1800" dirty="0" smtClean="0"/>
              <a:t> rise of ‘micro-corporatism’: increased focus on common interests of collective actors with an enterprise frame </a:t>
            </a:r>
          </a:p>
          <a:p>
            <a:r>
              <a:rPr lang="en-GB" sz="1800" dirty="0" smtClean="0"/>
              <a:t>changing nature of voluntarism</a:t>
            </a:r>
          </a:p>
          <a:p>
            <a:pPr lvl="1"/>
            <a:r>
              <a:rPr lang="en-GB" sz="1700" dirty="0"/>
              <a:t>a</a:t>
            </a:r>
            <a:r>
              <a:rPr lang="en-GB" sz="1700" dirty="0" smtClean="0"/>
              <a:t>ttempts at legally-induced or legislatively-prompted voluntarism → meagre outcomes</a:t>
            </a:r>
          </a:p>
          <a:p>
            <a:pPr lvl="1"/>
            <a:r>
              <a:rPr lang="en-GB" sz="1700" dirty="0" smtClean="0"/>
              <a:t>‘asymmetric’ voluntarism: management decisions increasingly predominant in determining ‘fact’  and trajectory of collective ER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57024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Collective representation and organisation (1)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Trade union membership and density </a:t>
            </a:r>
          </a:p>
          <a:p>
            <a:r>
              <a:rPr lang="en-GB" sz="1800" dirty="0" smtClean="0"/>
              <a:t>rose from mid-1960s (43%) to 1979 peak (55%) </a:t>
            </a:r>
          </a:p>
          <a:p>
            <a:r>
              <a:rPr lang="en-GB" sz="1800" dirty="0" smtClean="0"/>
              <a:t>sharp decline to 1990 (38%), less steep to 2000 (29%), slowed further since (25% in 2014)   </a:t>
            </a:r>
          </a:p>
          <a:p>
            <a:pPr marL="0" indent="0">
              <a:buNone/>
            </a:pPr>
            <a:r>
              <a:rPr lang="en-GB" sz="1800" dirty="0" smtClean="0"/>
              <a:t>Changing demography of trade unionism </a:t>
            </a:r>
          </a:p>
          <a:p>
            <a:r>
              <a:rPr lang="en-GB" sz="1800" dirty="0" smtClean="0"/>
              <a:t>numbers of unions declined: 454 (1979), 218 (2000), 162 (2014) </a:t>
            </a:r>
          </a:p>
          <a:p>
            <a:r>
              <a:rPr lang="en-GB" sz="1800" dirty="0"/>
              <a:t>l</a:t>
            </a:r>
            <a:r>
              <a:rPr lang="en-GB" sz="1800" dirty="0" smtClean="0"/>
              <a:t>argely due to mergers, resulting in concentration of membership in a few large unions </a:t>
            </a:r>
          </a:p>
          <a:p>
            <a:r>
              <a:rPr lang="en-GB" sz="1800" dirty="0"/>
              <a:t>d</a:t>
            </a:r>
            <a:r>
              <a:rPr lang="en-GB" sz="1800" dirty="0" smtClean="0"/>
              <a:t>ecline of occupationally- and industrially-specific </a:t>
            </a:r>
            <a:r>
              <a:rPr lang="en-GB" sz="1800" dirty="0" smtClean="0"/>
              <a:t>unions </a:t>
            </a:r>
            <a:r>
              <a:rPr lang="en-GB" sz="1800" dirty="0" smtClean="0"/>
              <a:t>and rise of the </a:t>
            </a:r>
            <a:r>
              <a:rPr lang="en-GB" sz="1800" dirty="0" smtClean="0"/>
              <a:t>conglomerate 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Employers’ associations </a:t>
            </a:r>
          </a:p>
          <a:p>
            <a:r>
              <a:rPr lang="en-GB" sz="1800" dirty="0"/>
              <a:t>l</a:t>
            </a:r>
            <a:r>
              <a:rPr lang="en-GB" sz="1800" dirty="0" smtClean="0"/>
              <a:t>ack of data on membership: some decline during 2000s in employment density of CBI member companies from 42% to 35% </a:t>
            </a:r>
          </a:p>
        </p:txBody>
      </p:sp>
    </p:spTree>
    <p:extLst>
      <p:ext uri="{BB962C8B-B14F-4D97-AF65-F5344CB8AC3E}">
        <p14:creationId xmlns:p14="http://schemas.microsoft.com/office/powerpoint/2010/main" val="402654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/>
              <a:t>Collective representation and organisation </a:t>
            </a:r>
            <a:r>
              <a:rPr lang="en-GB" sz="3200" dirty="0" smtClean="0"/>
              <a:t>(2)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1800" dirty="0"/>
              <a:t>n</a:t>
            </a:r>
            <a:r>
              <a:rPr lang="en-GB" sz="1800" dirty="0" smtClean="0"/>
              <a:t>umbers of EAs declined: 375 (1983), 2003 (178), 2014 (97) </a:t>
            </a:r>
          </a:p>
          <a:p>
            <a:r>
              <a:rPr lang="en-GB" sz="1800" dirty="0"/>
              <a:t>d</a:t>
            </a:r>
            <a:r>
              <a:rPr lang="en-GB" sz="1800" dirty="0" smtClean="0"/>
              <a:t>issolutions (e.g. clearing banks) as well as mergers </a:t>
            </a:r>
          </a:p>
          <a:p>
            <a:r>
              <a:rPr lang="en-GB" sz="1800" dirty="0" smtClean="0"/>
              <a:t>(relative) </a:t>
            </a:r>
            <a:r>
              <a:rPr lang="en-GB" sz="1800" dirty="0" smtClean="0"/>
              <a:t>eclipse of EA in many sectors by individual companies → explosion of number of bargaining units during 1970s and 1980s [‘</a:t>
            </a:r>
            <a:r>
              <a:rPr lang="en-GB" sz="1800" dirty="0" err="1" smtClean="0"/>
              <a:t>marketisation</a:t>
            </a:r>
            <a:r>
              <a:rPr lang="en-GB" sz="1800" dirty="0" smtClean="0"/>
              <a:t>’] 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Two dogs that have whimpered rather than barked … </a:t>
            </a:r>
          </a:p>
          <a:p>
            <a:r>
              <a:rPr lang="en-GB" sz="1800" dirty="0"/>
              <a:t>s</a:t>
            </a:r>
            <a:r>
              <a:rPr lang="en-GB" sz="1800" dirty="0" smtClean="0"/>
              <a:t>tatutory union recognition procedure (2000) → after initial surge, number of new recognition agreements fell back to 1.5 times mid-90s levels by 2005 (Gall)  </a:t>
            </a:r>
          </a:p>
          <a:p>
            <a:r>
              <a:rPr lang="en-GB" sz="1800" dirty="0"/>
              <a:t>n</a:t>
            </a:r>
            <a:r>
              <a:rPr lang="en-GB" sz="1800" dirty="0" smtClean="0"/>
              <a:t>on-union forms of representation in the workplace in the face of a growing ‘representation gap’ </a:t>
            </a:r>
          </a:p>
          <a:p>
            <a:pPr lvl="1"/>
            <a:r>
              <a:rPr lang="en-GB" sz="1700" dirty="0" smtClean="0"/>
              <a:t>WERS 2004 and 2011: just 7% of non-union workplaces (5+ employees) reported non-union reps </a:t>
            </a:r>
          </a:p>
          <a:p>
            <a:pPr>
              <a:spcBef>
                <a:spcPts val="0"/>
              </a:spcBef>
            </a:pPr>
            <a:endParaRPr lang="en-GB" sz="1700" dirty="0"/>
          </a:p>
          <a:p>
            <a:pPr marL="0" indent="0">
              <a:buNone/>
            </a:pPr>
            <a:r>
              <a:rPr lang="en-GB" sz="1900" dirty="0" smtClean="0"/>
              <a:t>Implication:  employers less willing to engage with collective representation </a:t>
            </a:r>
            <a:r>
              <a:rPr lang="en-GB" sz="1900" u="sng" dirty="0" smtClean="0"/>
              <a:t>and</a:t>
            </a:r>
            <a:r>
              <a:rPr lang="en-GB" sz="1900" dirty="0" smtClean="0"/>
              <a:t> unions less able to pressure them to do so [asymmetric voluntarism], but where they do union-based arrangements continue to predominate 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2013780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Collective bargaining coverage and structure (1)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800" dirty="0" smtClean="0"/>
              <a:t>Three main developments: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decentralisation (towards company and plant level), </a:t>
            </a:r>
            <a:r>
              <a:rPr lang="en-GB" sz="1800" dirty="0" smtClean="0"/>
              <a:t>(from 1960s onwards)</a:t>
            </a:r>
            <a:endParaRPr lang="en-GB" sz="1800" dirty="0" smtClean="0"/>
          </a:p>
          <a:p>
            <a:pPr>
              <a:spcBef>
                <a:spcPts val="0"/>
              </a:spcBef>
            </a:pPr>
            <a:r>
              <a:rPr lang="en-GB" sz="1800" dirty="0"/>
              <a:t>c</a:t>
            </a:r>
            <a:r>
              <a:rPr lang="en-GB" sz="1800" dirty="0" smtClean="0"/>
              <a:t>ontraction of </a:t>
            </a:r>
            <a:r>
              <a:rPr lang="en-GB" sz="1800" dirty="0" smtClean="0"/>
              <a:t>CB coverage</a:t>
            </a:r>
            <a:r>
              <a:rPr lang="en-GB" sz="1800" dirty="0" smtClean="0"/>
              <a:t>, only became apparent after 1990 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move to ‘single table’ bargaining arrangements </a:t>
            </a:r>
            <a:r>
              <a:rPr lang="en-GB" sz="1800" dirty="0" smtClean="0"/>
              <a:t> (late 1980s onwards) </a:t>
            </a:r>
            <a:endParaRPr lang="en-GB" sz="18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GB" sz="1800" dirty="0" smtClean="0"/>
              <a:t>Collective bargaining coverage 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d</a:t>
            </a:r>
            <a:r>
              <a:rPr lang="en-GB" sz="1800" dirty="0" smtClean="0"/>
              <a:t>eclined from estimated 70% (1980) to 36% (2000) and 30% (2013) [LFS, whole economy] </a:t>
            </a:r>
          </a:p>
          <a:p>
            <a:pPr>
              <a:spcBef>
                <a:spcPts val="0"/>
              </a:spcBef>
            </a:pPr>
            <a:r>
              <a:rPr lang="en-GB" sz="1800" dirty="0" smtClean="0"/>
              <a:t>WERS (private sector workplaces 25+ employees): 52% of employees (1984), 32% (1998), 25% (2004 and 2011)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GB" sz="1800" dirty="0" smtClean="0"/>
              <a:t>Collective bargaining structure (decentralisation)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s</a:t>
            </a:r>
            <a:r>
              <a:rPr lang="en-GB" sz="1800" dirty="0" smtClean="0"/>
              <a:t>hift from multi- to single-employer bargaining </a:t>
            </a:r>
            <a:r>
              <a:rPr lang="en-GB" sz="1800" dirty="0"/>
              <a:t>[‘</a:t>
            </a:r>
            <a:r>
              <a:rPr lang="en-GB" sz="1800" dirty="0" err="1"/>
              <a:t>marketisation</a:t>
            </a:r>
            <a:r>
              <a:rPr lang="en-GB" sz="1800" dirty="0"/>
              <a:t>’] </a:t>
            </a:r>
            <a:endParaRPr lang="en-GB" sz="1800" dirty="0" smtClean="0"/>
          </a:p>
          <a:p>
            <a:pPr lvl="1"/>
            <a:r>
              <a:rPr lang="en-GB" sz="1600" dirty="0" smtClean="0"/>
              <a:t>1960s, 70s: company/plant negotiations within framework of ME agreements (Donovan’s two systems: formal and informal) </a:t>
            </a:r>
          </a:p>
          <a:p>
            <a:pPr lvl="1"/>
            <a:r>
              <a:rPr lang="en-GB" sz="1600" dirty="0" smtClean="0"/>
              <a:t>1980s onwards: demise of most multi-employer agreements in the private sector; determined pay for almost 1 in 2 workplaces covered by CB (WERS 1984), only 1 in 6 (WERS 1998) </a:t>
            </a:r>
          </a:p>
          <a:p>
            <a:r>
              <a:rPr lang="en-GB" sz="1800" dirty="0" smtClean="0"/>
              <a:t>as </a:t>
            </a:r>
            <a:r>
              <a:rPr lang="en-GB" sz="1800" dirty="0"/>
              <a:t>a result, many smaller employers, not well organised by unions, fell out of CB coverage altogether [changes in structure and coverage linked</a:t>
            </a:r>
            <a:r>
              <a:rPr lang="en-GB" sz="1800" dirty="0" smtClean="0"/>
              <a:t>]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845602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/>
              <a:t>Collective bargaining coverage and structure </a:t>
            </a:r>
            <a:r>
              <a:rPr lang="en-GB" sz="3200" dirty="0" smtClean="0"/>
              <a:t>(2)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Collective bargaining structure (enterprise-level integration)</a:t>
            </a:r>
          </a:p>
          <a:p>
            <a:r>
              <a:rPr lang="en-GB" sz="1800" dirty="0" smtClean="0"/>
              <a:t>spread of single union deals and ‘single table bargaining’ arrangements, in place of previous multiple bargaining units, indicates rise of ‘micro-corporatism’ under single-employer bargaining </a:t>
            </a:r>
          </a:p>
          <a:p>
            <a:r>
              <a:rPr lang="en-GB" sz="1800" dirty="0" smtClean="0"/>
              <a:t>WERS 1980, 1984, 1990 designed on the assumption that separate bargaining arrangements along occupational lines (manual, non-manual) [also found fragmentation amongst these two groups]  </a:t>
            </a:r>
          </a:p>
          <a:p>
            <a:r>
              <a:rPr lang="en-GB" sz="1800" dirty="0"/>
              <a:t>CBI 1979 survey of pay bargaining structures: only 22 / 1250 manufacturing establishments had a common (single table) pay bargaining arrangement </a:t>
            </a:r>
          </a:p>
          <a:p>
            <a:r>
              <a:rPr lang="en-GB" sz="1800" dirty="0" smtClean="0"/>
              <a:t>extent of single union deals: WERS 1998: 43% of workplaces recognising unions had a single union, rising to 50% by 2004  → four out of every ten the result of a formal agreement </a:t>
            </a:r>
          </a:p>
          <a:p>
            <a:r>
              <a:rPr lang="en-GB" sz="1800" dirty="0"/>
              <a:t>s</a:t>
            </a:r>
            <a:r>
              <a:rPr lang="en-GB" sz="1800" dirty="0" smtClean="0"/>
              <a:t>pread of single table bargaining: five out of every ten workplaces recognising 2+ unions in WERS 1998, rising to 6 out of every ten in WERS 2004 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973730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What accounts for the ‘remarkable’ decline? 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s</a:t>
            </a:r>
            <a:r>
              <a:rPr lang="en-GB" sz="1800" dirty="0" smtClean="0"/>
              <a:t>tructural changes to the economy? → relatively marginal (Brown et al, 2009)</a:t>
            </a:r>
          </a:p>
          <a:p>
            <a:r>
              <a:rPr lang="en-GB" sz="1800" dirty="0" smtClean="0"/>
              <a:t>toughening competitive conditions, including internationalisation of markets? → evidence patchy and inconclusive (and UK not unique) </a:t>
            </a:r>
          </a:p>
          <a:p>
            <a:r>
              <a:rPr lang="en-GB" sz="1800" dirty="0" smtClean="0"/>
              <a:t>role of foreign-owned MNCs, whose employment share steadily increased? → clear preference for SEB over MEB, but not less likely to recognise unions </a:t>
            </a:r>
          </a:p>
          <a:p>
            <a:r>
              <a:rPr lang="en-GB" sz="1800" dirty="0"/>
              <a:t>l</a:t>
            </a:r>
            <a:r>
              <a:rPr lang="en-GB" sz="1800" dirty="0" smtClean="0"/>
              <a:t>egal intervention? → Conservative legislation of 1980s, 90s had an impact, but probably secondary (Brown et al, 2009) </a:t>
            </a:r>
          </a:p>
          <a:p>
            <a:r>
              <a:rPr lang="en-GB" sz="1800" dirty="0" smtClean="0"/>
              <a:t>UK legal framework always provided weaker support to MEB than in continental western Europe → MEB more vulnerable to changing preferences of collective actors </a:t>
            </a:r>
          </a:p>
          <a:p>
            <a:r>
              <a:rPr lang="en-GB" sz="1800" dirty="0"/>
              <a:t>s</a:t>
            </a:r>
            <a:r>
              <a:rPr lang="en-GB" sz="1800" dirty="0" smtClean="0"/>
              <a:t>trategic choices? </a:t>
            </a:r>
            <a:r>
              <a:rPr lang="en-GB" sz="1800" dirty="0"/>
              <a:t>→ </a:t>
            </a:r>
            <a:r>
              <a:rPr lang="en-GB" sz="1800" dirty="0" smtClean="0"/>
              <a:t>from 1970s onwards large companies chose to break away from ME agreements rather than elaborating / formalising second-tier bargaining within an ME framework; TUs prioritised local negotiations 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618657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Scope of collective bargaining (1)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Two main features </a:t>
            </a:r>
          </a:p>
          <a:p>
            <a:r>
              <a:rPr lang="en-GB" sz="1800" dirty="0"/>
              <a:t>h</a:t>
            </a:r>
            <a:r>
              <a:rPr lang="en-GB" sz="1800" dirty="0" smtClean="0"/>
              <a:t>ollowing out of collective bargaining agenda</a:t>
            </a:r>
          </a:p>
          <a:p>
            <a:r>
              <a:rPr lang="en-GB" sz="1800" dirty="0"/>
              <a:t>g</a:t>
            </a:r>
            <a:r>
              <a:rPr lang="en-GB" sz="1800" dirty="0" smtClean="0"/>
              <a:t>rowth in micro-corporatism → shift from a productivity- to a competition- oriented agenda</a:t>
            </a:r>
          </a:p>
          <a:p>
            <a:endParaRPr lang="en-GB" sz="1800" dirty="0"/>
          </a:p>
          <a:p>
            <a:r>
              <a:rPr lang="en-GB" sz="1800" dirty="0" smtClean="0"/>
              <a:t>managerial relations largely </a:t>
            </a:r>
            <a:r>
              <a:rPr lang="en-GB" sz="1800" dirty="0" smtClean="0"/>
              <a:t>disappeared </a:t>
            </a:r>
            <a:r>
              <a:rPr lang="en-GB" sz="1800" dirty="0" smtClean="0"/>
              <a:t>from the CB agenda, and market relations narrowing to focus on pay only </a:t>
            </a:r>
          </a:p>
          <a:p>
            <a:r>
              <a:rPr lang="en-GB" sz="1800" dirty="0" smtClean="0"/>
              <a:t>WERS 1990: aspects of managerial relations (e.g. staffing levels, redeployment) s.t negotiation in &gt;50% workplaces recognising unions; declined to </a:t>
            </a:r>
            <a:r>
              <a:rPr lang="en-GB" sz="1800" dirty="0" err="1" smtClean="0"/>
              <a:t>approx</a:t>
            </a:r>
            <a:r>
              <a:rPr lang="en-GB" sz="1800" dirty="0" smtClean="0"/>
              <a:t> 10% by 1998 </a:t>
            </a:r>
          </a:p>
          <a:p>
            <a:r>
              <a:rPr lang="en-GB" sz="1800" dirty="0" smtClean="0"/>
              <a:t>WERS 2011: ‘significant diminution in the scope of negotiations’ [over market relations] since 2004; pay the only majority issue, no longer also hours, holidays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29050721"/>
      </p:ext>
    </p:extLst>
  </p:cSld>
  <p:clrMapOvr>
    <a:masterClrMapping/>
  </p:clrMapOvr>
</p:sld>
</file>

<file path=ppt/theme/theme1.xml><?xml version="1.0" encoding="utf-8"?>
<a:theme xmlns:a="http://schemas.openxmlformats.org/drawingml/2006/main" name="wbs-2010">
  <a:themeElements>
    <a:clrScheme name="WBS 2010">
      <a:dk1>
        <a:srgbClr val="FFFFFF"/>
      </a:dk1>
      <a:lt1>
        <a:srgbClr val="000000"/>
      </a:lt1>
      <a:dk2>
        <a:srgbClr val="EBEBE2"/>
      </a:dk2>
      <a:lt2>
        <a:srgbClr val="0039A6"/>
      </a:lt2>
      <a:accent1>
        <a:srgbClr val="A71930"/>
      </a:accent1>
      <a:accent2>
        <a:srgbClr val="F9A300"/>
      </a:accent2>
      <a:accent3>
        <a:srgbClr val="00ADEF"/>
      </a:accent3>
      <a:accent4>
        <a:srgbClr val="399717"/>
      </a:accent4>
      <a:accent5>
        <a:srgbClr val="666666"/>
      </a:accent5>
      <a:accent6>
        <a:srgbClr val="3662B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WBS 2010">
    <a:dk1>
      <a:sysClr val="windowText" lastClr="000000"/>
    </a:dk1>
    <a:lt1>
      <a:sysClr val="window" lastClr="FFFFFF"/>
    </a:lt1>
    <a:dk2>
      <a:srgbClr val="0039A6"/>
    </a:dk2>
    <a:lt2>
      <a:srgbClr val="EBEBE2"/>
    </a:lt2>
    <a:accent1>
      <a:srgbClr val="A71930"/>
    </a:accent1>
    <a:accent2>
      <a:srgbClr val="F9A300"/>
    </a:accent2>
    <a:accent3>
      <a:srgbClr val="00ADEF"/>
    </a:accent3>
    <a:accent4>
      <a:srgbClr val="399717"/>
    </a:accent4>
    <a:accent5>
      <a:srgbClr val="666666"/>
    </a:accent5>
    <a:accent6>
      <a:srgbClr val="3662B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wbs-2010</Template>
  <TotalTime>382</TotalTime>
  <Words>1944</Words>
  <Application>Microsoft Office PowerPoint</Application>
  <PresentationFormat>On-screen Show (4:3)</PresentationFormat>
  <Paragraphs>126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wbs-2010</vt:lpstr>
      <vt:lpstr>The Changing Nature of Collective Employment Relations</vt:lpstr>
      <vt:lpstr>A changed landscape </vt:lpstr>
      <vt:lpstr>What happened? Why?</vt:lpstr>
      <vt:lpstr>Collective representation and organisation (1)</vt:lpstr>
      <vt:lpstr>Collective representation and organisation (2)</vt:lpstr>
      <vt:lpstr>Collective bargaining coverage and structure (1)</vt:lpstr>
      <vt:lpstr>Collective bargaining coverage and structure (2)</vt:lpstr>
      <vt:lpstr>What accounts for the ‘remarkable’ decline? </vt:lpstr>
      <vt:lpstr>Scope of collective bargaining (1)</vt:lpstr>
      <vt:lpstr>Scope of collective bargaining (2)</vt:lpstr>
      <vt:lpstr>Scope of collective bargaining (3)</vt:lpstr>
      <vt:lpstr>Joint consultation</vt:lpstr>
      <vt:lpstr>Quality of consultation </vt:lpstr>
      <vt:lpstr>Final thoughts </vt:lpstr>
    </vt:vector>
  </TitlesOfParts>
  <Company>Marginson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Changing Nature of Collective Employment Relations</dc:title>
  <dc:creator>Paul Marginson</dc:creator>
  <cp:lastModifiedBy>Paul Marginson</cp:lastModifiedBy>
  <cp:revision>59</cp:revision>
  <dcterms:created xsi:type="dcterms:W3CDTF">2014-11-10T14:58:40Z</dcterms:created>
  <dcterms:modified xsi:type="dcterms:W3CDTF">2014-11-18T10:29:51Z</dcterms:modified>
</cp:coreProperties>
</file>