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1" r:id="rId2"/>
    <p:sldId id="303" r:id="rId3"/>
    <p:sldId id="312" r:id="rId4"/>
    <p:sldId id="313" r:id="rId5"/>
    <p:sldId id="314" r:id="rId6"/>
    <p:sldId id="315" r:id="rId7"/>
    <p:sldId id="31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accent2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3399"/>
    <a:srgbClr val="99FFCC"/>
    <a:srgbClr val="FF9900"/>
    <a:srgbClr val="FF00FF"/>
    <a:srgbClr val="9900CC"/>
    <a:srgbClr val="99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82" autoAdjust="0"/>
  </p:normalViewPr>
  <p:slideViewPr>
    <p:cSldViewPr showGuides="1">
      <p:cViewPr>
        <p:scale>
          <a:sx n="50" d="100"/>
          <a:sy n="50" d="100"/>
        </p:scale>
        <p:origin x="-1380" y="-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40" d="100"/>
          <a:sy n="40" d="100"/>
        </p:scale>
        <p:origin x="-139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90099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90099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90099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90099"/>
                </a:solidFill>
              </a:defRPr>
            </a:lvl1pPr>
          </a:lstStyle>
          <a:p>
            <a:pPr>
              <a:defRPr/>
            </a:pPr>
            <a:fld id="{FD4A7301-CB62-42E6-A7A6-1D0E7EC38E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91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8FCB17-E5FC-4673-AB16-527C3C998E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140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97A3C5D0-B3CE-4667-9EE2-0B63DA45AAC2}" type="slidenum">
              <a:rPr lang="en-GB" altLang="en-US" smtClean="0">
                <a:latin typeface="Tahoma" pitchFamily="34" charset="0"/>
                <a:cs typeface="Arial" charset="0"/>
              </a:rPr>
              <a:pPr>
                <a:spcBef>
                  <a:spcPct val="0"/>
                </a:spcBef>
              </a:pPr>
              <a:t>3</a:t>
            </a:fld>
            <a:endParaRPr lang="en-GB" altLang="en-US" smtClean="0">
              <a:latin typeface="Tahoma" pitchFamily="34" charset="0"/>
              <a:cs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4FA0063-8983-47AB-BF79-F7A96BC65A22}" type="slidenum">
              <a:rPr lang="en-GB" altLang="en-US" smtClean="0">
                <a:latin typeface="Tahoma" pitchFamily="34" charset="0"/>
                <a:cs typeface="Arial" charset="0"/>
              </a:rPr>
              <a:pPr>
                <a:spcBef>
                  <a:spcPct val="0"/>
                </a:spcBef>
              </a:pPr>
              <a:t>5</a:t>
            </a:fld>
            <a:endParaRPr lang="en-GB" altLang="en-US" smtClean="0">
              <a:latin typeface="Tahoma" pitchFamily="34" charset="0"/>
              <a:cs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15733-0672-4562-A4F8-F2074BAB75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058587"/>
      </p:ext>
    </p:extLst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8BC3E-0C18-412A-943D-4F26EB4487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57615"/>
      </p:ext>
    </p:extLst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F0C5-5BFE-4DA8-AD00-1E15B8647B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886647"/>
      </p:ext>
    </p:extLst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B6AE3-1949-481F-9B53-1386040092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84449"/>
      </p:ext>
    </p:extLst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DDFB-958E-4685-8FFB-D4F717AED7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722275"/>
      </p:ext>
    </p:extLst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AAEF5-CE29-45BB-A35A-8756A30D13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754937"/>
      </p:ext>
    </p:extLst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51C53-C633-4A70-8120-5399BD4F89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910543"/>
      </p:ext>
    </p:extLst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5332-2E97-4133-B274-83FC018444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065469"/>
      </p:ext>
    </p:extLst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88F31-B691-4C65-9EBB-1B36AFE8F6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94039"/>
      </p:ext>
    </p:extLst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86DEE-001D-4684-B825-FF45F9E7B8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908646"/>
      </p:ext>
    </p:extLst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4A24A-6216-4969-A5DE-E0204ED1F8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160024"/>
      </p:ext>
    </p:extLst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/>
            </a:r>
            <a:br>
              <a:rPr lang="en-GB" altLang="en-US" smtClean="0"/>
            </a:b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05E20ED-718B-4077-B4C7-ADDBA5BE13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u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7775575" cy="4681538"/>
          </a:xfrm>
        </p:spPr>
        <p:txBody>
          <a:bodyPr/>
          <a:lstStyle/>
          <a:p>
            <a:r>
              <a:rPr lang="en-GB" altLang="en-US" b="1" dirty="0" smtClean="0">
                <a:solidFill>
                  <a:srgbClr val="CC00CC"/>
                </a:solidFill>
              </a:rPr>
              <a:t>STATE REGULATION OF EMPLOYMENT RELATIONS</a:t>
            </a:r>
            <a:r>
              <a:rPr lang="en-GB" altLang="en-US" sz="3600" b="1" dirty="0" smtClean="0">
                <a:solidFill>
                  <a:srgbClr val="CC00CC"/>
                </a:solidFill>
              </a:rPr>
              <a:t/>
            </a:r>
            <a:br>
              <a:rPr lang="en-GB" altLang="en-US" sz="3600" b="1" dirty="0" smtClean="0">
                <a:solidFill>
                  <a:srgbClr val="CC00CC"/>
                </a:solidFill>
              </a:rPr>
            </a:br>
            <a:r>
              <a:rPr lang="en-GB" altLang="en-US" sz="3600" b="1" dirty="0" smtClean="0">
                <a:solidFill>
                  <a:srgbClr val="CC00CC"/>
                </a:solidFill>
              </a:rPr>
              <a:t> </a:t>
            </a:r>
            <a:r>
              <a:rPr lang="en-GB" altLang="en-US" sz="4000" b="1" dirty="0" smtClean="0">
                <a:solidFill>
                  <a:srgbClr val="CC00CC"/>
                </a:solidFill>
              </a:rPr>
              <a:t/>
            </a:r>
            <a:br>
              <a:rPr lang="en-GB" altLang="en-US" sz="4000" b="1" dirty="0" smtClean="0">
                <a:solidFill>
                  <a:srgbClr val="CC00CC"/>
                </a:solidFill>
              </a:rPr>
            </a:br>
            <a:r>
              <a:rPr lang="en-GB" altLang="en-US" sz="4000" b="1" dirty="0" smtClean="0">
                <a:solidFill>
                  <a:srgbClr val="CC00CC"/>
                </a:solidFill>
              </a:rPr>
              <a:t/>
            </a:r>
            <a:br>
              <a:rPr lang="en-GB" altLang="en-US" sz="4000" b="1" dirty="0" smtClean="0">
                <a:solidFill>
                  <a:srgbClr val="CC00CC"/>
                </a:solidFill>
              </a:rPr>
            </a:br>
            <a:r>
              <a:rPr lang="en-GB" altLang="en-US" sz="3600" b="1" dirty="0" smtClean="0">
                <a:solidFill>
                  <a:srgbClr val="CC00CC"/>
                </a:solidFill>
              </a:rPr>
              <a:t>Richard Hyman</a:t>
            </a:r>
            <a:br>
              <a:rPr lang="en-GB" altLang="en-US" sz="3600" b="1" dirty="0" smtClean="0">
                <a:solidFill>
                  <a:srgbClr val="CC00CC"/>
                </a:solidFill>
              </a:rPr>
            </a:br>
            <a:r>
              <a:rPr lang="en-GB" altLang="en-US" sz="3600" b="1" dirty="0" smtClean="0">
                <a:solidFill>
                  <a:srgbClr val="CC00CC"/>
                </a:solidFill>
              </a:rPr>
              <a:t>London School of Economics</a:t>
            </a:r>
            <a:r>
              <a:rPr lang="en-US" altLang="en-US" b="1" dirty="0" smtClean="0">
                <a:solidFill>
                  <a:srgbClr val="CC00CC"/>
                </a:solidFill>
              </a:rPr>
              <a:t/>
            </a:r>
            <a:br>
              <a:rPr lang="en-US" altLang="en-US" b="1" dirty="0" smtClean="0">
                <a:solidFill>
                  <a:srgbClr val="CC00CC"/>
                </a:solidFill>
              </a:rPr>
            </a:br>
            <a:endParaRPr lang="en-US" altLang="en-US" b="1" dirty="0" smtClean="0">
              <a:solidFill>
                <a:srgbClr val="CC00CC"/>
              </a:solidFill>
            </a:endParaRPr>
          </a:p>
        </p:txBody>
      </p:sp>
      <p:pic>
        <p:nvPicPr>
          <p:cNvPr id="2051" name="Picture 7" descr="logo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59438"/>
            <a:ext cx="1187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5185243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647700"/>
          </a:xfrm>
        </p:spPr>
        <p:txBody>
          <a:bodyPr/>
          <a:lstStyle/>
          <a:p>
            <a:r>
              <a:rPr lang="en-GB" altLang="en-US" b="1" dirty="0" smtClean="0">
                <a:solidFill>
                  <a:srgbClr val="CC00CC"/>
                </a:solidFill>
              </a:rPr>
              <a:t>OVERVIEW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800"/>
            <a:ext cx="8424862" cy="44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(how) is the state an industrial relations ‘actor’ ?</a:t>
            </a:r>
          </a:p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Britain : the eclipse of ‘collective laissez-faire’</a:t>
            </a:r>
          </a:p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the strange death of the ‘social market economy’</a:t>
            </a:r>
          </a:p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the EU and the deconstruction of employment rights</a:t>
            </a:r>
          </a:p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what is to be done ?</a:t>
            </a:r>
          </a:p>
          <a:p>
            <a:pPr>
              <a:lnSpc>
                <a:spcPct val="80000"/>
              </a:lnSpc>
            </a:pPr>
            <a:endParaRPr lang="en-GB" altLang="en-US" b="1" dirty="0" smtClean="0">
              <a:solidFill>
                <a:srgbClr val="CC00CC"/>
              </a:solidFill>
            </a:endParaRPr>
          </a:p>
          <a:p>
            <a:pPr>
              <a:lnSpc>
                <a:spcPct val="80000"/>
              </a:lnSpc>
            </a:pPr>
            <a:endParaRPr lang="en-GB" altLang="en-US" b="1" dirty="0" smtClean="0">
              <a:solidFill>
                <a:srgbClr val="CC00CC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9144000" cy="165618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(HOW) IS THE STATE AN INDUSTRIAL RELATIONS ‘ACTOR’ ?</a:t>
            </a:r>
            <a:endParaRPr lang="en-GB" altLang="en-US" b="1" dirty="0">
              <a:solidFill>
                <a:srgbClr val="CC00CC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893175" cy="4464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b="1" dirty="0" smtClean="0">
                <a:solidFill>
                  <a:srgbClr val="CC00CC"/>
                </a:solidFill>
              </a:rPr>
              <a:t>state </a:t>
            </a:r>
            <a:r>
              <a:rPr lang="en-GB" sz="2800" b="1" dirty="0" smtClean="0">
                <a:solidFill>
                  <a:srgbClr val="CC00CC"/>
                </a:solidFill>
              </a:rPr>
              <a:t>≠ government</a:t>
            </a:r>
            <a:endParaRPr lang="en-GB" altLang="en-US" sz="2800" b="1" dirty="0" smtClean="0">
              <a:solidFill>
                <a:srgbClr val="CC00CC"/>
              </a:solidFill>
              <a:cs typeface="Tahoma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  <a:cs typeface="Tahoma" pitchFamily="34" charset="0"/>
              </a:rPr>
              <a:t>a complex of institutions, of political-economic functions, or an arena of contest...</a:t>
            </a:r>
          </a:p>
          <a:p>
            <a:pPr>
              <a:lnSpc>
                <a:spcPct val="90000"/>
              </a:lnSpc>
            </a:pPr>
            <a:r>
              <a:rPr lang="en-GB" altLang="en-US" sz="2800" b="1" dirty="0" smtClean="0">
                <a:solidFill>
                  <a:srgbClr val="CC00CC"/>
                </a:solidFill>
              </a:rPr>
              <a:t>regulation : ‘control by rule’ versus ‘governance’</a:t>
            </a:r>
          </a:p>
          <a:p>
            <a:pPr>
              <a:lnSpc>
                <a:spcPct val="90000"/>
              </a:lnSpc>
            </a:pPr>
            <a:r>
              <a:rPr lang="en-GB" altLang="en-US" sz="2800" b="1" dirty="0" smtClean="0">
                <a:solidFill>
                  <a:srgbClr val="CC00CC"/>
                </a:solidFill>
              </a:rPr>
              <a:t>contradictory functions : accumulation, pacification, legitimation</a:t>
            </a:r>
          </a:p>
          <a:p>
            <a:pPr>
              <a:lnSpc>
                <a:spcPct val="90000"/>
              </a:lnSpc>
            </a:pPr>
            <a:r>
              <a:rPr lang="en-GB" altLang="en-US" sz="2800" b="1" dirty="0" smtClean="0">
                <a:solidFill>
                  <a:srgbClr val="CC00CC"/>
                </a:solidFill>
              </a:rPr>
              <a:t>paradox of ‘deregulation’ based on strong state</a:t>
            </a:r>
          </a:p>
          <a:p>
            <a:pPr marL="742950" lvl="2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  <a:cs typeface="Tahoma" pitchFamily="34" charset="0"/>
              </a:rPr>
              <a:t>reconfiguring the role of the state in industrial relations</a:t>
            </a:r>
            <a:endParaRPr lang="en-GB" altLang="en-US" b="1" dirty="0">
              <a:solidFill>
                <a:srgbClr val="CC00CC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endParaRPr lang="en-GB" altLang="en-US" sz="2800" b="1" dirty="0" smtClean="0">
              <a:solidFill>
                <a:srgbClr val="CC00CC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8359367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664"/>
            <a:ext cx="8642350" cy="134793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BRITAIN : THE ECLIPSE OF ‘COLLECTIVE LAISSEZ-FAIRE’</a:t>
            </a:r>
            <a:endParaRPr lang="en-GB" altLang="en-US" b="1" dirty="0">
              <a:solidFill>
                <a:srgbClr val="CC00C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37277" cy="475282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b="1" dirty="0" smtClean="0">
                <a:solidFill>
                  <a:srgbClr val="CC00CC"/>
                </a:solidFill>
              </a:rPr>
              <a:t>‘collective laissez-faire’ : always a myth ?</a:t>
            </a:r>
            <a:endParaRPr lang="en-US" altLang="en-US" sz="2800" b="1" dirty="0" smtClean="0">
              <a:solidFill>
                <a:srgbClr val="CC00CC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800" b="1" dirty="0" smtClean="0">
                <a:solidFill>
                  <a:srgbClr val="CC00CC"/>
                </a:solidFill>
              </a:rPr>
              <a:t>consolidating state capacity for ‘deregulation’ 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abolishing </a:t>
            </a:r>
            <a:r>
              <a:rPr lang="en-GB" altLang="en-US" sz="2400" b="1" dirty="0" err="1" smtClean="0">
                <a:solidFill>
                  <a:srgbClr val="CC00CC"/>
                </a:solidFill>
                <a:latin typeface="Tahoma" pitchFamily="34" charset="0"/>
              </a:rPr>
              <a:t>MoL</a:t>
            </a: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 </a:t>
            </a:r>
            <a:r>
              <a:rPr lang="en-GB" altLang="en-US" sz="2400" b="1" dirty="0">
                <a:solidFill>
                  <a:srgbClr val="CC00CC"/>
                </a:solidFill>
                <a:latin typeface="Tahoma" pitchFamily="34" charset="0"/>
              </a:rPr>
              <a:t>/ </a:t>
            </a: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DE and politicising </a:t>
            </a:r>
            <a:r>
              <a:rPr lang="en-GB" altLang="en-US" sz="2400" b="1" dirty="0">
                <a:solidFill>
                  <a:srgbClr val="CC00CC"/>
                </a:solidFill>
                <a:latin typeface="Tahoma" pitchFamily="34" charset="0"/>
              </a:rPr>
              <a:t>the state </a:t>
            </a: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apparatus</a:t>
            </a:r>
            <a:endParaRPr lang="en-US" altLang="en-US" sz="2400" b="1" dirty="0" smtClean="0">
              <a:solidFill>
                <a:srgbClr val="CC00CC"/>
              </a:solidFill>
              <a:latin typeface="Tahoma" pitchFamily="34" charset="0"/>
            </a:endParaRPr>
          </a:p>
          <a:p>
            <a:pPr marL="342900" lvl="1" indent="-342900">
              <a:lnSpc>
                <a:spcPct val="90000"/>
              </a:lnSpc>
              <a:buSzPct val="140000"/>
              <a:buFont typeface="Arial" panose="020B0604020202020204" pitchFamily="34" charset="0"/>
              <a:buChar char="•"/>
            </a:pP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from bias </a:t>
            </a: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towards </a:t>
            </a: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collectivism to </a:t>
            </a: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individualisation and coercive </a:t>
            </a: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pacification</a:t>
            </a:r>
            <a:endParaRPr lang="en-US" altLang="en-US" b="1" dirty="0">
              <a:solidFill>
                <a:srgbClr val="CC00CC"/>
              </a:solidFill>
              <a:latin typeface="Tahoma" pitchFamily="34" charset="0"/>
            </a:endParaRPr>
          </a:p>
          <a:p>
            <a:pPr marL="342900" lvl="1" indent="-342900">
              <a:lnSpc>
                <a:spcPct val="90000"/>
              </a:lnSpc>
              <a:buSzPct val="140000"/>
              <a:buFont typeface="Arial" panose="020B0604020202020204" pitchFamily="34" charset="0"/>
              <a:buChar char="•"/>
            </a:pPr>
            <a:r>
              <a:rPr lang="en-GB" altLang="en-US" b="1" dirty="0">
                <a:solidFill>
                  <a:srgbClr val="CC00CC"/>
                </a:solidFill>
                <a:latin typeface="Tahoma" pitchFamily="34" charset="0"/>
              </a:rPr>
              <a:t>supply-side </a:t>
            </a: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economics </a:t>
            </a:r>
          </a:p>
          <a:p>
            <a:pPr marL="742950" lvl="2" indent="-342900">
              <a:lnSpc>
                <a:spcPct val="90000"/>
              </a:lnSpc>
              <a:buSzPct val="140000"/>
              <a:buFont typeface="Wingdings" panose="05000000000000000000" pitchFamily="2" charset="2"/>
              <a:buChar char="Ø"/>
            </a:pP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the rediscovery of managerial prerogative</a:t>
            </a:r>
          </a:p>
          <a:p>
            <a:pPr marL="742950" lvl="2" indent="-342900">
              <a:lnSpc>
                <a:spcPct val="90000"/>
              </a:lnSpc>
              <a:buSzPct val="140000"/>
              <a:buFont typeface="Wingdings" panose="05000000000000000000" pitchFamily="2" charset="2"/>
              <a:buChar char="Ø"/>
            </a:pP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from </a:t>
            </a:r>
            <a:r>
              <a:rPr lang="en-GB" altLang="en-US" b="1" dirty="0" err="1" smtClean="0">
                <a:solidFill>
                  <a:srgbClr val="CC00CC"/>
                </a:solidFill>
                <a:latin typeface="Tahoma" pitchFamily="34" charset="0"/>
              </a:rPr>
              <a:t>decom</a:t>
            </a:r>
            <a:r>
              <a:rPr lang="en-GB" altLang="en-US" b="1" dirty="0" err="1">
                <a:solidFill>
                  <a:srgbClr val="CC00CC"/>
                </a:solidFill>
                <a:latin typeface="Tahoma" pitchFamily="34" charset="0"/>
              </a:rPr>
              <a:t>modification</a:t>
            </a:r>
            <a:r>
              <a:rPr lang="en-GB" altLang="en-US" b="1" dirty="0">
                <a:solidFill>
                  <a:srgbClr val="CC00CC"/>
                </a:solidFill>
                <a:latin typeface="Tahoma" pitchFamily="34" charset="0"/>
              </a:rPr>
              <a:t> to </a:t>
            </a:r>
            <a:r>
              <a:rPr lang="en-GB" altLang="en-US" b="1" dirty="0" err="1">
                <a:solidFill>
                  <a:srgbClr val="CC00CC"/>
                </a:solidFill>
                <a:latin typeface="Tahoma" pitchFamily="34" charset="0"/>
              </a:rPr>
              <a:t>recommodification</a:t>
            </a:r>
            <a:endParaRPr lang="en-GB" altLang="en-US" b="1" dirty="0">
              <a:solidFill>
                <a:srgbClr val="CC00CC"/>
              </a:solidFill>
            </a:endParaRPr>
          </a:p>
          <a:p>
            <a:pPr marL="342900" lvl="1" indent="-342900">
              <a:lnSpc>
                <a:spcPct val="90000"/>
              </a:lnSpc>
              <a:buSzPct val="140000"/>
              <a:buFont typeface="Arial" panose="020B0604020202020204" pitchFamily="34" charset="0"/>
              <a:buChar char="•"/>
            </a:pP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but : state intervention reconfigured, not abolished</a:t>
            </a:r>
          </a:p>
        </p:txBody>
      </p:sp>
    </p:spTree>
    <p:extLst>
      <p:ext uri="{BB962C8B-B14F-4D97-AF65-F5344CB8AC3E}">
        <p14:creationId xmlns:p14="http://schemas.microsoft.com/office/powerpoint/2010/main" val="46109525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69325" cy="12684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THE STRANGE DEATH OF THE ‘SOCIAL MARKET ECONOMY’</a:t>
            </a:r>
            <a:endParaRPr lang="en-GB" altLang="en-US" b="1" dirty="0">
              <a:solidFill>
                <a:srgbClr val="CC00CC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759"/>
            <a:ext cx="8820150" cy="5589241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800" b="1" dirty="0" smtClean="0">
                <a:solidFill>
                  <a:srgbClr val="CC00CC"/>
                </a:solidFill>
              </a:rPr>
              <a:t>‘stakeholder’ capitalism and the (partial) </a:t>
            </a:r>
            <a:r>
              <a:rPr lang="en-GB" altLang="en-US" sz="2800" b="1" dirty="0" err="1" smtClean="0">
                <a:solidFill>
                  <a:srgbClr val="CC00CC"/>
                </a:solidFill>
              </a:rPr>
              <a:t>decommodification</a:t>
            </a:r>
            <a:r>
              <a:rPr lang="en-GB" altLang="en-US" sz="2800" b="1" dirty="0" smtClean="0">
                <a:solidFill>
                  <a:srgbClr val="CC00CC"/>
                </a:solidFill>
              </a:rPr>
              <a:t> of labour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800" b="1" dirty="0" smtClean="0">
                <a:solidFill>
                  <a:srgbClr val="CC00CC"/>
                </a:solidFill>
              </a:rPr>
              <a:t>where do employment rights come from ?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rgbClr val="CC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contingent </a:t>
            </a:r>
            <a:r>
              <a:rPr lang="en-GB" altLang="en-US" sz="2400" b="1" dirty="0">
                <a:solidFill>
                  <a:srgbClr val="CC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historical balance of forces :  rights achieved as </a:t>
            </a:r>
            <a:r>
              <a:rPr lang="en-GB" altLang="en-US" sz="2400" b="1" i="1" dirty="0">
                <a:solidFill>
                  <a:srgbClr val="CC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negotiated </a:t>
            </a:r>
            <a:r>
              <a:rPr lang="en-GB" altLang="en-US" sz="2400" b="1" dirty="0">
                <a:solidFill>
                  <a:srgbClr val="CC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accommodation, and/or concession to dampen protest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800" b="1" dirty="0" smtClean="0">
                <a:solidFill>
                  <a:srgbClr val="CC00CC"/>
                </a:solidFill>
              </a:rPr>
              <a:t>institutionalisation of rights : but </a:t>
            </a: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meaning constantly reconstructed and renegotiated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‘re-forming capitalism’ : supranational challenges to national regulatory systems, incremental </a:t>
            </a:r>
            <a:r>
              <a:rPr lang="en-GB" altLang="en-US" sz="2800" b="1" dirty="0" err="1" smtClean="0">
                <a:solidFill>
                  <a:srgbClr val="CC00CC"/>
                </a:solidFill>
                <a:latin typeface="Tahoma" pitchFamily="34" charset="0"/>
              </a:rPr>
              <a:t>recommodification</a:t>
            </a: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 </a:t>
            </a:r>
            <a:r>
              <a:rPr lang="en-GB" altLang="en-US" sz="2800" b="1" smtClean="0">
                <a:solidFill>
                  <a:srgbClr val="CC00CC"/>
                </a:solidFill>
                <a:latin typeface="Tahoma" pitchFamily="34" charset="0"/>
              </a:rPr>
              <a:t>of labour </a:t>
            </a: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: (re)inventing the liberal market economy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crisis, austerity and the erosion of ‘social partnership’</a:t>
            </a:r>
          </a:p>
        </p:txBody>
      </p:sp>
    </p:spTree>
    <p:extLst>
      <p:ext uri="{BB962C8B-B14F-4D97-AF65-F5344CB8AC3E}">
        <p14:creationId xmlns:p14="http://schemas.microsoft.com/office/powerpoint/2010/main" val="1228683927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92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b="1" dirty="0" smtClean="0">
                <a:solidFill>
                  <a:srgbClr val="CC00CC"/>
                </a:solidFill>
              </a:rPr>
              <a:t>THE EU : DECONSTRUCTING  EMPLOYMENT RIGHTS</a:t>
            </a:r>
            <a:endParaRPr lang="en-GB" altLang="en-US" b="1" dirty="0">
              <a:solidFill>
                <a:srgbClr val="CC00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3022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SzPct val="140000"/>
              <a:buFont typeface="Arial" panose="020B0604020202020204" pitchFamily="34" charset="0"/>
              <a:buChar char="•"/>
            </a:pP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  <a:sym typeface="Symbol" pitchFamily="18" charset="2"/>
              </a:rPr>
              <a:t>the dominant ‘common market’ project : constructing </a:t>
            </a:r>
            <a:r>
              <a:rPr lang="en-GB" altLang="en-US" sz="2800" b="1" dirty="0" err="1" smtClean="0">
                <a:solidFill>
                  <a:srgbClr val="CC00CC"/>
                </a:solidFill>
                <a:latin typeface="Tahoma" pitchFamily="34" charset="0"/>
                <a:sym typeface="Symbol" pitchFamily="18" charset="2"/>
              </a:rPr>
              <a:t>Eurocapitalism</a:t>
            </a: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  <a:sym typeface="Symbol" pitchFamily="18" charset="2"/>
              </a:rPr>
              <a:t> </a:t>
            </a:r>
          </a:p>
          <a:p>
            <a:pPr marL="742950" lvl="2" indent="-342900">
              <a:lnSpc>
                <a:spcPct val="90000"/>
              </a:lnSpc>
              <a:spcBef>
                <a:spcPct val="5000"/>
              </a:spcBef>
              <a:buSzPct val="140000"/>
              <a:buFont typeface="Wingdings" panose="05000000000000000000" pitchFamily="2" charset="2"/>
              <a:buChar char="Ø"/>
            </a:pP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initially moderated by </a:t>
            </a: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a ‘social </a:t>
            </a:r>
            <a:r>
              <a:rPr lang="en-GB" altLang="en-US" b="1" dirty="0" smtClean="0">
                <a:solidFill>
                  <a:srgbClr val="CC00CC"/>
                </a:solidFill>
                <a:latin typeface="Tahoma" pitchFamily="34" charset="0"/>
              </a:rPr>
              <a:t>dimension’</a:t>
            </a:r>
            <a:endParaRPr lang="en-GB" altLang="en-US" b="1" dirty="0" smtClean="0">
              <a:solidFill>
                <a:srgbClr val="CC00CC"/>
              </a:solidFill>
              <a:latin typeface="Tahoma" pitchFamily="34" charset="0"/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SzPct val="140000"/>
              <a:buFont typeface="Arial" panose="020B0604020202020204" pitchFamily="34" charset="0"/>
              <a:buChar char="•"/>
            </a:pP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the growing hegemony of the ‘market </a:t>
            </a:r>
            <a:r>
              <a:rPr lang="en-GB" altLang="en-US" sz="2800" b="1" dirty="0" err="1" smtClean="0">
                <a:solidFill>
                  <a:srgbClr val="CC00CC"/>
                </a:solidFill>
                <a:latin typeface="Tahoma" pitchFamily="34" charset="0"/>
              </a:rPr>
              <a:t>mindset</a:t>
            </a: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’ 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competitiveness, entrepreneurship, flexibility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social and employment policy as subsidiary element of neoliberal economic policy</a:t>
            </a:r>
          </a:p>
          <a:p>
            <a:pPr>
              <a:lnSpc>
                <a:spcPct val="90000"/>
              </a:lnSpc>
              <a:spcBef>
                <a:spcPct val="5000"/>
              </a:spcBef>
              <a:buSzPct val="140000"/>
              <a:buFont typeface="Arial" panose="020B0604020202020204" pitchFamily="34" charset="0"/>
              <a:buChar char="•"/>
            </a:pP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4 freedoms and ECJ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enforced negative integration</a:t>
            </a:r>
          </a:p>
          <a:p>
            <a:pPr>
              <a:lnSpc>
                <a:spcPct val="90000"/>
              </a:lnSpc>
              <a:spcBef>
                <a:spcPct val="5000"/>
              </a:spcBef>
              <a:buSzPct val="140000"/>
              <a:buFont typeface="Arial" panose="020B0604020202020204" pitchFamily="34" charset="0"/>
              <a:buChar char="•"/>
            </a:pP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‘new economic governance</a:t>
            </a:r>
            <a:r>
              <a:rPr lang="en-GB" altLang="en-US" sz="2800" b="1" dirty="0">
                <a:solidFill>
                  <a:srgbClr val="CC00CC"/>
                </a:solidFill>
                <a:latin typeface="Tahoma" pitchFamily="34" charset="0"/>
              </a:rPr>
              <a:t>’ </a:t>
            </a:r>
            <a:r>
              <a:rPr lang="en-GB" altLang="en-US" sz="2800" b="1" dirty="0" smtClean="0">
                <a:solidFill>
                  <a:srgbClr val="CC00CC"/>
                </a:solidFill>
                <a:latin typeface="Tahoma" pitchFamily="34" charset="0"/>
              </a:rPr>
              <a:t>and the Troika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rgbClr val="CC00CC"/>
                </a:solidFill>
                <a:latin typeface="Tahoma" pitchFamily="34" charset="0"/>
              </a:rPr>
              <a:t>attacks on employment protection and collective regulation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Ø"/>
            </a:pPr>
            <a:endParaRPr lang="en-US" altLang="en-US" sz="2200" b="1" dirty="0" smtClean="0">
              <a:solidFill>
                <a:srgbClr val="CC00CC"/>
              </a:solidFill>
              <a:latin typeface="Tahoma" pitchFamily="34" charset="0"/>
            </a:endParaRPr>
          </a:p>
          <a:p>
            <a:pPr lvl="1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Ø"/>
            </a:pPr>
            <a:endParaRPr lang="en-US" altLang="en-US" sz="2200" b="1" dirty="0" smtClean="0">
              <a:solidFill>
                <a:srgbClr val="CC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423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135937" cy="981075"/>
          </a:xfrm>
        </p:spPr>
        <p:txBody>
          <a:bodyPr/>
          <a:lstStyle/>
          <a:p>
            <a:r>
              <a:rPr lang="en-GB" altLang="en-US" b="1" dirty="0" smtClean="0">
                <a:solidFill>
                  <a:srgbClr val="CC00CC"/>
                </a:solidFill>
              </a:rPr>
              <a:t>WHAT IS TO BE DONE 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776"/>
            <a:ext cx="8424862" cy="4683224"/>
          </a:xfrm>
        </p:spPr>
        <p:txBody>
          <a:bodyPr/>
          <a:lstStyle/>
          <a:p>
            <a:r>
              <a:rPr lang="en-GB" altLang="en-US" sz="2800" b="1" dirty="0" smtClean="0">
                <a:solidFill>
                  <a:srgbClr val="CC00CC"/>
                </a:solidFill>
              </a:rPr>
              <a:t>need for both material and ideational responses</a:t>
            </a:r>
          </a:p>
          <a:p>
            <a:r>
              <a:rPr lang="en-GB" altLang="en-US" sz="2800" b="1" dirty="0" smtClean="0">
                <a:solidFill>
                  <a:srgbClr val="CC00CC"/>
                </a:solidFill>
              </a:rPr>
              <a:t>in and against the state</a:t>
            </a:r>
          </a:p>
          <a:p>
            <a:r>
              <a:rPr lang="en-GB" altLang="en-US" sz="2800" b="1" dirty="0" smtClean="0">
                <a:solidFill>
                  <a:srgbClr val="CC00CC"/>
                </a:solidFill>
              </a:rPr>
              <a:t>international solidarity</a:t>
            </a:r>
          </a:p>
          <a:p>
            <a:endParaRPr lang="en-GB" altLang="en-US" sz="2400" b="1" dirty="0" smtClean="0">
              <a:solidFill>
                <a:srgbClr val="CC00CC"/>
              </a:solidFill>
            </a:endParaRPr>
          </a:p>
          <a:p>
            <a:endParaRPr lang="en-US" altLang="en-US" sz="2800" b="1" dirty="0" smtClean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22230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660033"/>
      </a:dk1>
      <a:lt1>
        <a:srgbClr val="00FF00"/>
      </a:lt1>
      <a:dk2>
        <a:srgbClr val="660033"/>
      </a:dk2>
      <a:lt2>
        <a:srgbClr val="808080"/>
      </a:lt2>
      <a:accent1>
        <a:srgbClr val="00CC99"/>
      </a:accent1>
      <a:accent2>
        <a:srgbClr val="3333CC"/>
      </a:accent2>
      <a:accent3>
        <a:srgbClr val="AAFFAA"/>
      </a:accent3>
      <a:accent4>
        <a:srgbClr val="56002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4364</TotalTime>
  <Words>366</Words>
  <Application>Microsoft Office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STATE REGULATION OF EMPLOYMENT RELATIONS    Richard Hyman London School of Economics </vt:lpstr>
      <vt:lpstr>OVERVIEW</vt:lpstr>
      <vt:lpstr>(HOW) IS THE STATE AN INDUSTRIAL RELATIONS ‘ACTOR’ ?</vt:lpstr>
      <vt:lpstr>BRITAIN : THE ECLIPSE OF ‘COLLECTIVE LAISSEZ-FAIRE’</vt:lpstr>
      <vt:lpstr>THE STRANGE DEATH OF THE ‘SOCIAL MARKET ECONOMY’</vt:lpstr>
      <vt:lpstr>THE EU : DECONSTRUCTING  EMPLOYMENT RIGHTS</vt:lpstr>
      <vt:lpstr>WHAT IS TO BE DONE ?</vt:lpstr>
    </vt:vector>
  </TitlesOfParts>
  <Company>London School of Economics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EUROPEAN SOCIAL MODEL: GERMANY AND SWEDEN</dc:title>
  <dc:creator>IT Services</dc:creator>
  <cp:lastModifiedBy>User</cp:lastModifiedBy>
  <cp:revision>109</cp:revision>
  <dcterms:created xsi:type="dcterms:W3CDTF">2001-10-21T21:06:58Z</dcterms:created>
  <dcterms:modified xsi:type="dcterms:W3CDTF">2014-11-04T14:19:52Z</dcterms:modified>
</cp:coreProperties>
</file>