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8" r:id="rId13"/>
    <p:sldId id="262" r:id="rId14"/>
    <p:sldId id="261" r:id="rId15"/>
  </p:sldIdLst>
  <p:sldSz cx="9144000" cy="6858000" type="screen4x3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1810" autoAdjust="0"/>
  </p:normalViewPr>
  <p:slideViewPr>
    <p:cSldViewPr>
      <p:cViewPr varScale="1">
        <p:scale>
          <a:sx n="75" d="100"/>
          <a:sy n="75" d="100"/>
        </p:scale>
        <p:origin x="10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56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9545-6582-410B-99D7-B1FFE86A46E5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15376-2C02-4C4C-9B74-DA1445E1A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3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F0D7-D9C5-4560-BB37-043FF0496C10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E3F03-95B8-48AB-BF40-437F91B1A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7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E3F03-95B8-48AB-BF40-437F91B1AE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128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E3F03-95B8-48AB-BF40-437F91B1AE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279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E3F03-95B8-48AB-BF40-437F91B1AE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E3F03-95B8-48AB-BF40-437F91B1AE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2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E3F03-95B8-48AB-BF40-437F91B1AE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2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E3F03-95B8-48AB-BF40-437F91B1AE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07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E3F03-95B8-48AB-BF40-437F91B1AE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47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E3F03-95B8-48AB-BF40-437F91B1AE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1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E3F03-95B8-48AB-BF40-437F91B1AE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0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E3F03-95B8-48AB-BF40-437F91B1AE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395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E3F03-95B8-48AB-BF40-437F91B1AE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7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186634" cy="91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72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3" descr="T:\Brand\Centenary Logos\JPEG\100_years_cipd_lockup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1625" y="458891"/>
            <a:ext cx="1462822" cy="73786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336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933"/>
        </a:buClr>
        <a:buFont typeface="Arial" pitchFamily="34" charset="0"/>
        <a:buChar char="•"/>
        <a:defRPr sz="25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33"/>
        </a:buClr>
        <a:buFont typeface="Arial" pitchFamily="34" charset="0"/>
        <a:buChar char="•"/>
        <a:defRPr sz="25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933"/>
        </a:buClr>
        <a:buFont typeface="Arial" pitchFamily="34" charset="0"/>
        <a:buChar char="•"/>
        <a:defRPr sz="25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933"/>
        </a:buClr>
        <a:buFont typeface="Arial" pitchFamily="34" charset="0"/>
        <a:buChar char="•"/>
        <a:defRPr sz="25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9933"/>
        </a:buClr>
        <a:buFont typeface="Arial" pitchFamily="34" charset="0"/>
        <a:buChar char="•"/>
        <a:defRPr sz="25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.emmott@cipd.co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tx2"/>
                </a:solidFill>
              </a:rPr>
              <a:t>From the Personnel </a:t>
            </a:r>
            <a:r>
              <a:rPr lang="en-GB" sz="4400" dirty="0" smtClean="0">
                <a:solidFill>
                  <a:schemeClr val="tx2"/>
                </a:solidFill>
              </a:rPr>
              <a:t/>
            </a:r>
            <a:br>
              <a:rPr lang="en-GB" sz="4400" dirty="0" smtClean="0">
                <a:solidFill>
                  <a:schemeClr val="tx2"/>
                </a:solidFill>
              </a:rPr>
            </a:br>
            <a:r>
              <a:rPr lang="en-GB" sz="4400" dirty="0" smtClean="0">
                <a:solidFill>
                  <a:schemeClr val="tx2"/>
                </a:solidFill>
              </a:rPr>
              <a:t>manager </a:t>
            </a:r>
            <a:r>
              <a:rPr lang="en-GB" sz="4400" dirty="0">
                <a:solidFill>
                  <a:schemeClr val="tx2"/>
                </a:solidFill>
              </a:rPr>
              <a:t>to HRM </a:t>
            </a:r>
            <a:r>
              <a:rPr lang="en-GB" sz="4400" dirty="0" smtClean="0">
                <a:solidFill>
                  <a:schemeClr val="tx2"/>
                </a:solidFill>
              </a:rPr>
              <a:t/>
            </a:r>
            <a:br>
              <a:rPr lang="en-GB" sz="4400" dirty="0" smtClean="0">
                <a:solidFill>
                  <a:schemeClr val="tx2"/>
                </a:solidFill>
              </a:rPr>
            </a:br>
            <a:r>
              <a:rPr lang="en-GB" sz="4400" dirty="0" smtClean="0">
                <a:solidFill>
                  <a:schemeClr val="tx2"/>
                </a:solidFill>
              </a:rPr>
              <a:t>and </a:t>
            </a:r>
            <a:r>
              <a:rPr lang="en-GB" sz="4400" dirty="0">
                <a:solidFill>
                  <a:schemeClr val="tx2"/>
                </a:solidFill>
              </a:rPr>
              <a:t>beyond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tx2"/>
                </a:solidFill>
              </a:rPr>
              <a:t>Mike Emmott</a:t>
            </a:r>
          </a:p>
          <a:p>
            <a:r>
              <a:rPr lang="en-GB" sz="2400" dirty="0">
                <a:solidFill>
                  <a:schemeClr val="tx2"/>
                </a:solidFill>
              </a:rPr>
              <a:t>Employee Relations Adviser CIPD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4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Workplace Commission?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“depoliticise” workplace policy and develop </a:t>
            </a:r>
            <a:r>
              <a:rPr lang="en-GB" dirty="0"/>
              <a:t>a more </a:t>
            </a:r>
            <a:r>
              <a:rPr lang="en-GB" dirty="0" smtClean="0"/>
              <a:t>strategic approach </a:t>
            </a:r>
            <a:r>
              <a:rPr lang="en-GB" dirty="0"/>
              <a:t>to the labour </a:t>
            </a:r>
            <a:r>
              <a:rPr lang="en-GB" dirty="0" smtClean="0"/>
              <a:t>market</a:t>
            </a:r>
          </a:p>
          <a:p>
            <a:r>
              <a:rPr lang="en-GB" dirty="0" smtClean="0"/>
              <a:t>bring </a:t>
            </a:r>
            <a:r>
              <a:rPr lang="en-GB" dirty="0"/>
              <a:t>together key </a:t>
            </a:r>
            <a:r>
              <a:rPr lang="en-GB" dirty="0" smtClean="0"/>
              <a:t>“</a:t>
            </a:r>
            <a:r>
              <a:rPr lang="en-GB" dirty="0"/>
              <a:t>social </a:t>
            </a:r>
            <a:r>
              <a:rPr lang="en-GB" dirty="0" smtClean="0"/>
              <a:t>partners” to </a:t>
            </a:r>
            <a:r>
              <a:rPr lang="en-GB" dirty="0"/>
              <a:t>form a hub for </a:t>
            </a:r>
            <a:r>
              <a:rPr lang="en-GB" dirty="0" smtClean="0"/>
              <a:t>advising Government on workplace issues</a:t>
            </a:r>
          </a:p>
          <a:p>
            <a:r>
              <a:rPr lang="en-GB" dirty="0"/>
              <a:t>s</a:t>
            </a:r>
            <a:r>
              <a:rPr lang="en-GB" dirty="0" smtClean="0"/>
              <a:t>upport co-ordination of </a:t>
            </a:r>
            <a:r>
              <a:rPr lang="en-GB" dirty="0"/>
              <a:t>policy </a:t>
            </a:r>
            <a:r>
              <a:rPr lang="en-GB" dirty="0" smtClean="0"/>
              <a:t>across </a:t>
            </a:r>
            <a:r>
              <a:rPr lang="en-GB" dirty="0"/>
              <a:t>government departments </a:t>
            </a:r>
            <a:endParaRPr lang="en-GB" dirty="0" smtClean="0"/>
          </a:p>
          <a:p>
            <a:r>
              <a:rPr lang="en-GB" dirty="0" smtClean="0"/>
              <a:t>engage bodies </a:t>
            </a:r>
            <a:r>
              <a:rPr lang="en-GB" dirty="0"/>
              <a:t>with the expertise and leverage to improve </a:t>
            </a:r>
            <a:r>
              <a:rPr lang="en-GB" dirty="0" smtClean="0"/>
              <a:t>employer practice </a:t>
            </a:r>
          </a:p>
          <a:p>
            <a:r>
              <a:rPr lang="en-GB" dirty="0" smtClean="0"/>
              <a:t>develop </a:t>
            </a:r>
            <a:r>
              <a:rPr lang="en-GB" dirty="0"/>
              <a:t>and drive </a:t>
            </a:r>
            <a:r>
              <a:rPr lang="en-GB" dirty="0" smtClean="0"/>
              <a:t>a </a:t>
            </a:r>
            <a:r>
              <a:rPr lang="en-GB" dirty="0"/>
              <a:t>government supported, </a:t>
            </a:r>
            <a:r>
              <a:rPr lang="en-GB" dirty="0" smtClean="0"/>
              <a:t>sector- </a:t>
            </a:r>
            <a:r>
              <a:rPr lang="en-GB" dirty="0"/>
              <a:t>based and workplace focused campaign on productivity, performance </a:t>
            </a:r>
            <a:r>
              <a:rPr lang="en-GB" dirty="0" smtClean="0"/>
              <a:t>and good work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5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6328792" cy="3384376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rial" charset="0"/>
              </a:rPr>
              <a:t>Thank you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4077072"/>
            <a:ext cx="47525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hlinkClick r:id="rId3"/>
              </a:rPr>
              <a:t>m.emmott@cipd.co.uk</a:t>
            </a:r>
            <a:endParaRPr lang="en-GB" sz="2800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sz="2800" dirty="0" smtClean="0">
                <a:solidFill>
                  <a:schemeClr val="tx2"/>
                </a:solidFill>
              </a:rPr>
              <a:t>www.cipd.co.uk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CIPD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1913 Welfare </a:t>
            </a:r>
            <a:r>
              <a:rPr lang="en-GB" dirty="0"/>
              <a:t>Workers’ Association (WWA) </a:t>
            </a:r>
            <a:endParaRPr lang="en-GB" dirty="0" smtClean="0"/>
          </a:p>
          <a:p>
            <a:r>
              <a:rPr lang="en-GB" dirty="0" smtClean="0"/>
              <a:t>1920s Labour Officers appointed to manage industrial relations</a:t>
            </a:r>
          </a:p>
          <a:p>
            <a:r>
              <a:rPr lang="en-GB" dirty="0" smtClean="0"/>
              <a:t>1931 Institute of </a:t>
            </a:r>
            <a:r>
              <a:rPr lang="en-GB" dirty="0"/>
              <a:t>L</a:t>
            </a:r>
            <a:r>
              <a:rPr lang="en-GB" dirty="0" smtClean="0"/>
              <a:t>abour Management (ILM)</a:t>
            </a:r>
            <a:endParaRPr lang="en-GB" dirty="0"/>
          </a:p>
          <a:p>
            <a:r>
              <a:rPr lang="en-GB" dirty="0"/>
              <a:t>1946 </a:t>
            </a:r>
            <a:r>
              <a:rPr lang="en-GB" dirty="0" smtClean="0"/>
              <a:t>Institute </a:t>
            </a:r>
            <a:r>
              <a:rPr lang="en-GB" dirty="0"/>
              <a:t>of Personnel Management</a:t>
            </a:r>
            <a:r>
              <a:rPr lang="en-GB" dirty="0" smtClean="0"/>
              <a:t> (IPM)</a:t>
            </a:r>
          </a:p>
          <a:p>
            <a:r>
              <a:rPr lang="en-GB" dirty="0" smtClean="0"/>
              <a:t>1994 IPM merges with Institute of Training and Development  to become Institute </a:t>
            </a:r>
            <a:r>
              <a:rPr lang="en-GB" dirty="0"/>
              <a:t>of Personnel and Development </a:t>
            </a:r>
            <a:r>
              <a:rPr lang="en-GB" dirty="0" smtClean="0"/>
              <a:t>(IPD)</a:t>
            </a:r>
          </a:p>
          <a:p>
            <a:r>
              <a:rPr lang="en-GB" dirty="0"/>
              <a:t>2000 c</a:t>
            </a:r>
            <a:r>
              <a:rPr lang="en-GB" dirty="0" smtClean="0"/>
              <a:t>hartered status: Chartered Institute of Personnel and Development (CIPD)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1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Industrial relations: </a:t>
            </a:r>
            <a:br>
              <a:rPr lang="en-GB" dirty="0" smtClean="0"/>
            </a:br>
            <a:r>
              <a:rPr lang="en-GB" dirty="0" smtClean="0"/>
              <a:t>the last 50 years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1968 Donovan report </a:t>
            </a:r>
            <a:r>
              <a:rPr lang="en-GB" dirty="0" smtClean="0"/>
              <a:t>targets unofficial action</a:t>
            </a:r>
          </a:p>
          <a:p>
            <a:r>
              <a:rPr lang="en-GB" dirty="0" smtClean="0"/>
              <a:t>1969 In place of strife</a:t>
            </a:r>
            <a:endParaRPr lang="en-GB" dirty="0"/>
          </a:p>
          <a:p>
            <a:r>
              <a:rPr lang="en-GB" dirty="0"/>
              <a:t>1971 Industrial Relations </a:t>
            </a:r>
            <a:r>
              <a:rPr lang="en-GB" dirty="0" smtClean="0"/>
              <a:t>Act attempts </a:t>
            </a:r>
            <a:r>
              <a:rPr lang="en-GB" dirty="0"/>
              <a:t>to construct comprehensive </a:t>
            </a:r>
            <a:r>
              <a:rPr lang="en-GB" dirty="0" smtClean="0"/>
              <a:t>framework </a:t>
            </a:r>
            <a:r>
              <a:rPr lang="en-GB" dirty="0"/>
              <a:t>to regulate collective </a:t>
            </a:r>
            <a:r>
              <a:rPr lang="en-GB" dirty="0" smtClean="0"/>
              <a:t>bargaining</a:t>
            </a:r>
          </a:p>
          <a:p>
            <a:r>
              <a:rPr lang="en-GB" dirty="0" smtClean="0"/>
              <a:t>1974 Conciliation and Arbitration Service set up</a:t>
            </a:r>
          </a:p>
          <a:p>
            <a:r>
              <a:rPr lang="en-GB" dirty="0" smtClean="0"/>
              <a:t>1976 </a:t>
            </a:r>
            <a:r>
              <a:rPr lang="en-GB" dirty="0" err="1"/>
              <a:t>Grunwick</a:t>
            </a:r>
            <a:r>
              <a:rPr lang="en-GB" dirty="0"/>
              <a:t> </a:t>
            </a:r>
            <a:r>
              <a:rPr lang="en-GB" dirty="0" smtClean="0"/>
              <a:t>strike over union recognition</a:t>
            </a:r>
            <a:endParaRPr lang="en-GB" dirty="0"/>
          </a:p>
          <a:p>
            <a:r>
              <a:rPr lang="en-GB" dirty="0"/>
              <a:t>1977 Bullock </a:t>
            </a:r>
            <a:r>
              <a:rPr lang="en-GB" dirty="0" smtClean="0"/>
              <a:t>report on industrial democracy</a:t>
            </a:r>
          </a:p>
          <a:p>
            <a:r>
              <a:rPr lang="en-GB" dirty="0" smtClean="0"/>
              <a:t>1979 </a:t>
            </a:r>
            <a:r>
              <a:rPr lang="en-GB" dirty="0"/>
              <a:t>“Winter of discontent”</a:t>
            </a:r>
          </a:p>
          <a:p>
            <a:r>
              <a:rPr lang="en-GB" dirty="0"/>
              <a:t>1980s Thatcher union reforms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1964 </a:t>
            </a:r>
            <a:r>
              <a:rPr lang="en-GB" dirty="0" smtClean="0"/>
              <a:t>Department of Economic Affairs (DEA)</a:t>
            </a:r>
          </a:p>
          <a:p>
            <a:r>
              <a:rPr lang="en-GB" dirty="0"/>
              <a:t>1968 -70 </a:t>
            </a:r>
            <a:r>
              <a:rPr lang="en-GB" dirty="0" smtClean="0"/>
              <a:t>Manpower </a:t>
            </a:r>
            <a:r>
              <a:rPr lang="en-GB" dirty="0"/>
              <a:t>and Productivity </a:t>
            </a:r>
            <a:r>
              <a:rPr lang="en-GB" dirty="0" smtClean="0"/>
              <a:t>Service</a:t>
            </a:r>
          </a:p>
          <a:p>
            <a:r>
              <a:rPr lang="en-GB" dirty="0"/>
              <a:t>1962-92 NEDC</a:t>
            </a:r>
          </a:p>
          <a:p>
            <a:r>
              <a:rPr lang="en-GB" dirty="0"/>
              <a:t>1960 to </a:t>
            </a:r>
            <a:r>
              <a:rPr lang="en-GB" dirty="0" smtClean="0"/>
              <a:t>1979 </a:t>
            </a:r>
            <a:r>
              <a:rPr lang="en-GB" dirty="0"/>
              <a:t>Prices and Incomes </a:t>
            </a:r>
            <a:r>
              <a:rPr lang="en-GB" dirty="0" smtClean="0"/>
              <a:t>Policies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1964 Industrial tribunals </a:t>
            </a:r>
          </a:p>
          <a:p>
            <a:r>
              <a:rPr lang="en-GB" dirty="0" smtClean="0"/>
              <a:t>1974Health </a:t>
            </a:r>
            <a:r>
              <a:rPr lang="en-GB" dirty="0"/>
              <a:t>and Safety at Work </a:t>
            </a:r>
            <a:r>
              <a:rPr lang="en-GB" dirty="0" smtClean="0"/>
              <a:t>Act</a:t>
            </a:r>
          </a:p>
          <a:p>
            <a:r>
              <a:rPr lang="en-GB" dirty="0" smtClean="0"/>
              <a:t>1999 National Minimum Wage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8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28604"/>
            <a:ext cx="6480720" cy="9175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employee relations?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relationship </a:t>
            </a:r>
            <a:r>
              <a:rPr lang="en-GB" dirty="0"/>
              <a:t>between employers and trade unions</a:t>
            </a:r>
            <a:endParaRPr lang="en-GB" dirty="0" smtClean="0"/>
          </a:p>
          <a:p>
            <a:pPr lvl="0"/>
            <a:r>
              <a:rPr lang="en-GB" dirty="0" smtClean="0"/>
              <a:t>managing </a:t>
            </a:r>
            <a:r>
              <a:rPr lang="en-GB" dirty="0"/>
              <a:t>the employment </a:t>
            </a:r>
            <a:r>
              <a:rPr lang="en-GB" dirty="0" smtClean="0"/>
              <a:t>relationship/HR  </a:t>
            </a:r>
            <a:endParaRPr lang="en-GB" dirty="0"/>
          </a:p>
          <a:p>
            <a:pPr lvl="0"/>
            <a:r>
              <a:rPr lang="en-GB" dirty="0" smtClean="0"/>
              <a:t>conflict </a:t>
            </a:r>
            <a:r>
              <a:rPr lang="en-GB" dirty="0"/>
              <a:t>management</a:t>
            </a:r>
          </a:p>
          <a:p>
            <a:pPr lvl="0"/>
            <a:r>
              <a:rPr lang="en-GB" dirty="0"/>
              <a:t>employee engagement</a:t>
            </a:r>
          </a:p>
          <a:p>
            <a:pPr lvl="0"/>
            <a:r>
              <a:rPr lang="en-GB" dirty="0"/>
              <a:t>employee </a:t>
            </a:r>
            <a:r>
              <a:rPr lang="en-GB" dirty="0" smtClean="0"/>
              <a:t>voice</a:t>
            </a:r>
          </a:p>
          <a:p>
            <a:pPr lvl="0"/>
            <a:r>
              <a:rPr lang="en-GB" dirty="0" smtClean="0"/>
              <a:t>“good practice” </a:t>
            </a:r>
          </a:p>
          <a:p>
            <a:r>
              <a:rPr lang="en-GB" dirty="0" smtClean="0"/>
              <a:t>compliance </a:t>
            </a:r>
            <a:r>
              <a:rPr lang="en-GB" dirty="0"/>
              <a:t>with employment </a:t>
            </a:r>
            <a:r>
              <a:rPr lang="en-GB" dirty="0" smtClean="0"/>
              <a:t>regulation</a:t>
            </a:r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6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New horizons in </a:t>
            </a:r>
            <a:r>
              <a:rPr lang="en-GB" dirty="0" smtClean="0"/>
              <a:t>ER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 smtClean="0"/>
              <a:t>Human rights/ “soft law”</a:t>
            </a:r>
          </a:p>
          <a:p>
            <a:pPr lvl="0"/>
            <a:r>
              <a:rPr lang="en-GB" dirty="0" smtClean="0"/>
              <a:t>Global </a:t>
            </a:r>
            <a:r>
              <a:rPr lang="en-GB" dirty="0"/>
              <a:t>supply chains/IFAs</a:t>
            </a:r>
          </a:p>
          <a:p>
            <a:pPr lvl="0"/>
            <a:r>
              <a:rPr lang="en-GB" dirty="0" smtClean="0"/>
              <a:t>Strike ballots</a:t>
            </a:r>
          </a:p>
          <a:p>
            <a:pPr lvl="0"/>
            <a:r>
              <a:rPr lang="en-GB" dirty="0" smtClean="0"/>
              <a:t>Leverage/protest</a:t>
            </a:r>
            <a:endParaRPr lang="en-GB" dirty="0"/>
          </a:p>
          <a:p>
            <a:pPr lvl="0"/>
            <a:r>
              <a:rPr lang="en-GB" dirty="0"/>
              <a:t>Non-union </a:t>
            </a:r>
            <a:r>
              <a:rPr lang="en-GB" dirty="0" smtClean="0"/>
              <a:t>representation</a:t>
            </a:r>
          </a:p>
          <a:p>
            <a:pPr lvl="0"/>
            <a:r>
              <a:rPr lang="en-GB" dirty="0" smtClean="0"/>
              <a:t>Collective bargaining without </a:t>
            </a:r>
            <a:r>
              <a:rPr lang="en-GB" dirty="0"/>
              <a:t>trade </a:t>
            </a:r>
            <a:r>
              <a:rPr lang="en-GB" dirty="0" smtClean="0"/>
              <a:t>unions?</a:t>
            </a:r>
          </a:p>
          <a:p>
            <a:r>
              <a:rPr lang="en-GB" dirty="0"/>
              <a:t>Revival of collective bargaining</a:t>
            </a:r>
            <a:r>
              <a:rPr lang="en-GB" dirty="0" smtClean="0"/>
              <a:t>?</a:t>
            </a:r>
          </a:p>
          <a:p>
            <a:pPr lvl="0"/>
            <a:r>
              <a:rPr lang="en-GB" dirty="0"/>
              <a:t>Procurement  </a:t>
            </a:r>
            <a:endParaRPr lang="en-GB" dirty="0" smtClean="0"/>
          </a:p>
          <a:p>
            <a:pPr lvl="0"/>
            <a:r>
              <a:rPr lang="en-GB" dirty="0" smtClean="0"/>
              <a:t>Consultation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6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ER function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raise standards </a:t>
            </a:r>
            <a:r>
              <a:rPr lang="en-GB" dirty="0"/>
              <a:t>of </a:t>
            </a:r>
            <a:r>
              <a:rPr lang="en-GB" i="1" dirty="0"/>
              <a:t>line management </a:t>
            </a:r>
            <a:endParaRPr lang="en-GB" i="1" dirty="0" smtClean="0"/>
          </a:p>
          <a:p>
            <a:pPr lvl="0"/>
            <a:r>
              <a:rPr lang="en-GB" dirty="0" smtClean="0"/>
              <a:t>embed culture of </a:t>
            </a:r>
            <a:r>
              <a:rPr lang="en-GB" i="1" dirty="0" smtClean="0"/>
              <a:t>trust, fairness</a:t>
            </a:r>
            <a:r>
              <a:rPr lang="en-GB" i="1" dirty="0"/>
              <a:t> </a:t>
            </a:r>
            <a:r>
              <a:rPr lang="en-GB" i="1" dirty="0" smtClean="0"/>
              <a:t>and respect </a:t>
            </a:r>
            <a:endParaRPr lang="en-GB" i="1" dirty="0"/>
          </a:p>
          <a:p>
            <a:pPr lvl="0"/>
            <a:r>
              <a:rPr lang="en-GB" dirty="0"/>
              <a:t>develop workforce </a:t>
            </a:r>
            <a:r>
              <a:rPr lang="en-GB" i="1" dirty="0"/>
              <a:t>communications</a:t>
            </a:r>
            <a:r>
              <a:rPr lang="en-GB" dirty="0"/>
              <a:t> by involving employees in crafting credible messages</a:t>
            </a:r>
          </a:p>
          <a:p>
            <a:pPr lvl="0"/>
            <a:r>
              <a:rPr lang="en-GB" dirty="0"/>
              <a:t>r</a:t>
            </a:r>
            <a:r>
              <a:rPr lang="en-GB" dirty="0" smtClean="0"/>
              <a:t>ecognise role in relation to </a:t>
            </a:r>
            <a:r>
              <a:rPr lang="en-GB" i="1" dirty="0" smtClean="0"/>
              <a:t>risk </a:t>
            </a:r>
            <a:r>
              <a:rPr lang="en-GB" i="1" dirty="0"/>
              <a:t>management </a:t>
            </a:r>
            <a:r>
              <a:rPr lang="en-GB" dirty="0"/>
              <a:t>and corporate reputation  </a:t>
            </a:r>
          </a:p>
          <a:p>
            <a:pPr lvl="0"/>
            <a:r>
              <a:rPr lang="en-GB" dirty="0"/>
              <a:t>ensure that ER insights into </a:t>
            </a:r>
            <a:r>
              <a:rPr lang="en-GB" dirty="0" smtClean="0"/>
              <a:t>change </a:t>
            </a:r>
            <a:r>
              <a:rPr lang="en-GB" dirty="0"/>
              <a:t>management are incorporated into </a:t>
            </a:r>
            <a:r>
              <a:rPr lang="en-GB" i="1" dirty="0"/>
              <a:t>organisation development</a:t>
            </a:r>
            <a:endParaRPr lang="en-GB" dirty="0"/>
          </a:p>
          <a:p>
            <a:pPr lvl="0"/>
            <a:r>
              <a:rPr lang="en-GB" dirty="0" smtClean="0"/>
              <a:t>enhance </a:t>
            </a:r>
            <a:r>
              <a:rPr lang="en-GB" i="1" dirty="0" smtClean="0"/>
              <a:t>conflict </a:t>
            </a:r>
            <a:r>
              <a:rPr lang="en-GB" i="1" dirty="0"/>
              <a:t>management </a:t>
            </a:r>
            <a:r>
              <a:rPr lang="en-GB" i="1" dirty="0" smtClean="0"/>
              <a:t>practice/ADR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3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 employee voice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new ER? 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employee voice: today’s “pluralism”</a:t>
            </a:r>
          </a:p>
          <a:p>
            <a:r>
              <a:rPr lang="en-GB" dirty="0" smtClean="0"/>
              <a:t>a </a:t>
            </a:r>
            <a:r>
              <a:rPr lang="en-GB" dirty="0"/>
              <a:t>workplace culture where people </a:t>
            </a:r>
            <a:r>
              <a:rPr lang="en-GB" dirty="0" smtClean="0"/>
              <a:t>can speak </a:t>
            </a:r>
            <a:r>
              <a:rPr lang="en-GB" dirty="0"/>
              <a:t>out with </a:t>
            </a:r>
            <a:r>
              <a:rPr lang="en-GB" dirty="0" smtClean="0"/>
              <a:t>confidence they </a:t>
            </a:r>
            <a:r>
              <a:rPr lang="en-GB" dirty="0"/>
              <a:t>will </a:t>
            </a:r>
            <a:r>
              <a:rPr lang="en-GB" dirty="0" smtClean="0"/>
              <a:t>not be penalised </a:t>
            </a:r>
          </a:p>
          <a:p>
            <a:r>
              <a:rPr lang="en-GB" dirty="0"/>
              <a:t>whistleblowing: do employees feel comfortable raising concerns about wrongdoing in the workplace? </a:t>
            </a:r>
            <a:endParaRPr lang="en-GB" dirty="0" smtClean="0"/>
          </a:p>
          <a:p>
            <a:r>
              <a:rPr lang="en-GB" dirty="0"/>
              <a:t>line managers need training to listen </a:t>
            </a:r>
            <a:r>
              <a:rPr lang="en-GB" dirty="0" smtClean="0"/>
              <a:t>intelligently</a:t>
            </a:r>
          </a:p>
          <a:p>
            <a:r>
              <a:rPr lang="en-GB" dirty="0" smtClean="0"/>
              <a:t>management development, coaching </a:t>
            </a:r>
            <a:r>
              <a:rPr lang="en-GB" dirty="0"/>
              <a:t>and </a:t>
            </a:r>
            <a:r>
              <a:rPr lang="en-GB" dirty="0" smtClean="0"/>
              <a:t>OD: improve communication at </a:t>
            </a:r>
            <a:r>
              <a:rPr lang="en-GB" dirty="0"/>
              <a:t>all </a:t>
            </a:r>
            <a:r>
              <a:rPr lang="en-GB" dirty="0" smtClean="0"/>
              <a:t>levels  </a:t>
            </a:r>
          </a:p>
          <a:p>
            <a:r>
              <a:rPr lang="en-GB" dirty="0" smtClean="0"/>
              <a:t>leadership needed to create trust</a:t>
            </a:r>
          </a:p>
          <a:p>
            <a:r>
              <a:rPr lang="en-GB" dirty="0"/>
              <a:t>partnership between employers and unions </a:t>
            </a:r>
            <a:r>
              <a:rPr lang="en-GB" dirty="0" smtClean="0"/>
              <a:t>can bring about culture </a:t>
            </a:r>
            <a:r>
              <a:rPr lang="en-GB" dirty="0"/>
              <a:t>change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641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ADR: towards strategic </a:t>
            </a:r>
            <a:br>
              <a:rPr lang="en-GB" dirty="0" smtClean="0"/>
            </a:br>
            <a:r>
              <a:rPr lang="en-GB" dirty="0" smtClean="0"/>
              <a:t>conflict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Gibbons review (2007) sounded death-knell for </a:t>
            </a:r>
            <a:r>
              <a:rPr lang="en-GB" dirty="0" smtClean="0"/>
              <a:t>tribunals as </a:t>
            </a:r>
            <a:r>
              <a:rPr lang="en-GB" dirty="0"/>
              <a:t>preferred </a:t>
            </a:r>
            <a:r>
              <a:rPr lang="en-GB" dirty="0" smtClean="0"/>
              <a:t>route to deal with conflict</a:t>
            </a:r>
          </a:p>
          <a:p>
            <a:r>
              <a:rPr lang="en-GB" dirty="0"/>
              <a:t>m</a:t>
            </a:r>
            <a:r>
              <a:rPr lang="en-GB" dirty="0" smtClean="0"/>
              <a:t>ediation/ADR as a mind-set, not just mechanism</a:t>
            </a:r>
          </a:p>
          <a:p>
            <a:r>
              <a:rPr lang="en-GB" dirty="0"/>
              <a:t>m</a:t>
            </a:r>
            <a:r>
              <a:rPr lang="en-GB" dirty="0" smtClean="0"/>
              <a:t>ediation skills acquired/deployed in-house</a:t>
            </a:r>
            <a:endParaRPr lang="en-GB" dirty="0"/>
          </a:p>
          <a:p>
            <a:r>
              <a:rPr lang="en-GB" dirty="0" smtClean="0"/>
              <a:t>move to resolve disputes at earliest possible stage, including conflict </a:t>
            </a:r>
            <a:r>
              <a:rPr lang="en-GB" i="1" dirty="0" smtClean="0"/>
              <a:t>prevention</a:t>
            </a:r>
          </a:p>
          <a:p>
            <a:r>
              <a:rPr lang="en-GB" dirty="0"/>
              <a:t>look at wider options </a:t>
            </a:r>
            <a:r>
              <a:rPr lang="en-GB" dirty="0" err="1"/>
              <a:t>eg</a:t>
            </a:r>
            <a:r>
              <a:rPr lang="en-GB" dirty="0"/>
              <a:t> “early case assessment” or “peer review</a:t>
            </a:r>
            <a:r>
              <a:rPr lang="en-GB" dirty="0" smtClean="0"/>
              <a:t>”</a:t>
            </a:r>
            <a:endParaRPr lang="en-GB" i="1" dirty="0" smtClean="0"/>
          </a:p>
          <a:p>
            <a:r>
              <a:rPr lang="en-GB" dirty="0"/>
              <a:t>g</a:t>
            </a:r>
            <a:r>
              <a:rPr lang="en-GB" dirty="0" smtClean="0"/>
              <a:t>reater role for front-line managers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5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186634" cy="13442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Developing political </a:t>
            </a:r>
            <a:br>
              <a:rPr lang="en-GB" dirty="0" smtClean="0"/>
            </a:br>
            <a:r>
              <a:rPr lang="en-GB" dirty="0" smtClean="0"/>
              <a:t>consensus on workplace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no </a:t>
            </a:r>
            <a:r>
              <a:rPr lang="en-GB" dirty="0"/>
              <a:t>central co-ordination of policy on workplace issues</a:t>
            </a:r>
          </a:p>
          <a:p>
            <a:r>
              <a:rPr lang="en-GB" dirty="0" smtClean="0"/>
              <a:t>Acas </a:t>
            </a:r>
            <a:r>
              <a:rPr lang="en-GB" dirty="0"/>
              <a:t>and </a:t>
            </a:r>
            <a:r>
              <a:rPr lang="en-GB" dirty="0" smtClean="0"/>
              <a:t>UKCES </a:t>
            </a:r>
            <a:r>
              <a:rPr lang="en-GB" dirty="0"/>
              <a:t>have </a:t>
            </a:r>
            <a:r>
              <a:rPr lang="en-GB" dirty="0" smtClean="0"/>
              <a:t>specific responsibilities </a:t>
            </a:r>
            <a:r>
              <a:rPr lang="en-GB" dirty="0"/>
              <a:t>for </a:t>
            </a:r>
            <a:r>
              <a:rPr lang="en-GB" dirty="0" smtClean="0"/>
              <a:t>improving workplace practice</a:t>
            </a:r>
          </a:p>
          <a:p>
            <a:r>
              <a:rPr lang="en-GB" dirty="0"/>
              <a:t>b</a:t>
            </a:r>
            <a:r>
              <a:rPr lang="en-GB" dirty="0" smtClean="0"/>
              <a:t>ut continuing government focus on skills neglects wide sweep of practices to improve productivity</a:t>
            </a:r>
          </a:p>
          <a:p>
            <a:r>
              <a:rPr lang="en-GB" dirty="0" smtClean="0"/>
              <a:t>leadership</a:t>
            </a:r>
            <a:r>
              <a:rPr lang="en-GB" dirty="0"/>
              <a:t>, culture, line management and employee </a:t>
            </a:r>
            <a:r>
              <a:rPr lang="en-GB" dirty="0" smtClean="0"/>
              <a:t>voice needed to support employee engagement (MacLeod and Clarke)</a:t>
            </a:r>
          </a:p>
          <a:p>
            <a:r>
              <a:rPr lang="en-GB" dirty="0" smtClean="0"/>
              <a:t>Nordic example: is social partnership/dialogue the key to increasing productivity?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4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PD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175A74DD2B61478646E0AE8AE3AF28" ma:contentTypeVersion="1" ma:contentTypeDescription="Create a new document." ma:contentTypeScope="" ma:versionID="483c2096d71c3d97d93a75f643fee28a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49202dcc3c1780e91e58fb2af340b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F87FB48-AD48-4C9E-B12F-E229AC6640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D189D7-E0FA-4758-B2A6-3D0E1E50AA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3FBE867-BBD6-4BFE-A0DC-95D5D5EF810A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CIPD PowerPoint</Template>
  <TotalTime>918</TotalTime>
  <Words>546</Words>
  <Application>Microsoft Office PowerPoint</Application>
  <PresentationFormat>On-screen Show (4:3)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CIPD PowerPoint</vt:lpstr>
      <vt:lpstr>From the Personnel  manager to HRM  and beyond </vt:lpstr>
      <vt:lpstr>History of CIPD</vt:lpstr>
      <vt:lpstr>Industrial relations:  the last 50 years</vt:lpstr>
      <vt:lpstr>What is employee relations?</vt:lpstr>
      <vt:lpstr>New horizons in ER </vt:lpstr>
      <vt:lpstr>Role of ER function  </vt:lpstr>
      <vt:lpstr>Is employee voice  the new ER?   </vt:lpstr>
      <vt:lpstr>ADR: towards strategic  conflict management</vt:lpstr>
      <vt:lpstr>Developing political  consensus on workplace issues</vt:lpstr>
      <vt:lpstr>A Workplace Commission?</vt:lpstr>
      <vt:lpstr>PowerPoint Presentation</vt:lpstr>
    </vt:vector>
  </TitlesOfParts>
  <Company>CIPD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CIPD User</dc:creator>
  <cp:lastModifiedBy>Caroline Crown</cp:lastModifiedBy>
  <cp:revision>92</cp:revision>
  <cp:lastPrinted>2014-11-11T10:43:03Z</cp:lastPrinted>
  <dcterms:created xsi:type="dcterms:W3CDTF">2013-02-01T12:57:32Z</dcterms:created>
  <dcterms:modified xsi:type="dcterms:W3CDTF">2014-11-19T15:02:28Z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0x010100A6175A74DD2B61478646E0AE8AE3AF28</vt:lpwstr>
  </property>
</Properties>
</file>