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9" r:id="rId10"/>
    <p:sldId id="276" r:id="rId11"/>
    <p:sldId id="278" r:id="rId12"/>
    <p:sldId id="277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599" autoAdjust="0"/>
  </p:normalViewPr>
  <p:slideViewPr>
    <p:cSldViewPr>
      <p:cViewPr varScale="1">
        <p:scale>
          <a:sx n="67" d="100"/>
          <a:sy n="67" d="100"/>
        </p:scale>
        <p:origin x="-642" y="-10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11/24/2016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11/24/2016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11/24/2016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11/24/2016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11/24/2016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11/24/2016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11/24/2016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11/24/2016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11/24/2016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11/24/2016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11/24/2016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11/24/2016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692696"/>
            <a:ext cx="9144000" cy="3879304"/>
          </a:xfrm>
        </p:spPr>
        <p:txBody>
          <a:bodyPr/>
          <a:lstStyle/>
          <a:p>
            <a:r>
              <a:rPr lang="en-US" dirty="0" err="1" smtClean="0"/>
              <a:t>Unitarism</a:t>
            </a:r>
            <a:r>
              <a:rPr lang="en-US" dirty="0" smtClean="0"/>
              <a:t>: a social affair.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Unitary Approach Unites…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Power to the </a:t>
            </a:r>
            <a:r>
              <a:rPr lang="en-GB" strike="sngStrike" dirty="0" smtClean="0"/>
              <a:t>People</a:t>
            </a:r>
            <a:r>
              <a:rPr lang="en-GB" dirty="0" smtClean="0"/>
              <a:t> Individual Knowledge Worker..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7868" y="1916832"/>
            <a:ext cx="10332638" cy="45434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Foucault’s Theory of Power/Knowledge (Foucault, 1980):</a:t>
            </a:r>
          </a:p>
          <a:p>
            <a:pPr marL="0" indent="0">
              <a:buNone/>
            </a:pPr>
            <a:r>
              <a:rPr lang="en-GB" sz="2800" dirty="0" smtClean="0"/>
              <a:t>Power comes from and resides within knowledge</a:t>
            </a:r>
          </a:p>
          <a:p>
            <a:pPr marL="0" indent="0">
              <a:buNone/>
            </a:pPr>
            <a:r>
              <a:rPr lang="en-GB" sz="2800" dirty="0" smtClean="0"/>
              <a:t>It does not reside within particular institutions – employed at all levels</a:t>
            </a:r>
          </a:p>
          <a:p>
            <a:pPr marL="0" indent="0">
              <a:buNone/>
            </a:pPr>
            <a:r>
              <a:rPr lang="en-GB" sz="2800" dirty="0" smtClean="0"/>
              <a:t>Knowledge creates, and replicates, individual identity and is seen as relational</a:t>
            </a:r>
          </a:p>
          <a:p>
            <a:pPr marL="0" indent="0">
              <a:buNone/>
            </a:pPr>
            <a:r>
              <a:rPr lang="en-GB" sz="2800" dirty="0" smtClean="0"/>
              <a:t>‘one can only ever be seen to be something in relation to something else’ ) Foucault, cited in </a:t>
            </a:r>
            <a:r>
              <a:rPr lang="en-GB" sz="2800" dirty="0" err="1" smtClean="0"/>
              <a:t>Townley</a:t>
            </a:r>
            <a:r>
              <a:rPr lang="en-GB" sz="2800" dirty="0" smtClean="0"/>
              <a:t>, 1990:522).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24724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Post Modern Organisation..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Organisations have changed the way that they view and value their employees.</a:t>
            </a:r>
          </a:p>
          <a:p>
            <a:r>
              <a:rPr lang="en-GB" sz="3600" dirty="0" smtClean="0"/>
              <a:t>Knowledge workers have more power and influence in flatter organisations.</a:t>
            </a:r>
          </a:p>
          <a:p>
            <a:r>
              <a:rPr lang="en-GB" sz="3600" dirty="0" smtClean="0"/>
              <a:t>Knowledge workers sculpt and direct organisational goals and aims through creativity and innovation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9948350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Power to the Employee..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4000" dirty="0" smtClean="0"/>
              <a:t>Move to team work, away from strict management</a:t>
            </a:r>
          </a:p>
          <a:p>
            <a:r>
              <a:rPr lang="en-GB" sz="4000" dirty="0" smtClean="0"/>
              <a:t>Increase individual intrinsic value and sense of shared goal</a:t>
            </a:r>
          </a:p>
          <a:p>
            <a:r>
              <a:rPr lang="en-GB" sz="4000" dirty="0" smtClean="0"/>
              <a:t>Reaffirms personal identity through relationship with organisation</a:t>
            </a:r>
          </a:p>
        </p:txBody>
      </p:sp>
    </p:spTree>
    <p:extLst>
      <p:ext uri="{BB962C8B-B14F-4D97-AF65-F5344CB8AC3E}">
        <p14:creationId xmlns:p14="http://schemas.microsoft.com/office/powerpoint/2010/main" val="1410596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Therefore..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5119" y="1772816"/>
            <a:ext cx="9828582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dirty="0" smtClean="0"/>
              <a:t>Pluralism is out </a:t>
            </a:r>
            <a:r>
              <a:rPr lang="en-GB" sz="3200" dirty="0" err="1" smtClean="0"/>
              <a:t>moded</a:t>
            </a:r>
            <a:r>
              <a:rPr lang="en-GB" sz="3200" dirty="0" smtClean="0"/>
              <a:t> and damaging:</a:t>
            </a:r>
          </a:p>
          <a:p>
            <a:pPr marL="0" indent="0">
              <a:buNone/>
            </a:pPr>
            <a:r>
              <a:rPr lang="en-GB" sz="3200" dirty="0" smtClean="0"/>
              <a:t>	‘Foucault - what counts as truth depends on, or is determined by, the conceptual systems in operation’ 							(</a:t>
            </a:r>
            <a:r>
              <a:rPr lang="en-GB" sz="3200" dirty="0" err="1" smtClean="0"/>
              <a:t>Townley</a:t>
            </a:r>
            <a:r>
              <a:rPr lang="en-GB" sz="3200" dirty="0" smtClean="0"/>
              <a:t>, 1990:519)</a:t>
            </a:r>
          </a:p>
          <a:p>
            <a:pPr marL="0" indent="0">
              <a:buNone/>
            </a:pPr>
            <a:r>
              <a:rPr lang="en-GB" sz="3200" dirty="0" smtClean="0"/>
              <a:t>If you come with a concept that anticipates conflict, there will be conflict..</a:t>
            </a:r>
          </a:p>
          <a:p>
            <a:pPr marL="0" indent="0">
              <a:buNone/>
            </a:pPr>
            <a:r>
              <a:rPr lang="en-GB" sz="3200" dirty="0" smtClean="0"/>
              <a:t>If you come with a </a:t>
            </a:r>
            <a:r>
              <a:rPr lang="en-GB" sz="3200" dirty="0" err="1" smtClean="0"/>
              <a:t>unitarist</a:t>
            </a:r>
            <a:r>
              <a:rPr lang="en-GB" sz="3200" dirty="0" smtClean="0"/>
              <a:t> perspective, both employee and organisation will thrive.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183005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Policy, procedures, and practices...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“a regime which </a:t>
            </a:r>
            <a:r>
              <a:rPr lang="en-US" sz="3600" dirty="0" smtClean="0"/>
              <a:t>provides </a:t>
            </a:r>
            <a:r>
              <a:rPr lang="en-US" sz="3600" dirty="0"/>
              <a:t>human beings no deep reason to care about one another cannot long preserve its legitimacy”  Richard Sennett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112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Tipping the scale.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Social partners</a:t>
            </a:r>
          </a:p>
          <a:p>
            <a:pPr marL="0" indent="0">
              <a:buNone/>
            </a:pPr>
            <a:endParaRPr lang="en-GB" sz="4000" dirty="0" smtClean="0"/>
          </a:p>
          <a:p>
            <a:r>
              <a:rPr lang="en-GB" sz="4000" dirty="0" smtClean="0"/>
              <a:t>High performance – flexibility (3)</a:t>
            </a:r>
          </a:p>
          <a:p>
            <a:pPr marL="0" indent="0">
              <a:buNone/>
            </a:pPr>
            <a:endParaRPr lang="en-GB" sz="4000" dirty="0" smtClean="0"/>
          </a:p>
          <a:p>
            <a:r>
              <a:rPr lang="en-GB" sz="4000" dirty="0" smtClean="0"/>
              <a:t>Mutual gains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38304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Knowledge based work systems...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4400" dirty="0" smtClean="0"/>
              <a:t>Toyota-GM: NUMMI</a:t>
            </a:r>
          </a:p>
          <a:p>
            <a:pPr marL="0" indent="0">
              <a:buNone/>
            </a:pPr>
            <a:endParaRPr lang="en-GB" sz="4400" dirty="0" smtClean="0"/>
          </a:p>
          <a:p>
            <a:r>
              <a:rPr lang="en-GB" sz="4400" dirty="0" err="1" smtClean="0"/>
              <a:t>Thursfield</a:t>
            </a:r>
            <a:r>
              <a:rPr lang="en-GB" sz="4400" dirty="0" smtClean="0"/>
              <a:t> and Kellie (2013) – Paradox of Management</a:t>
            </a:r>
          </a:p>
          <a:p>
            <a:pPr marL="0" indent="0">
              <a:buNone/>
            </a:pPr>
            <a:endParaRPr lang="en-GB" sz="4400" dirty="0" smtClean="0"/>
          </a:p>
          <a:p>
            <a:r>
              <a:rPr lang="en-GB" sz="4400" dirty="0" smtClean="0"/>
              <a:t>Narrowing the gap: </a:t>
            </a:r>
            <a:r>
              <a:rPr lang="en-GB" sz="4400" dirty="0" err="1" smtClean="0"/>
              <a:t>Atlassian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0879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The </a:t>
            </a:r>
            <a:r>
              <a:rPr lang="en-GB" sz="4400" dirty="0" err="1" smtClean="0"/>
              <a:t>Unitarist</a:t>
            </a:r>
            <a:r>
              <a:rPr lang="en-GB" sz="4400" dirty="0" smtClean="0"/>
              <a:t> Organisation..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Businesses are organisations that are </a:t>
            </a:r>
            <a:r>
              <a:rPr lang="en-GB" sz="4400" dirty="0" err="1" smtClean="0"/>
              <a:t>unitaristic</a:t>
            </a:r>
            <a:r>
              <a:rPr lang="en-GB" sz="4400" dirty="0" smtClean="0"/>
              <a:t> – one centre of power , one vision, one interest</a:t>
            </a:r>
          </a:p>
          <a:p>
            <a:r>
              <a:rPr lang="en-GB" sz="4400" dirty="0" smtClean="0"/>
              <a:t>Pluralism destroys business – multiple centres of power, multiple visions of interest.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505946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The </a:t>
            </a:r>
            <a:r>
              <a:rPr lang="en-GB" sz="5400" dirty="0" err="1" smtClean="0"/>
              <a:t>Unitarist</a:t>
            </a:r>
            <a:r>
              <a:rPr lang="en-GB" sz="5400" dirty="0" smtClean="0"/>
              <a:t> SME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SMEs are dominant in business (99.3% in the UK) and are largely </a:t>
            </a:r>
            <a:r>
              <a:rPr lang="en-GB" sz="4400" dirty="0" err="1" smtClean="0"/>
              <a:t>unitaristic</a:t>
            </a:r>
            <a:endParaRPr lang="en-GB" sz="4400" dirty="0" smtClean="0"/>
          </a:p>
          <a:p>
            <a:r>
              <a:rPr lang="en-GB" sz="4400" dirty="0" smtClean="0"/>
              <a:t>76% of 5.3m (</a:t>
            </a:r>
            <a:r>
              <a:rPr lang="en-GB" sz="4400" dirty="0" err="1" smtClean="0"/>
              <a:t>ie</a:t>
            </a:r>
            <a:r>
              <a:rPr lang="en-GB" sz="4400" dirty="0" smtClean="0"/>
              <a:t> 4 Million) SMEs are non-employers due to the fear of pluralism and radicalism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626657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7200" dirty="0" smtClean="0"/>
              <a:t>Let’s unite!</a:t>
            </a:r>
            <a:endParaRPr lang="en-GB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Let’s get rid of ‘twin envoys of conflict’; pluralism, and its cousin radicalism.</a:t>
            </a:r>
          </a:p>
          <a:p>
            <a:r>
              <a:rPr lang="en-GB" sz="4800" dirty="0" smtClean="0"/>
              <a:t>Let’s enhance job creation and sustainability in the UK.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09910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22414" y="548680"/>
            <a:ext cx="9143998" cy="1020762"/>
          </a:xfrm>
        </p:spPr>
        <p:txBody>
          <a:bodyPr>
            <a:noAutofit/>
          </a:bodyPr>
          <a:lstStyle/>
          <a:p>
            <a:r>
              <a:rPr lang="en-US" sz="4000" dirty="0" smtClean="0"/>
              <a:t>Social Theory: Fox’s Frames of Reference (Fox, 1966)</a:t>
            </a:r>
            <a:endParaRPr lang="en-US" sz="40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414" y="2276872"/>
            <a:ext cx="9612558" cy="4267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‘Beyond Contract’ (Fox, 1974) Pluralism is part of the </a:t>
            </a:r>
            <a:r>
              <a:rPr lang="en-US" sz="3600" dirty="0"/>
              <a:t>i</a:t>
            </a:r>
            <a:r>
              <a:rPr lang="en-US" sz="3600" dirty="0" smtClean="0"/>
              <a:t>ndustrial conflict problem.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err="1" smtClean="0"/>
              <a:t>Unitarist</a:t>
            </a:r>
            <a:r>
              <a:rPr lang="en-US" sz="3600" dirty="0" smtClean="0"/>
              <a:t> approach – </a:t>
            </a:r>
            <a:r>
              <a:rPr lang="en-US" sz="3600" dirty="0" err="1" smtClean="0"/>
              <a:t>organisations</a:t>
            </a:r>
            <a:r>
              <a:rPr lang="en-US" sz="3600" dirty="0" smtClean="0"/>
              <a:t> will see success in if they draw on community cultural values (Fox, 1974).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conclusion…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Pluralism is outmoded; work is more than money and conflict.</a:t>
            </a:r>
          </a:p>
          <a:p>
            <a:r>
              <a:rPr lang="en-GB" sz="3200" dirty="0" smtClean="0"/>
              <a:t>Human Resource Management supports and accentuates the </a:t>
            </a:r>
            <a:r>
              <a:rPr lang="en-GB" sz="3200" dirty="0" err="1" smtClean="0"/>
              <a:t>Unitarist</a:t>
            </a:r>
            <a:r>
              <a:rPr lang="en-GB" sz="3200" dirty="0" smtClean="0"/>
              <a:t> relationship.</a:t>
            </a:r>
          </a:p>
          <a:p>
            <a:r>
              <a:rPr lang="en-GB" sz="3200" dirty="0" smtClean="0"/>
              <a:t>Today’s post-modern organisations are community businesses that value social partnership working.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601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The Unitary Argument: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1884" y="1988840"/>
            <a:ext cx="9144000" cy="426720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Psychological and Sociological Perspective – motivation and power</a:t>
            </a:r>
          </a:p>
          <a:p>
            <a:endParaRPr lang="en-GB" sz="3200" dirty="0" smtClean="0"/>
          </a:p>
          <a:p>
            <a:r>
              <a:rPr lang="en-GB" sz="3200" dirty="0" smtClean="0"/>
              <a:t>Procedures and Policy – good Human </a:t>
            </a:r>
            <a:r>
              <a:rPr lang="en-GB" sz="3200" dirty="0"/>
              <a:t>R</a:t>
            </a:r>
            <a:r>
              <a:rPr lang="en-GB" sz="3200" dirty="0" smtClean="0"/>
              <a:t>esource Practices </a:t>
            </a:r>
          </a:p>
          <a:p>
            <a:endParaRPr lang="en-GB" sz="3200" dirty="0" smtClean="0"/>
          </a:p>
          <a:p>
            <a:r>
              <a:rPr lang="en-GB" sz="3200" dirty="0" smtClean="0"/>
              <a:t>The Organisation – cultural and employee relations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5140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err="1" smtClean="0"/>
              <a:t>Unitarist</a:t>
            </a:r>
            <a:r>
              <a:rPr lang="en-GB" sz="4400" dirty="0" smtClean="0"/>
              <a:t> argument..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9956" y="1988840"/>
            <a:ext cx="9144000" cy="4267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dirty="0" smtClean="0"/>
              <a:t>Pluralism is part of the problem.</a:t>
            </a:r>
          </a:p>
          <a:p>
            <a:pPr marL="0" indent="0" algn="ctr">
              <a:buNone/>
            </a:pPr>
            <a:endParaRPr lang="en-GB" sz="6600" dirty="0" smtClean="0"/>
          </a:p>
          <a:p>
            <a:pPr marL="0" indent="0" algn="ctr">
              <a:buNone/>
            </a:pPr>
            <a:r>
              <a:rPr lang="en-GB" sz="7200" u="sng" dirty="0" err="1" smtClean="0"/>
              <a:t>Unitarism</a:t>
            </a:r>
            <a:r>
              <a:rPr lang="en-GB" sz="7200" u="sng" dirty="0" smtClean="0"/>
              <a:t> unites </a:t>
            </a:r>
            <a:r>
              <a:rPr lang="en-GB" sz="7200" u="sng" dirty="0"/>
              <a:t>u</a:t>
            </a:r>
            <a:r>
              <a:rPr lang="en-GB" sz="7200" u="sng" dirty="0" smtClean="0"/>
              <a:t>s all.</a:t>
            </a:r>
            <a:endParaRPr lang="en-GB" sz="7200" u="sng" dirty="0"/>
          </a:p>
        </p:txBody>
      </p:sp>
    </p:spTree>
    <p:extLst>
      <p:ext uri="{BB962C8B-B14F-4D97-AF65-F5344CB8AC3E}">
        <p14:creationId xmlns:p14="http://schemas.microsoft.com/office/powerpoint/2010/main" val="160379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900590" cy="1020762"/>
          </a:xfrm>
        </p:spPr>
        <p:txBody>
          <a:bodyPr>
            <a:noAutofit/>
          </a:bodyPr>
          <a:lstStyle/>
          <a:p>
            <a:r>
              <a:rPr lang="en-GB" sz="3600" dirty="0" smtClean="0"/>
              <a:t>Fox’s Frames of Reference.. The Social Theory and Psychological perspective.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dirty="0" smtClean="0"/>
              <a:t>‘attitudes and behaviour in economic and organisational contexts are conditioned by contingent, intersubjective conceptual structures arising both from general processes of socialisation, and from direct experience in the workplace’</a:t>
            </a:r>
          </a:p>
          <a:p>
            <a:pPr marL="0" indent="0">
              <a:buNone/>
            </a:pPr>
            <a:r>
              <a:rPr lang="en-GB" sz="4000" dirty="0" smtClean="0"/>
              <a:t> 							(Fox, 1966)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9455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Pluralism..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Exchange of labour for money</a:t>
            </a:r>
          </a:p>
          <a:p>
            <a:r>
              <a:rPr lang="en-GB" sz="3600" dirty="0" smtClean="0"/>
              <a:t>No party buys into each other’s values or aims.</a:t>
            </a:r>
          </a:p>
          <a:p>
            <a:r>
              <a:rPr lang="en-GB" sz="3600" dirty="0" smtClean="0"/>
              <a:t>Begins from point of discord </a:t>
            </a:r>
          </a:p>
          <a:p>
            <a:r>
              <a:rPr lang="en-GB" sz="3600" dirty="0" smtClean="0"/>
              <a:t>Anticipates conflict</a:t>
            </a:r>
          </a:p>
          <a:p>
            <a:r>
              <a:rPr lang="en-GB" sz="3600" dirty="0" smtClean="0"/>
              <a:t>Of it’s time (transition from Victorian Industrialisation to Postmodern work place)</a:t>
            </a:r>
          </a:p>
          <a:p>
            <a:pPr marL="0" indent="0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6178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Unitary..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2414" y="1905000"/>
            <a:ext cx="9756574" cy="4267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dirty="0" smtClean="0"/>
              <a:t>A social relationship: a cooperative pursuit of common aims and values, drawn on effective division of labour based on skill.</a:t>
            </a:r>
          </a:p>
          <a:p>
            <a:endParaRPr lang="en-GB" sz="3600" dirty="0"/>
          </a:p>
          <a:p>
            <a:pPr marL="0" indent="0" algn="ctr">
              <a:buNone/>
            </a:pPr>
            <a:r>
              <a:rPr lang="en-GB" sz="4000" u="sng" dirty="0" smtClean="0"/>
              <a:t>The Ideal Employee-Employer Relationship</a:t>
            </a:r>
            <a:endParaRPr lang="en-GB" sz="4000" u="sng" dirty="0"/>
          </a:p>
        </p:txBody>
      </p:sp>
    </p:spTree>
    <p:extLst>
      <p:ext uri="{BB962C8B-B14F-4D97-AF65-F5344CB8AC3E}">
        <p14:creationId xmlns:p14="http://schemas.microsoft.com/office/powerpoint/2010/main" val="1621157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Motivation Theory..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Intrinsic Motivation – to be valued, developed, recognised and to provide altruistic contribution to wider social community.  </a:t>
            </a:r>
          </a:p>
          <a:p>
            <a:r>
              <a:rPr lang="en-GB" sz="2800" dirty="0" smtClean="0"/>
              <a:t>A study of workers from eight countries found that less than a third of workers would stop work altogether if they won the lottery.</a:t>
            </a:r>
          </a:p>
          <a:p>
            <a:r>
              <a:rPr lang="en-GB" sz="2800" u="sng" dirty="0" smtClean="0"/>
              <a:t>The majority of workers in all countries would continue working </a:t>
            </a:r>
            <a:r>
              <a:rPr lang="en-GB" sz="2800" dirty="0" smtClean="0"/>
              <a:t>(Sutton, 2015).</a:t>
            </a:r>
          </a:p>
          <a:p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1337541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 Modern Organisation..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dirty="0" smtClean="0"/>
              <a:t>Post modern organisations give individuals the opportunity to flourish in a way that they couldn’t otherwise accomplish – organisations provide employees with the power to be their best..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24588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halkboard_16x9">
    <a:dk1>
      <a:sysClr val="windowText" lastClr="000000"/>
    </a:dk1>
    <a:lt1>
      <a:sysClr val="window" lastClr="FFFFFF"/>
    </a:lt1>
    <a:dk2>
      <a:srgbClr val="333333"/>
    </a:dk2>
    <a:lt2>
      <a:srgbClr val="B2B2B2"/>
    </a:lt2>
    <a:accent1>
      <a:srgbClr val="57BCE5"/>
    </a:accent1>
    <a:accent2>
      <a:srgbClr val="F4D968"/>
    </a:accent2>
    <a:accent3>
      <a:srgbClr val="AEBD57"/>
    </a:accent3>
    <a:accent4>
      <a:srgbClr val="DF9041"/>
    </a:accent4>
    <a:accent5>
      <a:srgbClr val="E35F5F"/>
    </a:accent5>
    <a:accent6>
      <a:srgbClr val="828BCE"/>
    </a:accent6>
    <a:hlink>
      <a:srgbClr val="57BCE5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</TotalTime>
  <Words>674</Words>
  <Application>Microsoft Office PowerPoint</Application>
  <PresentationFormat>Custom</PresentationFormat>
  <Paragraphs>81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Chalkboard 16x9</vt:lpstr>
      <vt:lpstr>Unitarism: a social affair.</vt:lpstr>
      <vt:lpstr>Social Theory: Fox’s Frames of Reference (Fox, 1966)</vt:lpstr>
      <vt:lpstr>The Unitary Argument:</vt:lpstr>
      <vt:lpstr>Unitarist argument..</vt:lpstr>
      <vt:lpstr>Fox’s Frames of Reference.. The Social Theory and Psychological perspective.</vt:lpstr>
      <vt:lpstr>Pluralism..</vt:lpstr>
      <vt:lpstr>Unitary..</vt:lpstr>
      <vt:lpstr>Motivation Theory..</vt:lpstr>
      <vt:lpstr>Post Modern Organisation..</vt:lpstr>
      <vt:lpstr>Power to the People Individual Knowledge Worker..</vt:lpstr>
      <vt:lpstr>Post Modern Organisation..</vt:lpstr>
      <vt:lpstr>Power to the Employee..</vt:lpstr>
      <vt:lpstr>Therefore..</vt:lpstr>
      <vt:lpstr>Policy, procedures, and practices...</vt:lpstr>
      <vt:lpstr>Tipping the scale.</vt:lpstr>
      <vt:lpstr>Knowledge based work systems...</vt:lpstr>
      <vt:lpstr>The Unitarist Organisation..</vt:lpstr>
      <vt:lpstr>The Unitarist SME</vt:lpstr>
      <vt:lpstr>Let’s unite!</vt:lpstr>
      <vt:lpstr>In conclusion…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Unitarism: a social affair.</dc:title>
  <dc:creator>Sarah-Jane Lennie</dc:creator>
  <cp:lastModifiedBy>Jenny Rodriguez</cp:lastModifiedBy>
  <cp:revision>22</cp:revision>
  <dcterms:created xsi:type="dcterms:W3CDTF">2016-11-23T17:00:00Z</dcterms:created>
  <dcterms:modified xsi:type="dcterms:W3CDTF">2016-11-24T11:55:15Z</dcterms:modified>
</cp:coreProperties>
</file>