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90" d="100"/>
          <a:sy n="9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D8390-1287-4AE5-A0CB-03F6536A8087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85115-60D1-4CA3-82D3-483D5EEF0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419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/>
              <a:t>Is the </a:t>
            </a:r>
            <a:r>
              <a:rPr lang="en-GB" sz="2400" dirty="0" err="1"/>
              <a:t>unitarist</a:t>
            </a:r>
            <a:r>
              <a:rPr lang="en-GB" sz="2400" dirty="0"/>
              <a:t>/HRM theoretical framework adequate  to explain the nature of employment relationship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By: </a:t>
            </a:r>
            <a:r>
              <a:rPr lang="en-GB" dirty="0" err="1"/>
              <a:t>Adesumbo</a:t>
            </a:r>
            <a:r>
              <a:rPr lang="en-GB" dirty="0"/>
              <a:t>, Naomi and Joan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7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5181"/>
            <a:ext cx="8596668" cy="1073889"/>
          </a:xfrm>
        </p:spPr>
        <p:txBody>
          <a:bodyPr>
            <a:normAutofit/>
          </a:bodyPr>
          <a:lstStyle/>
          <a:p>
            <a:r>
              <a:rPr lang="en-GB" dirty="0" smtClean="0"/>
              <a:t>                     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641" y="935665"/>
            <a:ext cx="9763838" cy="5688419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In todays world of precarious work arrangements -  </a:t>
            </a:r>
            <a:r>
              <a:rPr lang="en-GB" sz="2800" b="1" dirty="0"/>
              <a:t>such as zero </a:t>
            </a:r>
            <a:r>
              <a:rPr lang="en-GB" sz="2800" b="1" dirty="0" smtClean="0"/>
              <a:t>hours contracts, </a:t>
            </a:r>
            <a:r>
              <a:rPr lang="en-GB" sz="2800" b="1" dirty="0"/>
              <a:t>low </a:t>
            </a:r>
            <a:r>
              <a:rPr lang="en-GB" sz="2800" b="1" dirty="0" smtClean="0"/>
              <a:t>wages, </a:t>
            </a:r>
            <a:r>
              <a:rPr lang="en-GB" sz="2800" b="1" dirty="0"/>
              <a:t>job insecurity, lack of </a:t>
            </a:r>
            <a:r>
              <a:rPr lang="en-GB" sz="2800" b="1" dirty="0" smtClean="0"/>
              <a:t>benefits </a:t>
            </a:r>
            <a:r>
              <a:rPr lang="en-GB" sz="2800" b="1" dirty="0"/>
              <a:t>and pension </a:t>
            </a:r>
            <a:r>
              <a:rPr lang="en-GB" sz="2800" b="1" dirty="0" smtClean="0"/>
              <a:t>cuts -  </a:t>
            </a:r>
            <a:r>
              <a:rPr lang="en-GB" sz="2800" b="1" dirty="0"/>
              <a:t>workers need </a:t>
            </a:r>
            <a:r>
              <a:rPr lang="en-GB" sz="2800" b="1" dirty="0" smtClean="0"/>
              <a:t>an independent voice </a:t>
            </a:r>
            <a:r>
              <a:rPr lang="en-GB" sz="2800" b="1" dirty="0"/>
              <a:t>to </a:t>
            </a:r>
            <a:r>
              <a:rPr lang="en-GB" sz="2800" b="1" dirty="0" smtClean="0"/>
              <a:t>represent their interests</a:t>
            </a:r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GB" sz="2800" b="1" dirty="0" smtClean="0"/>
              <a:t> This makes trade unionism </a:t>
            </a:r>
            <a:r>
              <a:rPr lang="en-GB" sz="2800" b="1" dirty="0"/>
              <a:t>more relevant in </a:t>
            </a:r>
            <a:r>
              <a:rPr lang="en-GB" sz="2800" b="1" dirty="0" smtClean="0"/>
              <a:t>today’s </a:t>
            </a:r>
            <a:r>
              <a:rPr lang="en-GB" sz="2800" b="1" dirty="0"/>
              <a:t>work </a:t>
            </a:r>
            <a:r>
              <a:rPr lang="en-GB" sz="2800" b="1" dirty="0" smtClean="0"/>
              <a:t>environment than ever </a:t>
            </a:r>
            <a:r>
              <a:rPr lang="en-GB" sz="2800" b="1" dirty="0"/>
              <a:t>before</a:t>
            </a:r>
            <a:r>
              <a:rPr lang="en-GB" sz="2800" b="1" dirty="0" smtClean="0"/>
              <a:t>.</a:t>
            </a:r>
          </a:p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endParaRPr lang="en-GB" sz="3000" dirty="0" smtClean="0"/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endParaRPr lang="en-GB" sz="3000" dirty="0" smtClean="0"/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endParaRPr lang="en-GB" sz="3000" dirty="0" smtClean="0"/>
          </a:p>
          <a:p>
            <a:pPr marL="0" indent="0">
              <a:buNone/>
            </a:pPr>
            <a:endParaRPr lang="en-GB" sz="3000" dirty="0" smtClean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668" y="4231759"/>
            <a:ext cx="3931224" cy="233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521" y="4295555"/>
            <a:ext cx="4784318" cy="240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8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Hence, the pluralist theoretical framework would be a much more useful analytical framework from which to understand the employment relationship,</a:t>
            </a:r>
          </a:p>
          <a:p>
            <a:r>
              <a:rPr lang="en-GB" sz="3200" dirty="0"/>
              <a:t>The </a:t>
            </a:r>
            <a:r>
              <a:rPr lang="en-GB" sz="3200" dirty="0" err="1"/>
              <a:t>unitarist</a:t>
            </a:r>
            <a:r>
              <a:rPr lang="en-GB" sz="3200" dirty="0"/>
              <a:t> perspective is completely flawed and should be thrown into the bin…..!!</a:t>
            </a:r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3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0344"/>
          </a:xfrm>
        </p:spPr>
        <p:txBody>
          <a:bodyPr/>
          <a:lstStyle/>
          <a:p>
            <a:r>
              <a:rPr lang="en-GB" dirty="0" smtClean="0"/>
              <a:t>             </a:t>
            </a:r>
            <a:r>
              <a:rPr lang="en-GB" dirty="0" err="1" smtClean="0"/>
              <a:t>Unitarist</a:t>
            </a:r>
            <a:r>
              <a:rPr lang="en-GB" dirty="0" smtClean="0"/>
              <a:t>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44008"/>
            <a:ext cx="8596668" cy="5007936"/>
          </a:xfrm>
        </p:spPr>
        <p:txBody>
          <a:bodyPr>
            <a:noAutofit/>
          </a:bodyPr>
          <a:lstStyle/>
          <a:p>
            <a:r>
              <a:rPr lang="en-GB" sz="2400" dirty="0" smtClean="0"/>
              <a:t>Every work organisation is an integrated and harmonious whole, with manager and workers having common basic values, interest and objectives</a:t>
            </a:r>
          </a:p>
          <a:p>
            <a:r>
              <a:rPr lang="en-GB" sz="2400" dirty="0" smtClean="0"/>
              <a:t>Single legitimate sources of authority and leadership for a united team- management’s ‘right to manage’</a:t>
            </a:r>
          </a:p>
          <a:p>
            <a:r>
              <a:rPr lang="en-GB" sz="2400" dirty="0" smtClean="0"/>
              <a:t>Conflict is irrational</a:t>
            </a:r>
          </a:p>
          <a:p>
            <a:r>
              <a:rPr lang="en-GB" sz="2400" dirty="0" smtClean="0"/>
              <a:t>Trade unions should be denied a presence within the organisation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i="1" dirty="0" smtClean="0"/>
              <a:t>     </a:t>
            </a:r>
            <a:r>
              <a:rPr lang="en-GB" sz="2000" i="1" dirty="0" smtClean="0"/>
              <a:t>   Perspective </a:t>
            </a:r>
            <a:r>
              <a:rPr lang="en-GB" sz="2000" i="1" dirty="0"/>
              <a:t>of HRM practitioners and non-union employers</a:t>
            </a:r>
          </a:p>
          <a:p>
            <a:pPr marL="0" indent="0">
              <a:buNone/>
            </a:pPr>
            <a:r>
              <a:rPr lang="en-GB" i="1" dirty="0" smtClean="0"/>
              <a:t>              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41998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</a:t>
            </a:r>
            <a:br>
              <a:rPr lang="en-GB" dirty="0" smtClean="0"/>
            </a:br>
            <a:r>
              <a:rPr lang="en-GB" dirty="0"/>
              <a:t> </a:t>
            </a:r>
            <a:r>
              <a:rPr lang="en-GB" dirty="0" smtClean="0"/>
              <a:t>                           1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0577"/>
            <a:ext cx="8596668" cy="489097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It is distinctly managerial in orientation-reinforcing managerial values and norms in the work situation, and justifying their dominant authority position</a:t>
            </a:r>
          </a:p>
          <a:p>
            <a:pPr marL="0" indent="0">
              <a:buNone/>
            </a:pPr>
            <a:endParaRPr lang="en-GB" sz="3200" dirty="0"/>
          </a:p>
        </p:txBody>
      </p:sp>
      <p:pic>
        <p:nvPicPr>
          <p:cNvPr id="5" name="Picture 4" descr="Image result for autocratic style of leadership in management imag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785191"/>
            <a:ext cx="5422605" cy="2796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93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6149"/>
            <a:ext cx="8596668" cy="3370521"/>
          </a:xfrm>
        </p:spPr>
        <p:txBody>
          <a:bodyPr>
            <a:normAutofit/>
          </a:bodyPr>
          <a:lstStyle/>
          <a:p>
            <a:r>
              <a:rPr lang="en-GB" sz="4000" dirty="0" smtClean="0"/>
              <a:t>Ignores the gross inequality of power and control which exists within organisations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3954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 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6781"/>
            <a:ext cx="8596668" cy="3487479"/>
          </a:xfrm>
        </p:spPr>
        <p:txBody>
          <a:bodyPr>
            <a:normAutofit/>
          </a:bodyPr>
          <a:lstStyle/>
          <a:p>
            <a:r>
              <a:rPr lang="en-GB" sz="4000" dirty="0"/>
              <a:t>F</a:t>
            </a:r>
            <a:r>
              <a:rPr lang="en-GB" sz="4000" dirty="0" smtClean="0"/>
              <a:t>ails to recognise the existence of different interest between workers and management which are genuine and justifiable.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952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5517"/>
            <a:ext cx="8596668" cy="3530009"/>
          </a:xfrm>
        </p:spPr>
        <p:txBody>
          <a:bodyPr>
            <a:normAutofit/>
          </a:bodyPr>
          <a:lstStyle/>
          <a:p>
            <a:r>
              <a:rPr lang="en-GB" sz="4000" dirty="0"/>
              <a:t>D</a:t>
            </a:r>
            <a:r>
              <a:rPr lang="en-GB" sz="4000" dirty="0" smtClean="0"/>
              <a:t>oes not take into account the real needs of employees for genuine say in how work is originated and run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2338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8680"/>
            <a:ext cx="8596668" cy="3572539"/>
          </a:xfrm>
        </p:spPr>
        <p:txBody>
          <a:bodyPr>
            <a:normAutofit/>
          </a:bodyPr>
          <a:lstStyle/>
          <a:p>
            <a:r>
              <a:rPr lang="en-GB" sz="4000" dirty="0" smtClean="0"/>
              <a:t>It makes assumption that managers decisions are rational and contain within them the interest of all employees, when in fact concerned for themselves.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5025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            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41991"/>
            <a:ext cx="8596668" cy="3551274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The assumption of consensus and harmony in the workplace does not accord with the reality of conflict - sometimes expressed in strikes which are legitimate.</a:t>
            </a:r>
          </a:p>
          <a:p>
            <a:endParaRPr lang="en-GB" sz="4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532" y="4167962"/>
            <a:ext cx="4009463" cy="249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07" y="4284921"/>
            <a:ext cx="3934047" cy="238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23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0344"/>
          </a:xfrm>
        </p:spPr>
        <p:txBody>
          <a:bodyPr/>
          <a:lstStyle/>
          <a:p>
            <a:r>
              <a:rPr lang="en-GB" dirty="0" smtClean="0"/>
              <a:t>                         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86" y="1148316"/>
            <a:ext cx="10858993" cy="5518298"/>
          </a:xfrm>
        </p:spPr>
        <p:txBody>
          <a:bodyPr>
            <a:normAutofit/>
          </a:bodyPr>
          <a:lstStyle/>
          <a:p>
            <a:r>
              <a:rPr lang="en-GB" sz="4000" dirty="0"/>
              <a:t>F</a:t>
            </a:r>
            <a:r>
              <a:rPr lang="en-GB" sz="4000" dirty="0" smtClean="0"/>
              <a:t>alsely reassures management that the blame for conflict can be placed with employees rather managers </a:t>
            </a:r>
          </a:p>
          <a:p>
            <a:endParaRPr lang="en-GB" sz="4000" dirty="0"/>
          </a:p>
          <a:p>
            <a:endParaRPr lang="en-GB" sz="4000" dirty="0"/>
          </a:p>
        </p:txBody>
      </p:sp>
      <p:pic>
        <p:nvPicPr>
          <p:cNvPr id="4" name="Picture 3" descr="Image result for junior doctors strike imag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73" y="3636335"/>
            <a:ext cx="3306725" cy="2711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Image result for images of strike a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696" y="3678865"/>
            <a:ext cx="2619375" cy="257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192" y="3721395"/>
            <a:ext cx="2879503" cy="262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563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468</TotalTime>
  <Words>323</Words>
  <Application>Microsoft Office PowerPoint</Application>
  <PresentationFormat>Custom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Is the unitarist/HRM theoretical framework adequate  to explain the nature of employment relationship </vt:lpstr>
      <vt:lpstr>             Unitarist Perspective</vt:lpstr>
      <vt:lpstr>                                                1   </vt:lpstr>
      <vt:lpstr>                            2</vt:lpstr>
      <vt:lpstr>                              3</vt:lpstr>
      <vt:lpstr>                             4</vt:lpstr>
      <vt:lpstr>                             5</vt:lpstr>
      <vt:lpstr>                             6</vt:lpstr>
      <vt:lpstr>                         7</vt:lpstr>
      <vt:lpstr>                     CONCLUSION</vt:lpstr>
      <vt:lpstr>PowerPoint Presentation</vt:lpstr>
    </vt:vector>
  </TitlesOfParts>
  <Company>University of Salford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 unitarist/HRM theoretical framework adequate  to explain the nature of employment relationship</dc:title>
  <dc:creator>Ogunbor Osarobo</dc:creator>
  <cp:lastModifiedBy>Jenny Rodriguez</cp:lastModifiedBy>
  <cp:revision>18</cp:revision>
  <cp:lastPrinted>2016-11-23T14:25:40Z</cp:lastPrinted>
  <dcterms:created xsi:type="dcterms:W3CDTF">2016-11-18T13:01:35Z</dcterms:created>
  <dcterms:modified xsi:type="dcterms:W3CDTF">2016-11-24T11:38:38Z</dcterms:modified>
</cp:coreProperties>
</file>