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Trade Union Density (1980 - 2014)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381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Hoja1!$A$2:$A$36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Hoja1!$B$2:$B$36</c:f>
              <c:numCache>
                <c:formatCode>0.00</c:formatCode>
                <c:ptCount val="35"/>
                <c:pt idx="0">
                  <c:v>51.719368448523298</c:v>
                </c:pt>
                <c:pt idx="1">
                  <c:v>51.947743467933499</c:v>
                </c:pt>
                <c:pt idx="2">
                  <c:v>51.741384141216002</c:v>
                </c:pt>
                <c:pt idx="3">
                  <c:v>50.171358048132198</c:v>
                </c:pt>
                <c:pt idx="4">
                  <c:v>48.8543017725897</c:v>
                </c:pt>
                <c:pt idx="5">
                  <c:v>46.020882771713303</c:v>
                </c:pt>
                <c:pt idx="6">
                  <c:v>46.001322813813999</c:v>
                </c:pt>
                <c:pt idx="7">
                  <c:v>45.036120685584798</c:v>
                </c:pt>
                <c:pt idx="8">
                  <c:v>43.0056538391392</c:v>
                </c:pt>
                <c:pt idx="9">
                  <c:v>41.520319786808798</c:v>
                </c:pt>
                <c:pt idx="10">
                  <c:v>39.699604743083</c:v>
                </c:pt>
                <c:pt idx="11">
                  <c:v>39.686249831437898</c:v>
                </c:pt>
                <c:pt idx="12">
                  <c:v>39.849283747841902</c:v>
                </c:pt>
                <c:pt idx="13">
                  <c:v>37.949093313184697</c:v>
                </c:pt>
                <c:pt idx="14">
                  <c:v>36.642706131078199</c:v>
                </c:pt>
                <c:pt idx="15">
                  <c:v>34.428126597574</c:v>
                </c:pt>
                <c:pt idx="16">
                  <c:v>33.010138838144002</c:v>
                </c:pt>
                <c:pt idx="17">
                  <c:v>31.943661971830998</c:v>
                </c:pt>
                <c:pt idx="18">
                  <c:v>30.448915048756898</c:v>
                </c:pt>
                <c:pt idx="19">
                  <c:v>30.129533678756498</c:v>
                </c:pt>
                <c:pt idx="20">
                  <c:v>30.180600305239999</c:v>
                </c:pt>
                <c:pt idx="21">
                  <c:v>29.559378934116701</c:v>
                </c:pt>
                <c:pt idx="22">
                  <c:v>29.319764774575599</c:v>
                </c:pt>
                <c:pt idx="23">
                  <c:v>29.619305179945901</c:v>
                </c:pt>
                <c:pt idx="24">
                  <c:v>28.957055214723901</c:v>
                </c:pt>
                <c:pt idx="25">
                  <c:v>28.5524247188294</c:v>
                </c:pt>
                <c:pt idx="26">
                  <c:v>28.219068558864699</c:v>
                </c:pt>
                <c:pt idx="27">
                  <c:v>28.089395267309399</c:v>
                </c:pt>
                <c:pt idx="28">
                  <c:v>27.316457692610999</c:v>
                </c:pt>
                <c:pt idx="29">
                  <c:v>27.3259334006055</c:v>
                </c:pt>
                <c:pt idx="30">
                  <c:v>26.6007266855067</c:v>
                </c:pt>
                <c:pt idx="31">
                  <c:v>25.820016820857902</c:v>
                </c:pt>
                <c:pt idx="32">
                  <c:v>26.042792479052899</c:v>
                </c:pt>
                <c:pt idx="33">
                  <c:v>25.796752138791799</c:v>
                </c:pt>
                <c:pt idx="34">
                  <c:v>25.141855623584298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OECD countries</c:v>
                </c:pt>
              </c:strCache>
            </c:strRef>
          </c:tx>
          <c:spPr>
            <a:ln w="381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Hoja1!$A$2:$A$36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Hoja1!$C$2:$C$36</c:f>
              <c:numCache>
                <c:formatCode>0.00</c:formatCode>
                <c:ptCount val="35"/>
                <c:pt idx="0">
                  <c:v>34.103761415419399</c:v>
                </c:pt>
                <c:pt idx="1">
                  <c:v>33.2781745337929</c:v>
                </c:pt>
                <c:pt idx="2">
                  <c:v>32.869860990546201</c:v>
                </c:pt>
                <c:pt idx="3">
                  <c:v>31.8763076578411</c:v>
                </c:pt>
                <c:pt idx="4">
                  <c:v>30.837886289317201</c:v>
                </c:pt>
                <c:pt idx="5">
                  <c:v>29.7506095527025</c:v>
                </c:pt>
                <c:pt idx="6">
                  <c:v>28.9519769035515</c:v>
                </c:pt>
                <c:pt idx="7">
                  <c:v>28.318627596671099</c:v>
                </c:pt>
                <c:pt idx="8">
                  <c:v>27.844726421307399</c:v>
                </c:pt>
                <c:pt idx="9">
                  <c:v>27.3023324667015</c:v>
                </c:pt>
                <c:pt idx="10">
                  <c:v>26.600202266545899</c:v>
                </c:pt>
                <c:pt idx="11">
                  <c:v>26.960203191498401</c:v>
                </c:pt>
                <c:pt idx="12">
                  <c:v>26.350806429329499</c:v>
                </c:pt>
                <c:pt idx="13">
                  <c:v>25.664868514690799</c:v>
                </c:pt>
                <c:pt idx="14">
                  <c:v>24.862496815134801</c:v>
                </c:pt>
                <c:pt idx="15">
                  <c:v>23.559631464680599</c:v>
                </c:pt>
                <c:pt idx="16">
                  <c:v>22.681087902143101</c:v>
                </c:pt>
                <c:pt idx="17">
                  <c:v>21.875985014161898</c:v>
                </c:pt>
                <c:pt idx="18">
                  <c:v>21.389021396010701</c:v>
                </c:pt>
                <c:pt idx="19">
                  <c:v>20.988130223499802</c:v>
                </c:pt>
                <c:pt idx="20">
                  <c:v>20.372061806929601</c:v>
                </c:pt>
                <c:pt idx="21">
                  <c:v>20.029869421215199</c:v>
                </c:pt>
                <c:pt idx="22">
                  <c:v>19.668713236936799</c:v>
                </c:pt>
                <c:pt idx="23">
                  <c:v>19.579283503501902</c:v>
                </c:pt>
                <c:pt idx="24">
                  <c:v>19.206175149590401</c:v>
                </c:pt>
                <c:pt idx="25">
                  <c:v>18.852682634718999</c:v>
                </c:pt>
                <c:pt idx="26">
                  <c:v>18.272174788816301</c:v>
                </c:pt>
                <c:pt idx="27">
                  <c:v>18.133970180949099</c:v>
                </c:pt>
                <c:pt idx="28">
                  <c:v>18.016073591202002</c:v>
                </c:pt>
                <c:pt idx="29">
                  <c:v>18.060810048089401</c:v>
                </c:pt>
                <c:pt idx="30">
                  <c:v>17.696165233543301</c:v>
                </c:pt>
                <c:pt idx="31">
                  <c:v>17.5957032721555</c:v>
                </c:pt>
                <c:pt idx="32">
                  <c:v>17.161429318817898</c:v>
                </c:pt>
                <c:pt idx="33">
                  <c:v>17.022305351461199</c:v>
                </c:pt>
                <c:pt idx="34">
                  <c:v>16.730147888998001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818816"/>
        <c:axId val="92849280"/>
      </c:lineChart>
      <c:catAx>
        <c:axId val="9281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49280"/>
        <c:crosses val="autoZero"/>
        <c:auto val="1"/>
        <c:lblAlgn val="ctr"/>
        <c:lblOffset val="100"/>
        <c:noMultiLvlLbl val="0"/>
      </c:catAx>
      <c:valAx>
        <c:axId val="9284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1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s-ES" sz="1700" dirty="0" err="1"/>
              <a:t>Trade</a:t>
            </a:r>
            <a:r>
              <a:rPr lang="es-ES" sz="1700" dirty="0"/>
              <a:t> </a:t>
            </a:r>
            <a:r>
              <a:rPr lang="es-ES" sz="1700" dirty="0" err="1"/>
              <a:t>union</a:t>
            </a:r>
            <a:r>
              <a:rPr lang="es-ES" sz="1700" dirty="0"/>
              <a:t> </a:t>
            </a:r>
            <a:r>
              <a:rPr lang="es-ES" sz="1700" dirty="0" err="1"/>
              <a:t>membership</a:t>
            </a:r>
            <a:r>
              <a:rPr lang="es-ES" sz="1700" dirty="0"/>
              <a:t> as a </a:t>
            </a:r>
            <a:r>
              <a:rPr lang="es-ES" sz="1700" dirty="0" err="1"/>
              <a:t>proportion</a:t>
            </a:r>
            <a:r>
              <a:rPr lang="es-ES" sz="1700" dirty="0"/>
              <a:t> of </a:t>
            </a:r>
            <a:r>
              <a:rPr lang="es-ES" sz="1700" dirty="0" err="1"/>
              <a:t>employees</a:t>
            </a:r>
            <a:r>
              <a:rPr lang="es-ES" sz="1700" dirty="0"/>
              <a:t> </a:t>
            </a:r>
            <a:r>
              <a:rPr lang="es-ES" sz="1700" dirty="0" err="1"/>
              <a:t>by</a:t>
            </a:r>
            <a:r>
              <a:rPr lang="es-ES" sz="1700" dirty="0"/>
              <a:t> </a:t>
            </a:r>
            <a:r>
              <a:rPr lang="es-ES" sz="1700" dirty="0" err="1"/>
              <a:t>age</a:t>
            </a:r>
            <a:r>
              <a:rPr lang="es-ES" sz="1700" dirty="0"/>
              <a:t> </a:t>
            </a:r>
            <a:r>
              <a:rPr lang="es-ES" sz="1700" dirty="0" err="1"/>
              <a:t>group</a:t>
            </a:r>
            <a:r>
              <a:rPr lang="es-ES" sz="1700" dirty="0"/>
              <a:t> (2015)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Columna3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5000"/>
                </a:srgbClr>
              </a:outerShdw>
            </a:effectLst>
          </c:spPr>
          <c:invertIfNegative val="0"/>
          <c:cat>
            <c:strRef>
              <c:f>Hoja1!$A$2:$A$13</c:f>
              <c:strCache>
                <c:ptCount val="12"/>
                <c:pt idx="0">
                  <c:v>16 to 19</c:v>
                </c:pt>
                <c:pt idx="1">
                  <c:v>20 to 24</c:v>
                </c:pt>
                <c:pt idx="2">
                  <c:v>25 to 29</c:v>
                </c:pt>
                <c:pt idx="3">
                  <c:v>30 to 34</c:v>
                </c:pt>
                <c:pt idx="4">
                  <c:v>35 to 39</c:v>
                </c:pt>
                <c:pt idx="5">
                  <c:v>40 to 44</c:v>
                </c:pt>
                <c:pt idx="6">
                  <c:v>45 to 49</c:v>
                </c:pt>
                <c:pt idx="7">
                  <c:v>50 to 54</c:v>
                </c:pt>
                <c:pt idx="8">
                  <c:v>55 to 59</c:v>
                </c:pt>
                <c:pt idx="9">
                  <c:v>60 to 64</c:v>
                </c:pt>
                <c:pt idx="10">
                  <c:v>65 to 69</c:v>
                </c:pt>
                <c:pt idx="11">
                  <c:v>Over 70</c:v>
                </c:pt>
              </c:strCache>
            </c:strRef>
          </c:cat>
          <c:val>
            <c:numRef>
              <c:f>Hoja1!$B$2:$B$13</c:f>
              <c:numCache>
                <c:formatCode>0.0%</c:formatCode>
                <c:ptCount val="12"/>
                <c:pt idx="0">
                  <c:v>2.4E-2</c:v>
                </c:pt>
                <c:pt idx="1">
                  <c:v>0.11600000000000001</c:v>
                </c:pt>
                <c:pt idx="2">
                  <c:v>0.17699999999999999</c:v>
                </c:pt>
                <c:pt idx="3">
                  <c:v>0.219</c:v>
                </c:pt>
                <c:pt idx="4">
                  <c:v>0.252</c:v>
                </c:pt>
                <c:pt idx="5">
                  <c:v>0.26100000000000001</c:v>
                </c:pt>
                <c:pt idx="6">
                  <c:v>0.30299999999999999</c:v>
                </c:pt>
                <c:pt idx="7">
                  <c:v>0.36</c:v>
                </c:pt>
                <c:pt idx="8">
                  <c:v>0.34</c:v>
                </c:pt>
                <c:pt idx="9">
                  <c:v>0.3</c:v>
                </c:pt>
                <c:pt idx="10">
                  <c:v>0.20100000000000001</c:v>
                </c:pt>
                <c:pt idx="11">
                  <c:v>0.122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2886912"/>
        <c:axId val="92888448"/>
      </c:barChart>
      <c:catAx>
        <c:axId val="928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88448"/>
        <c:crosses val="autoZero"/>
        <c:auto val="1"/>
        <c:lblAlgn val="ctr"/>
        <c:lblOffset val="100"/>
        <c:noMultiLvlLbl val="0"/>
      </c:catAx>
      <c:valAx>
        <c:axId val="9288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8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Collective Bargaining Coverage (1980 - 2013)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UK</c:v>
                </c:pt>
              </c:strCache>
            </c:strRef>
          </c:tx>
          <c:spPr>
            <a:ln w="381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Hoja1!$A$2:$A$6</c:f>
              <c:numCache>
                <c:formatCode>General</c:formatCode>
                <c:ptCount val="5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2010</c:v>
                </c:pt>
                <c:pt idx="4">
                  <c:v>2013</c:v>
                </c:pt>
              </c:numCache>
            </c:numRef>
          </c:cat>
          <c:val>
            <c:numRef>
              <c:f>Hoja1!$B$2:$B$6</c:f>
              <c:numCache>
                <c:formatCode>0%</c:formatCode>
                <c:ptCount val="5"/>
                <c:pt idx="0">
                  <c:v>0.7</c:v>
                </c:pt>
                <c:pt idx="1">
                  <c:v>0.54</c:v>
                </c:pt>
                <c:pt idx="2">
                  <c:v>0.36</c:v>
                </c:pt>
                <c:pt idx="3">
                  <c:v>0.31</c:v>
                </c:pt>
                <c:pt idx="4">
                  <c:v>0.28999999999999998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OECD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Hoja1!$A$2:$A$6</c:f>
              <c:numCache>
                <c:formatCode>General</c:formatCode>
                <c:ptCount val="5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2010</c:v>
                </c:pt>
                <c:pt idx="4">
                  <c:v>2013</c:v>
                </c:pt>
              </c:numCache>
            </c:numRef>
          </c:cat>
          <c:val>
            <c:numRef>
              <c:f>Hoja1!$C$2:$C$6</c:f>
              <c:numCache>
                <c:formatCode>0%</c:formatCode>
                <c:ptCount val="5"/>
                <c:pt idx="0">
                  <c:v>0.73</c:v>
                </c:pt>
                <c:pt idx="1">
                  <c:v>0.70299999999999996</c:v>
                </c:pt>
                <c:pt idx="2">
                  <c:v>0.56000000000000005</c:v>
                </c:pt>
                <c:pt idx="3">
                  <c:v>0.55000000000000004</c:v>
                </c:pt>
                <c:pt idx="4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836800"/>
        <c:axId val="95859072"/>
      </c:lineChart>
      <c:catAx>
        <c:axId val="9583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859072"/>
        <c:crosses val="autoZero"/>
        <c:auto val="1"/>
        <c:lblAlgn val="ctr"/>
        <c:lblOffset val="100"/>
        <c:noMultiLvlLbl val="0"/>
      </c:catAx>
      <c:valAx>
        <c:axId val="9585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8368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6170" y="1623210"/>
            <a:ext cx="9199660" cy="2677648"/>
          </a:xfrm>
        </p:spPr>
        <p:txBody>
          <a:bodyPr/>
          <a:lstStyle/>
          <a:p>
            <a:pPr algn="ctr"/>
            <a:r>
              <a:rPr lang="es-ES" dirty="0" smtClean="0"/>
              <a:t>TRADE UNION’S INCREASING IRRELEVANCE IN THE WORLD OF HRM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8306" y="4674348"/>
            <a:ext cx="4975389" cy="861420"/>
          </a:xfrm>
        </p:spPr>
        <p:txBody>
          <a:bodyPr>
            <a:noAutofit/>
          </a:bodyPr>
          <a:lstStyle/>
          <a:p>
            <a:pPr algn="ctr"/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university</a:t>
            </a:r>
            <a:r>
              <a:rPr lang="es-ES" sz="2000" dirty="0"/>
              <a:t> of </a:t>
            </a:r>
            <a:r>
              <a:rPr lang="es-ES" sz="2000" dirty="0" err="1"/>
              <a:t>manchester</a:t>
            </a:r>
            <a:endParaRPr lang="es-ES" sz="2000" dirty="0"/>
          </a:p>
          <a:p>
            <a:pPr algn="ctr"/>
            <a:r>
              <a:rPr lang="es-ES" sz="2000" dirty="0" smtClean="0"/>
              <a:t>MIRS </a:t>
            </a:r>
            <a:r>
              <a:rPr lang="es-ES" sz="2000" dirty="0" err="1" smtClean="0"/>
              <a:t>Student</a:t>
            </a:r>
            <a:r>
              <a:rPr lang="es-ES" sz="2000" dirty="0" smtClean="0"/>
              <a:t> debate 2016</a:t>
            </a:r>
          </a:p>
        </p:txBody>
      </p:sp>
    </p:spTree>
    <p:extLst>
      <p:ext uri="{BB962C8B-B14F-4D97-AF65-F5344CB8AC3E}">
        <p14:creationId xmlns:p14="http://schemas.microsoft.com/office/powerpoint/2010/main" val="89432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 title="Per cent"/>
          <p:cNvGraphicFramePr/>
          <p:nvPr>
            <p:extLst>
              <p:ext uri="{D42A27DB-BD31-4B8C-83A1-F6EECF244321}">
                <p14:modId xmlns:p14="http://schemas.microsoft.com/office/powerpoint/2010/main" val="1579727229"/>
              </p:ext>
            </p:extLst>
          </p:nvPr>
        </p:nvGraphicFramePr>
        <p:xfrm>
          <a:off x="653603" y="624476"/>
          <a:ext cx="10884794" cy="5834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0" y="6611779"/>
            <a:ext cx="227498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i="1" dirty="0" err="1" smtClean="0"/>
              <a:t>Source</a:t>
            </a:r>
            <a:r>
              <a:rPr lang="es-ES" sz="900" dirty="0" smtClean="0"/>
              <a:t>: OECD </a:t>
            </a:r>
            <a:r>
              <a:rPr lang="es-ES" sz="900" dirty="0" err="1" smtClean="0"/>
              <a:t>Labour</a:t>
            </a:r>
            <a:r>
              <a:rPr lang="es-ES" sz="900" dirty="0" smtClean="0"/>
              <a:t> </a:t>
            </a:r>
            <a:r>
              <a:rPr lang="es-ES" sz="900" dirty="0" err="1" smtClean="0"/>
              <a:t>Statistics</a:t>
            </a:r>
            <a:r>
              <a:rPr lang="es-ES" sz="900" dirty="0" smtClean="0"/>
              <a:t> (2015)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42784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1962546644"/>
              </p:ext>
            </p:extLst>
          </p:nvPr>
        </p:nvGraphicFramePr>
        <p:xfrm>
          <a:off x="1038665" y="633046"/>
          <a:ext cx="10114671" cy="5880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6611779"/>
            <a:ext cx="336502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i="1" dirty="0" err="1"/>
              <a:t>Source</a:t>
            </a:r>
            <a:r>
              <a:rPr lang="es-ES" sz="900" dirty="0"/>
              <a:t>: </a:t>
            </a:r>
            <a:r>
              <a:rPr lang="es-ES" sz="900" dirty="0" err="1"/>
              <a:t>Labour</a:t>
            </a:r>
            <a:r>
              <a:rPr lang="es-ES" sz="900" dirty="0"/>
              <a:t> </a:t>
            </a:r>
            <a:r>
              <a:rPr lang="es-ES" sz="900" dirty="0" err="1"/>
              <a:t>Force</a:t>
            </a:r>
            <a:r>
              <a:rPr lang="es-ES" sz="900" dirty="0"/>
              <a:t> </a:t>
            </a:r>
            <a:r>
              <a:rPr lang="es-ES" sz="900" dirty="0" err="1"/>
              <a:t>Survey</a:t>
            </a:r>
            <a:r>
              <a:rPr lang="es-ES" sz="900" dirty="0"/>
              <a:t>, Office </a:t>
            </a:r>
            <a:r>
              <a:rPr lang="es-ES" sz="900" dirty="0" err="1"/>
              <a:t>for</a:t>
            </a:r>
            <a:r>
              <a:rPr lang="es-ES" sz="900" dirty="0"/>
              <a:t> </a:t>
            </a:r>
            <a:r>
              <a:rPr lang="es-ES" sz="900" dirty="0" err="1"/>
              <a:t>National</a:t>
            </a:r>
            <a:r>
              <a:rPr lang="es-ES" sz="900" dirty="0"/>
              <a:t> </a:t>
            </a:r>
            <a:r>
              <a:rPr lang="es-ES" sz="900" dirty="0" err="1"/>
              <a:t>Statistics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302789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>
            <p:extLst>
              <p:ext uri="{D42A27DB-BD31-4B8C-83A1-F6EECF244321}">
                <p14:modId xmlns:p14="http://schemas.microsoft.com/office/powerpoint/2010/main" val="3011540595"/>
              </p:ext>
            </p:extLst>
          </p:nvPr>
        </p:nvGraphicFramePr>
        <p:xfrm>
          <a:off x="961293" y="635885"/>
          <a:ext cx="10269415" cy="6091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6611779"/>
            <a:ext cx="50385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Source</a:t>
            </a:r>
            <a:r>
              <a:rPr lang="en-US" sz="900" dirty="0"/>
              <a:t>: Economic Policy Reforms 2016: Going for Growth Interim Report - © OECD 2016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23924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96170" y="1623210"/>
            <a:ext cx="9199660" cy="2677648"/>
          </a:xfrm>
        </p:spPr>
        <p:txBody>
          <a:bodyPr/>
          <a:lstStyle/>
          <a:p>
            <a:pPr algn="ctr"/>
            <a:r>
              <a:rPr lang="es-ES" dirty="0" smtClean="0"/>
              <a:t>TRADE UNION’S INCREASING IRRELEVANCE IN THE WORLD OF HRM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8306" y="4674348"/>
            <a:ext cx="4975389" cy="861420"/>
          </a:xfrm>
        </p:spPr>
        <p:txBody>
          <a:bodyPr>
            <a:noAutofit/>
          </a:bodyPr>
          <a:lstStyle/>
          <a:p>
            <a:pPr algn="ctr"/>
            <a:r>
              <a:rPr lang="es-ES" sz="2000" dirty="0" err="1"/>
              <a:t>The</a:t>
            </a:r>
            <a:r>
              <a:rPr lang="es-ES" sz="2000" dirty="0"/>
              <a:t> </a:t>
            </a:r>
            <a:r>
              <a:rPr lang="es-ES" sz="2000" dirty="0" err="1"/>
              <a:t>university</a:t>
            </a:r>
            <a:r>
              <a:rPr lang="es-ES" sz="2000" dirty="0"/>
              <a:t> of </a:t>
            </a:r>
            <a:r>
              <a:rPr lang="es-ES" sz="2000" dirty="0" err="1"/>
              <a:t>manchester</a:t>
            </a:r>
            <a:endParaRPr lang="es-ES" sz="2000" dirty="0"/>
          </a:p>
          <a:p>
            <a:pPr algn="ctr"/>
            <a:r>
              <a:rPr lang="es-ES" sz="2000" dirty="0" smtClean="0"/>
              <a:t>MIRS </a:t>
            </a:r>
            <a:r>
              <a:rPr lang="es-ES" sz="2000" dirty="0" err="1" smtClean="0"/>
              <a:t>Student</a:t>
            </a:r>
            <a:r>
              <a:rPr lang="es-ES" sz="2000" dirty="0" smtClean="0"/>
              <a:t> debate 2016</a:t>
            </a:r>
          </a:p>
        </p:txBody>
      </p:sp>
    </p:spTree>
    <p:extLst>
      <p:ext uri="{BB962C8B-B14F-4D97-AF65-F5344CB8AC3E}">
        <p14:creationId xmlns:p14="http://schemas.microsoft.com/office/powerpoint/2010/main" val="31291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169</TotalTime>
  <Words>98</Words>
  <Application>Microsoft Office PowerPoint</Application>
  <PresentationFormat>Custom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Sala de reuniones Ion</vt:lpstr>
      <vt:lpstr>TRADE UNION’S INCREASING IRRELEVANCE IN THE WORLD OF HRM</vt:lpstr>
      <vt:lpstr>PowerPoint Presentation</vt:lpstr>
      <vt:lpstr>PowerPoint Presentation</vt:lpstr>
      <vt:lpstr>PowerPoint Presentation</vt:lpstr>
      <vt:lpstr>TRADE UNION’S INCREASING IRRELEVANCE IN THE WORLD OF HRM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UNION’S INCREASING IRRELEVANCE IN THE WORLD OF HRM</dc:title>
  <dc:creator>Atenea Ríos</dc:creator>
  <cp:lastModifiedBy>Jenny Rodriguez</cp:lastModifiedBy>
  <cp:revision>9</cp:revision>
  <dcterms:created xsi:type="dcterms:W3CDTF">2016-11-19T20:09:26Z</dcterms:created>
  <dcterms:modified xsi:type="dcterms:W3CDTF">2016-11-24T11:56:36Z</dcterms:modified>
</cp:coreProperties>
</file>