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5"/>
  </p:notesMasterIdLst>
  <p:sldIdLst>
    <p:sldId id="256" r:id="rId2"/>
    <p:sldId id="272" r:id="rId3"/>
    <p:sldId id="273" r:id="rId4"/>
    <p:sldId id="274" r:id="rId5"/>
    <p:sldId id="275" r:id="rId6"/>
    <p:sldId id="266" r:id="rId7"/>
    <p:sldId id="265" r:id="rId8"/>
    <p:sldId id="268" r:id="rId9"/>
    <p:sldId id="280" r:id="rId10"/>
    <p:sldId id="281" r:id="rId11"/>
    <p:sldId id="282" r:id="rId12"/>
    <p:sldId id="277" r:id="rId13"/>
    <p:sldId id="286"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9"/>
    <p:restoredTop sz="67776"/>
  </p:normalViewPr>
  <p:slideViewPr>
    <p:cSldViewPr snapToGrid="0" snapToObjects="1">
      <p:cViewPr>
        <p:scale>
          <a:sx n="49" d="100"/>
          <a:sy n="49" d="100"/>
        </p:scale>
        <p:origin x="-130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831E74-041E-724C-B9A1-020BFD0D80E9}" type="datetimeFigureOut">
              <a:rPr lang="en-US" smtClean="0"/>
              <a:t>11/24/2016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45EEFB-69CC-7347-BAE2-BBB1650F2870}" type="slidenum">
              <a:rPr lang="en-US" smtClean="0"/>
              <a:t>‹#›</a:t>
            </a:fld>
            <a:endParaRPr lang="en-US"/>
          </a:p>
        </p:txBody>
      </p:sp>
    </p:spTree>
    <p:extLst>
      <p:ext uri="{BB962C8B-B14F-4D97-AF65-F5344CB8AC3E}">
        <p14:creationId xmlns:p14="http://schemas.microsoft.com/office/powerpoint/2010/main" val="563081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Trade</a:t>
            </a:r>
            <a:r>
              <a:rPr lang="en-US" baseline="0" dirty="0" smtClean="0"/>
              <a:t> unions have faced various scrutiny over the last few decades with a lot of questions surrounding their ability fulfil the role with an ever changing business environment. However in the current climate it is difficult to deny the ever presence of trade unions in business, with examples for this current year, we will be arguing that trade unions are still relevant and that they still have a place in the current climate.</a:t>
            </a:r>
          </a:p>
          <a:p>
            <a:endParaRPr lang="en-US" baseline="0" dirty="0" smtClean="0"/>
          </a:p>
          <a:p>
            <a:r>
              <a:rPr lang="en-US" baseline="0" dirty="0" smtClean="0"/>
              <a:t>We will start by discussing the legislation, current and past, ….</a:t>
            </a:r>
          </a:p>
          <a:p>
            <a:r>
              <a:rPr lang="en-US" baseline="0" dirty="0" smtClean="0"/>
              <a:t>Then we will go on to look at trade unions in both public and private sectors,</a:t>
            </a:r>
          </a:p>
          <a:p>
            <a:r>
              <a:rPr lang="en-US" baseline="0" dirty="0" smtClean="0"/>
              <a:t>And finally we will look at them from a collective and an individual role.</a:t>
            </a:r>
          </a:p>
        </p:txBody>
      </p:sp>
      <p:sp>
        <p:nvSpPr>
          <p:cNvPr id="4" name="Slide Number Placeholder 3"/>
          <p:cNvSpPr>
            <a:spLocks noGrp="1"/>
          </p:cNvSpPr>
          <p:nvPr>
            <p:ph type="sldNum" sz="quarter" idx="10"/>
          </p:nvPr>
        </p:nvSpPr>
        <p:spPr/>
        <p:txBody>
          <a:bodyPr/>
          <a:lstStyle/>
          <a:p>
            <a:fld id="{CA45EEFB-69CC-7347-BAE2-BBB1650F2870}" type="slidenum">
              <a:rPr lang="en-US" smtClean="0"/>
              <a:t>1</a:t>
            </a:fld>
            <a:endParaRPr lang="en-US"/>
          </a:p>
        </p:txBody>
      </p:sp>
    </p:spTree>
    <p:extLst>
      <p:ext uri="{BB962C8B-B14F-4D97-AF65-F5344CB8AC3E}">
        <p14:creationId xmlns:p14="http://schemas.microsoft.com/office/powerpoint/2010/main" val="703518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decline?</a:t>
            </a:r>
          </a:p>
          <a:p>
            <a:r>
              <a:rPr lang="en-US" dirty="0" smtClean="0"/>
              <a:t>Yes</a:t>
            </a:r>
            <a:r>
              <a:rPr lang="en-US" baseline="0" dirty="0" smtClean="0"/>
              <a:t> we all know that there has been a decline since the 1980s but this is largely to do with the changing nature and environment</a:t>
            </a:r>
          </a:p>
          <a:p>
            <a:r>
              <a:rPr lang="en-US" baseline="0" dirty="0" smtClean="0"/>
              <a:t>Steel industry – on the brink in the UK – all from china </a:t>
            </a:r>
          </a:p>
          <a:p>
            <a:r>
              <a:rPr lang="en-US" baseline="0" dirty="0" smtClean="0"/>
              <a:t>Mining industry – UK non existent – these are HUGE and HEAVILY unionized industries that are no longer a player in employment – therefore you would expect to see a decline</a:t>
            </a:r>
          </a:p>
          <a:p>
            <a:r>
              <a:rPr lang="en-US" baseline="0" dirty="0" smtClean="0"/>
              <a:t>- But actually what you are seeing is stability AND in actual fact some increases – albeit small but increases non the less – THEREFORE THEYRE RELEVANT </a:t>
            </a:r>
            <a:endParaRPr lang="en-US" dirty="0"/>
          </a:p>
        </p:txBody>
      </p:sp>
      <p:sp>
        <p:nvSpPr>
          <p:cNvPr id="4" name="Slide Number Placeholder 3"/>
          <p:cNvSpPr>
            <a:spLocks noGrp="1"/>
          </p:cNvSpPr>
          <p:nvPr>
            <p:ph type="sldNum" sz="quarter" idx="10"/>
          </p:nvPr>
        </p:nvSpPr>
        <p:spPr/>
        <p:txBody>
          <a:bodyPr/>
          <a:lstStyle/>
          <a:p>
            <a:fld id="{CA45EEFB-69CC-7347-BAE2-BBB1650F2870}" type="slidenum">
              <a:rPr lang="en-US" smtClean="0"/>
              <a:t>10</a:t>
            </a:fld>
            <a:endParaRPr lang="en-US"/>
          </a:p>
        </p:txBody>
      </p:sp>
    </p:spTree>
    <p:extLst>
      <p:ext uri="{BB962C8B-B14F-4D97-AF65-F5344CB8AC3E}">
        <p14:creationId xmlns:p14="http://schemas.microsoft.com/office/powerpoint/2010/main" val="1173213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ways in which unions ar</a:t>
            </a:r>
            <a:r>
              <a:rPr lang="en-US" baseline="0" dirty="0" smtClean="0"/>
              <a:t>e moving with the times and are modernizing </a:t>
            </a:r>
            <a:endParaRPr lang="en-US" dirty="0" smtClean="0"/>
          </a:p>
          <a:p>
            <a:r>
              <a:rPr lang="en-US" dirty="0" smtClean="0"/>
              <a:t>A anti-union government is seeing the benefits of them</a:t>
            </a:r>
          </a:p>
          <a:p>
            <a:r>
              <a:rPr lang="en-US" dirty="0" smtClean="0"/>
              <a:t>Unions can work</a:t>
            </a:r>
            <a:r>
              <a:rPr lang="en-US" baseline="0" dirty="0" smtClean="0"/>
              <a:t> together to come up with innovative ways to engage staff – HR (fewer people within it)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ULF projects continue to support learners to access a wide range of learning activities from literacy and numeracy to higher levels skills.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a stronger emphasis on functional skills (notably </a:t>
            </a:r>
            <a:r>
              <a:rPr lang="en-US" sz="1200" kern="1200" dirty="0" err="1" smtClean="0">
                <a:solidFill>
                  <a:schemeClr val="tx1"/>
                </a:solidFill>
                <a:effectLst/>
                <a:latin typeface="+mn-lt"/>
                <a:ea typeface="+mn-ea"/>
                <a:cs typeface="+mn-cs"/>
              </a:rPr>
              <a:t>maths</a:t>
            </a:r>
            <a:r>
              <a:rPr lang="en-US" sz="1200" kern="1200" dirty="0" smtClean="0">
                <a:solidFill>
                  <a:schemeClr val="tx1"/>
                </a:solidFill>
                <a:effectLst/>
                <a:latin typeface="+mn-lt"/>
                <a:ea typeface="+mn-ea"/>
                <a:cs typeface="+mn-cs"/>
              </a:rPr>
              <a:t>), vocational qualifications and apprenticeships reflecting current skills strategy priorities of the government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third of employers (32%) report that </a:t>
            </a:r>
            <a:r>
              <a:rPr lang="en-US" sz="1200" kern="1200" dirty="0" err="1" smtClean="0">
                <a:solidFill>
                  <a:schemeClr val="tx1"/>
                </a:solidFill>
                <a:effectLst/>
                <a:latin typeface="+mn-lt"/>
                <a:ea typeface="+mn-ea"/>
                <a:cs typeface="+mn-cs"/>
              </a:rPr>
              <a:t>organisational</a:t>
            </a:r>
            <a:r>
              <a:rPr lang="en-US" sz="1200" kern="1200" dirty="0" smtClean="0">
                <a:solidFill>
                  <a:schemeClr val="tx1"/>
                </a:solidFill>
                <a:effectLst/>
                <a:latin typeface="+mn-lt"/>
                <a:ea typeface="+mn-ea"/>
                <a:cs typeface="+mn-cs"/>
              </a:rPr>
              <a:t> performance has increased as a result of union learning and nearly half (47%) that employee commitment has improved.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or every £1 invested in the ULF there is a return to the economy of £12.30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primary objective of the ULF is to develop the capacity of trade unions and Union Learning Representatives (ULRs) to work with employers, employees and learning providers to encourage greater take-up of learning in the workplace.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 main aims are to: help unions to become learning </a:t>
            </a:r>
            <a:r>
              <a:rPr lang="en-US" sz="1200" kern="1200" dirty="0" err="1" smtClean="0">
                <a:solidFill>
                  <a:schemeClr val="tx1"/>
                </a:solidFill>
                <a:effectLst/>
                <a:latin typeface="+mn-lt"/>
                <a:ea typeface="+mn-ea"/>
                <a:cs typeface="+mn-cs"/>
              </a:rPr>
              <a:t>organisations</a:t>
            </a:r>
            <a:r>
              <a:rPr lang="en-US" sz="1200" kern="1200" dirty="0" smtClean="0">
                <a:solidFill>
                  <a:schemeClr val="tx1"/>
                </a:solidFill>
                <a:effectLst/>
                <a:latin typeface="+mn-lt"/>
                <a:ea typeface="+mn-ea"/>
                <a:cs typeface="+mn-cs"/>
              </a:rPr>
              <a:t>; broker learning opportunities for their members; identify and share good practice; promote learning agreements; research union learning and skills needs; and support union members on learning and skills bodies and help shape sector skills agreements.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£14m invested by the Government </a:t>
            </a:r>
          </a:p>
          <a:p>
            <a:r>
              <a:rPr lang="en-US" dirty="0" smtClean="0"/>
              <a:t>Helping people reskill </a:t>
            </a:r>
          </a:p>
          <a:p>
            <a:r>
              <a:rPr lang="en-US" dirty="0" smtClean="0"/>
              <a:t>Gain qualifications</a:t>
            </a:r>
          </a:p>
          <a:p>
            <a:endParaRPr lang="en-US" dirty="0"/>
          </a:p>
        </p:txBody>
      </p:sp>
      <p:sp>
        <p:nvSpPr>
          <p:cNvPr id="4" name="Slide Number Placeholder 3"/>
          <p:cNvSpPr>
            <a:spLocks noGrp="1"/>
          </p:cNvSpPr>
          <p:nvPr>
            <p:ph type="sldNum" sz="quarter" idx="10"/>
          </p:nvPr>
        </p:nvSpPr>
        <p:spPr/>
        <p:txBody>
          <a:bodyPr/>
          <a:lstStyle/>
          <a:p>
            <a:fld id="{CA45EEFB-69CC-7347-BAE2-BBB1650F2870}" type="slidenum">
              <a:rPr lang="en-US" smtClean="0"/>
              <a:t>11</a:t>
            </a:fld>
            <a:endParaRPr lang="en-US"/>
          </a:p>
        </p:txBody>
      </p:sp>
    </p:spTree>
    <p:extLst>
      <p:ext uri="{BB962C8B-B14F-4D97-AF65-F5344CB8AC3E}">
        <p14:creationId xmlns:p14="http://schemas.microsoft.com/office/powerpoint/2010/main" val="571062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Young people a key issue is ER/IR/HRM at the moment – wage premium: if unions can raise awareness (ONS suggest 42.7%) then this could be hugely significant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45EEFB-69CC-7347-BAE2-BBB1650F2870}" type="slidenum">
              <a:rPr lang="en-US" smtClean="0"/>
              <a:t>12</a:t>
            </a:fld>
            <a:endParaRPr lang="en-US"/>
          </a:p>
        </p:txBody>
      </p:sp>
    </p:spTree>
    <p:extLst>
      <p:ext uri="{BB962C8B-B14F-4D97-AF65-F5344CB8AC3E}">
        <p14:creationId xmlns:p14="http://schemas.microsoft.com/office/powerpoint/2010/main" val="1741748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5EEFB-69CC-7347-BAE2-BBB1650F2870}" type="slidenum">
              <a:rPr lang="en-US" smtClean="0"/>
              <a:t>2</a:t>
            </a:fld>
            <a:endParaRPr lang="en-US"/>
          </a:p>
        </p:txBody>
      </p:sp>
    </p:spTree>
    <p:extLst>
      <p:ext uri="{BB962C8B-B14F-4D97-AF65-F5344CB8AC3E}">
        <p14:creationId xmlns:p14="http://schemas.microsoft.com/office/powerpoint/2010/main" val="684416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5EEFB-69CC-7347-BAE2-BBB1650F2870}" type="slidenum">
              <a:rPr lang="en-US" smtClean="0"/>
              <a:t>3</a:t>
            </a:fld>
            <a:endParaRPr lang="en-US"/>
          </a:p>
        </p:txBody>
      </p:sp>
    </p:spTree>
    <p:extLst>
      <p:ext uri="{BB962C8B-B14F-4D97-AF65-F5344CB8AC3E}">
        <p14:creationId xmlns:p14="http://schemas.microsoft.com/office/powerpoint/2010/main" val="2090091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5EEFB-69CC-7347-BAE2-BBB1650F2870}" type="slidenum">
              <a:rPr lang="en-US" smtClean="0"/>
              <a:t>4</a:t>
            </a:fld>
            <a:endParaRPr lang="en-US"/>
          </a:p>
        </p:txBody>
      </p:sp>
    </p:spTree>
    <p:extLst>
      <p:ext uri="{BB962C8B-B14F-4D97-AF65-F5344CB8AC3E}">
        <p14:creationId xmlns:p14="http://schemas.microsoft.com/office/powerpoint/2010/main" val="1770271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5EEFB-69CC-7347-BAE2-BBB1650F2870}" type="slidenum">
              <a:rPr lang="en-US" smtClean="0"/>
              <a:t>5</a:t>
            </a:fld>
            <a:endParaRPr lang="en-US"/>
          </a:p>
        </p:txBody>
      </p:sp>
    </p:spTree>
    <p:extLst>
      <p:ext uri="{BB962C8B-B14F-4D97-AF65-F5344CB8AC3E}">
        <p14:creationId xmlns:p14="http://schemas.microsoft.com/office/powerpoint/2010/main" val="589579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CLEAR THERE HAVE BEEN A REDUCTION IN THE AMOUNT OF UNION MEMBERSHIPS IN RECENT YEARS BUT WE BELIEVE THAT IT IS BOUNCING BACK.</a:t>
            </a:r>
          </a:p>
          <a:p>
            <a:endParaRPr lang="en-US" baseline="0" dirty="0" smtClean="0"/>
          </a:p>
          <a:p>
            <a:r>
              <a:rPr lang="en-US" baseline="0" dirty="0" smtClean="0"/>
              <a:t>WERS SUGGESTS THAT THERE WAS A RISE IN IVDIVIDUAL NEGOTIATION BETWEEN EE/ER HOWEVER IN THE LAST 7 YEARS THAT HAS SHIFTED TO ALTERNATIVES INCLUDNING A FELT PRESENCE BY TU’S.</a:t>
            </a:r>
          </a:p>
          <a:p>
            <a:endParaRPr lang="en-US" baseline="0" dirty="0" smtClean="0"/>
          </a:p>
          <a:p>
            <a:r>
              <a:rPr lang="en-US" baseline="0" dirty="0" smtClean="0"/>
              <a:t>This suggests that while membership and strikes has been declining to more individual negotiations, we cant ignore the presence they have for individuals in the </a:t>
            </a:r>
            <a:r>
              <a:rPr lang="en-US" baseline="0" dirty="0" err="1" smtClean="0"/>
              <a:t>organisations</a:t>
            </a:r>
            <a:r>
              <a:rPr lang="en-US" baseline="0" dirty="0" smtClean="0"/>
              <a:t> that are less reported in the media.</a:t>
            </a:r>
          </a:p>
        </p:txBody>
      </p:sp>
      <p:sp>
        <p:nvSpPr>
          <p:cNvPr id="4" name="Slide Number Placeholder 3"/>
          <p:cNvSpPr>
            <a:spLocks noGrp="1"/>
          </p:cNvSpPr>
          <p:nvPr>
            <p:ph type="sldNum" sz="quarter" idx="10"/>
          </p:nvPr>
        </p:nvSpPr>
        <p:spPr/>
        <p:txBody>
          <a:bodyPr/>
          <a:lstStyle/>
          <a:p>
            <a:fld id="{CA45EEFB-69CC-7347-BAE2-BBB1650F2870}" type="slidenum">
              <a:rPr lang="en-US" smtClean="0"/>
              <a:t>6</a:t>
            </a:fld>
            <a:endParaRPr lang="en-US"/>
          </a:p>
        </p:txBody>
      </p:sp>
    </p:spTree>
    <p:extLst>
      <p:ext uri="{BB962C8B-B14F-4D97-AF65-F5344CB8AC3E}">
        <p14:creationId xmlns:p14="http://schemas.microsoft.com/office/powerpoint/2010/main" val="1626937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is further concluded in WERS (2011) as they have a clear presence in dealing with issues relating to disciplines and grievances, hours of work, rates of pay etc. This suggests a shift in their duty from solely collective to reach that individual level as well – not forgetting they are needed on a collective basis as show in recent months for example Diageo and their pension scheme being cut whilst giving their chief exec a 3.5% pay increase to a whopping 8.8m. WERS (2011) also suggest</a:t>
            </a:r>
            <a:r>
              <a:rPr lang="en-US" sz="1200" b="0" kern="1200" dirty="0" smtClean="0">
                <a:solidFill>
                  <a:schemeClr val="tx1"/>
                </a:solidFill>
                <a:effectLst/>
                <a:latin typeface="+mn-lt"/>
                <a:ea typeface="+mn-ea"/>
                <a:cs typeface="+mn-cs"/>
              </a:rPr>
              <a:t> Union representatives were more likely than non-union representatives to say their time was equally divided between collective and individual issues (21% and 8% respectively). </a:t>
            </a:r>
            <a:endParaRPr lang="en-US" dirty="0" smtClean="0"/>
          </a:p>
          <a:p>
            <a:endParaRPr lang="en-US" baseline="0" dirty="0" smtClean="0"/>
          </a:p>
          <a:p>
            <a:endParaRPr lang="en-US" baseline="0" dirty="0" smtClean="0"/>
          </a:p>
          <a:p>
            <a:r>
              <a:rPr lang="en-US" baseline="0" dirty="0" smtClean="0"/>
              <a:t>There is evidence to suggest even those with the whitest of collars and the longest string of letters after their names can still be </a:t>
            </a:r>
            <a:r>
              <a:rPr lang="en-US" baseline="0" dirty="0" err="1" smtClean="0"/>
              <a:t>ashley-fied</a:t>
            </a:r>
            <a:r>
              <a:rPr lang="en-US" baseline="0" dirty="0" smtClean="0"/>
              <a:t> in relation to sports </a:t>
            </a:r>
            <a:r>
              <a:rPr lang="en-US" baseline="0" dirty="0" err="1" smtClean="0"/>
              <a:t>direct’s</a:t>
            </a:r>
            <a:r>
              <a:rPr lang="en-US" baseline="0" dirty="0" smtClean="0"/>
              <a:t> Mike Ashley – look at the Doctor’s strike even highly educated professionals are getting treated that badly by the ‘business’ they work for they they need industrial action to seek the support of their concerns.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CA45EEFB-69CC-7347-BAE2-BBB1650F2870}" type="slidenum">
              <a:rPr lang="en-US" smtClean="0"/>
              <a:t>7</a:t>
            </a:fld>
            <a:endParaRPr lang="en-US"/>
          </a:p>
        </p:txBody>
      </p:sp>
    </p:spTree>
    <p:extLst>
      <p:ext uri="{BB962C8B-B14F-4D97-AF65-F5344CB8AC3E}">
        <p14:creationId xmlns:p14="http://schemas.microsoft.com/office/powerpoint/2010/main" val="51093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Workplace partnerships are of growing</a:t>
            </a:r>
            <a:r>
              <a:rPr lang="en-US" baseline="0" dirty="0" smtClean="0"/>
              <a:t> popularity with the aim that </a:t>
            </a:r>
            <a:r>
              <a:rPr lang="en-US" baseline="0" dirty="0" err="1" smtClean="0"/>
              <a:t>organisations</a:t>
            </a:r>
            <a:r>
              <a:rPr lang="en-US" baseline="0" dirty="0" smtClean="0"/>
              <a:t> and trade unions work together to create the best environment for employees and business. </a:t>
            </a:r>
            <a:r>
              <a:rPr lang="en-US" sz="1200" kern="1200" dirty="0" smtClean="0">
                <a:solidFill>
                  <a:schemeClr val="tx1"/>
                </a:solidFill>
                <a:effectLst/>
                <a:latin typeface="+mn-lt"/>
                <a:ea typeface="+mn-ea"/>
                <a:cs typeface="+mn-cs"/>
              </a:rPr>
              <a:t>(Bacon and Samuel 2009), Roche (2009) say partnerships have enhanced intrinsic benefits for employees with Unions gaining influence and increased membership. </a:t>
            </a:r>
            <a:r>
              <a:rPr lang="en-US" baseline="0" dirty="0" smtClean="0"/>
              <a:t>This means more opportunities, access to information, increased involvement and a better environment all round – for example Tesco and </a:t>
            </a:r>
            <a:r>
              <a:rPr lang="en-US" baseline="0" dirty="0" err="1" smtClean="0"/>
              <a:t>Usdaw</a:t>
            </a:r>
            <a:r>
              <a:rPr lang="en-US" baseline="0" dirty="0" smtClean="0"/>
              <a:t> have had the agreement for decades and reviewed in 2004 – if they weren't relevant surely Tesco would have called an end to it.</a:t>
            </a:r>
          </a:p>
          <a:p>
            <a:endParaRPr lang="en-US" baseline="0" dirty="0" smtClean="0"/>
          </a:p>
          <a:p>
            <a:r>
              <a:rPr lang="en-US" baseline="0" dirty="0" err="1" smtClean="0"/>
              <a:t>Usdaw</a:t>
            </a:r>
            <a:r>
              <a:rPr lang="en-US" baseline="0" dirty="0" smtClean="0"/>
              <a:t> have over 164,000 members in </a:t>
            </a:r>
            <a:r>
              <a:rPr lang="en-US" baseline="0" dirty="0" err="1" smtClean="0"/>
              <a:t>tesco</a:t>
            </a:r>
            <a:r>
              <a:rPr lang="en-US" baseline="0" dirty="0" smtClean="0"/>
              <a:t> stores and this agreement co-operates:</a:t>
            </a:r>
          </a:p>
          <a:p>
            <a:pPr marL="171450" indent="-171450">
              <a:buFont typeface="Arial" charset="0"/>
              <a:buChar char="•"/>
            </a:pPr>
            <a:r>
              <a:rPr lang="en-US" baseline="0" dirty="0" smtClean="0"/>
              <a:t>Employee involvement</a:t>
            </a:r>
          </a:p>
          <a:p>
            <a:pPr marL="171450" indent="-171450">
              <a:buFont typeface="Arial" charset="0"/>
              <a:buChar char="•"/>
            </a:pPr>
            <a:r>
              <a:rPr lang="en-US" baseline="0" dirty="0" smtClean="0"/>
              <a:t>Employee engagement</a:t>
            </a:r>
          </a:p>
          <a:p>
            <a:pPr marL="171450" indent="-171450">
              <a:buFont typeface="Arial" charset="0"/>
              <a:buChar char="•"/>
            </a:pPr>
            <a:r>
              <a:rPr lang="en-US" baseline="0" dirty="0" smtClean="0"/>
              <a:t>Employee voice</a:t>
            </a:r>
          </a:p>
          <a:p>
            <a:pPr marL="171450" indent="-171450">
              <a:buFont typeface="Arial" charset="0"/>
              <a:buChar char="•"/>
            </a:pPr>
            <a:r>
              <a:rPr lang="en-US" baseline="0" dirty="0" smtClean="0"/>
              <a:t>Invaluable feedback</a:t>
            </a:r>
          </a:p>
          <a:p>
            <a:pPr marL="171450" indent="-171450">
              <a:buFont typeface="Arial" charset="0"/>
              <a:buChar char="•"/>
            </a:pPr>
            <a:r>
              <a:rPr lang="en-US" dirty="0" smtClean="0"/>
              <a:t>Co-operation</a:t>
            </a:r>
          </a:p>
          <a:p>
            <a:pPr marL="171450" indent="-171450">
              <a:buFont typeface="Arial" charset="0"/>
              <a:buChar char="•"/>
            </a:pPr>
            <a:r>
              <a:rPr lang="en-US" dirty="0" smtClean="0"/>
              <a:t>Communication</a:t>
            </a:r>
            <a:endParaRPr lang="en-US" dirty="0"/>
          </a:p>
        </p:txBody>
      </p:sp>
      <p:sp>
        <p:nvSpPr>
          <p:cNvPr id="4" name="Slide Number Placeholder 3"/>
          <p:cNvSpPr>
            <a:spLocks noGrp="1"/>
          </p:cNvSpPr>
          <p:nvPr>
            <p:ph type="sldNum" sz="quarter" idx="10"/>
          </p:nvPr>
        </p:nvSpPr>
        <p:spPr/>
        <p:txBody>
          <a:bodyPr/>
          <a:lstStyle/>
          <a:p>
            <a:fld id="{CA45EEFB-69CC-7347-BAE2-BBB1650F2870}" type="slidenum">
              <a:rPr lang="en-US" smtClean="0"/>
              <a:t>8</a:t>
            </a:fld>
            <a:endParaRPr lang="en-US"/>
          </a:p>
        </p:txBody>
      </p:sp>
    </p:spTree>
    <p:extLst>
      <p:ext uri="{BB962C8B-B14F-4D97-AF65-F5344CB8AC3E}">
        <p14:creationId xmlns:p14="http://schemas.microsoft.com/office/powerpoint/2010/main" val="1214822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5EEFB-69CC-7347-BAE2-BBB1650F2870}" type="slidenum">
              <a:rPr lang="en-US" smtClean="0"/>
              <a:t>9</a:t>
            </a:fld>
            <a:endParaRPr lang="en-US"/>
          </a:p>
        </p:txBody>
      </p:sp>
    </p:spTree>
    <p:extLst>
      <p:ext uri="{BB962C8B-B14F-4D97-AF65-F5344CB8AC3E}">
        <p14:creationId xmlns:p14="http://schemas.microsoft.com/office/powerpoint/2010/main" val="79573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GB"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mtClean="0"/>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11/24/2016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11/24/2016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11/24/2016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11/24/2016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GB"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smtClean="0"/>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11/24/2016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11/24/2016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11/24/2016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GB"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11/24/2016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11/24/2016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GB"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11/24/2016</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GB"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11/24/2016</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11/24/2016</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13.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TRADE UNION ARE MORE RELEVANT THAN might YOU THINK</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2542118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544562"/>
            <a:ext cx="7729728" cy="1188720"/>
          </a:xfrm>
        </p:spPr>
        <p:txBody>
          <a:bodyPr/>
          <a:lstStyle/>
          <a:p>
            <a:r>
              <a:rPr lang="en-US" dirty="0" smtClean="0"/>
              <a:t>Trade union membership</a:t>
            </a:r>
            <a:endParaRPr lang="en-US" dirty="0"/>
          </a:p>
        </p:txBody>
      </p:sp>
      <p:pic>
        <p:nvPicPr>
          <p:cNvPr id="4" name="Content Placeholder 3" descr="trade unions screeen shot.png"/>
          <p:cNvPicPr>
            <a:picLocks noGrp="1" noChangeAspect="1"/>
          </p:cNvPicPr>
          <p:nvPr>
            <p:ph idx="1"/>
          </p:nvPr>
        </p:nvPicPr>
        <p:blipFill>
          <a:blip r:embed="rId3">
            <a:extLst>
              <a:ext uri="{28A0092B-C50C-407E-A947-70E740481C1C}">
                <a14:useLocalDpi xmlns:a14="http://schemas.microsoft.com/office/drawing/2010/main" val="0"/>
              </a:ext>
            </a:extLst>
          </a:blip>
          <a:srcRect t="7307" b="7307"/>
          <a:stretch>
            <a:fillRect/>
          </a:stretch>
        </p:blipFill>
        <p:spPr>
          <a:xfrm>
            <a:off x="2231136" y="2119436"/>
            <a:ext cx="7729728" cy="4251077"/>
          </a:xfrm>
          <a:ln>
            <a:solidFill>
              <a:schemeClr val="tx1"/>
            </a:solidFill>
          </a:ln>
        </p:spPr>
      </p:pic>
    </p:spTree>
    <p:extLst>
      <p:ext uri="{BB962C8B-B14F-4D97-AF65-F5344CB8AC3E}">
        <p14:creationId xmlns:p14="http://schemas.microsoft.com/office/powerpoint/2010/main" val="19494917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612648"/>
            <a:ext cx="7729728" cy="1188720"/>
          </a:xfrm>
        </p:spPr>
        <p:txBody>
          <a:bodyPr/>
          <a:lstStyle/>
          <a:p>
            <a:r>
              <a:rPr lang="en-US" dirty="0" smtClean="0"/>
              <a:t>DO You still think they aren’t relevant?</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5" descr="ULF BIG.jpg"/>
          <p:cNvPicPr>
            <a:picLocks noChangeAspect="1"/>
          </p:cNvPicPr>
          <p:nvPr/>
        </p:nvPicPr>
        <p:blipFill>
          <a:blip r:embed="rId3">
            <a:extLst>
              <a:ext uri="{28A0092B-C50C-407E-A947-70E740481C1C}">
                <a14:useLocalDpi xmlns:a14="http://schemas.microsoft.com/office/drawing/2010/main" val="0"/>
              </a:ext>
            </a:extLst>
          </a:blip>
          <a:srcRect t="1080" b="1080"/>
          <a:stretch>
            <a:fillRect/>
          </a:stretch>
        </p:blipFill>
        <p:spPr>
          <a:xfrm>
            <a:off x="1981200" y="2128699"/>
            <a:ext cx="8229600" cy="4525963"/>
          </a:xfrm>
          <a:prstGeom prst="rect">
            <a:avLst/>
          </a:prstGeom>
          <a:ln>
            <a:solidFill>
              <a:schemeClr val="tx1"/>
            </a:solidFill>
          </a:ln>
        </p:spPr>
      </p:pic>
    </p:spTree>
    <p:extLst>
      <p:ext uri="{BB962C8B-B14F-4D97-AF65-F5344CB8AC3E}">
        <p14:creationId xmlns:p14="http://schemas.microsoft.com/office/powerpoint/2010/main" val="8141181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676656"/>
            <a:ext cx="7729728" cy="1188720"/>
          </a:xfrm>
        </p:spPr>
        <p:txBody>
          <a:bodyPr/>
          <a:lstStyle/>
          <a:p>
            <a:r>
              <a:rPr lang="en-US" dirty="0" smtClean="0"/>
              <a:t>Opportunity for trade unions</a:t>
            </a:r>
            <a:endParaRPr lang="en-US" dirty="0"/>
          </a:p>
        </p:txBody>
      </p:sp>
      <p:sp>
        <p:nvSpPr>
          <p:cNvPr id="3" name="Content Placeholder 2"/>
          <p:cNvSpPr>
            <a:spLocks noGrp="1"/>
          </p:cNvSpPr>
          <p:nvPr>
            <p:ph idx="1"/>
          </p:nvPr>
        </p:nvSpPr>
        <p:spPr>
          <a:xfrm>
            <a:off x="2231136" y="2059280"/>
            <a:ext cx="7729728" cy="3101983"/>
          </a:xfrm>
        </p:spPr>
        <p:txBody>
          <a:bodyPr/>
          <a:lstStyle/>
          <a:p>
            <a:pPr marL="0" indent="0">
              <a:buNone/>
            </a:pPr>
            <a:r>
              <a:rPr lang="en-US" dirty="0" smtClean="0"/>
              <a:t>Young people are the most </a:t>
            </a:r>
            <a:r>
              <a:rPr lang="en-US" b="1" dirty="0" smtClean="0"/>
              <a:t>vulnerable</a:t>
            </a:r>
            <a:r>
              <a:rPr lang="en-US" dirty="0" smtClean="0"/>
              <a:t> section of the work force</a:t>
            </a:r>
          </a:p>
          <a:p>
            <a:r>
              <a:rPr lang="en-US" dirty="0" smtClean="0"/>
              <a:t>Only </a:t>
            </a:r>
            <a:r>
              <a:rPr lang="en-US" b="1" dirty="0" smtClean="0"/>
              <a:t>8% </a:t>
            </a:r>
            <a:r>
              <a:rPr lang="en-US" dirty="0" smtClean="0"/>
              <a:t>union members</a:t>
            </a:r>
          </a:p>
          <a:p>
            <a:r>
              <a:rPr lang="en-US" dirty="0" smtClean="0"/>
              <a:t>3x more likes to be unemployed, on zero-hours contracts or agency workers</a:t>
            </a:r>
          </a:p>
          <a:p>
            <a:endParaRPr lang="en-US" dirty="0"/>
          </a:p>
          <a:p>
            <a:pPr marL="0" indent="0" algn="ctr">
              <a:buNone/>
            </a:pPr>
            <a:r>
              <a:rPr lang="en-US" b="1" dirty="0" smtClean="0"/>
              <a:t>‘FLEXPLOITATION’</a:t>
            </a:r>
          </a:p>
          <a:p>
            <a:pPr marL="0" indent="0" algn="ctr">
              <a:buNone/>
            </a:pPr>
            <a:endParaRPr lang="en-US" b="1" dirty="0"/>
          </a:p>
          <a:p>
            <a:pPr marL="0" indent="0" algn="ctr">
              <a:buNone/>
            </a:pPr>
            <a:r>
              <a:rPr lang="en-US" b="1" dirty="0" smtClean="0"/>
              <a:t>Young workers with a union get </a:t>
            </a:r>
            <a:r>
              <a:rPr lang="en-US" b="1" smtClean="0"/>
              <a:t>a 42.7% </a:t>
            </a:r>
            <a:r>
              <a:rPr lang="en-US" b="1" dirty="0" smtClean="0"/>
              <a:t>wage premium than their non-union counterparts.</a:t>
            </a:r>
          </a:p>
        </p:txBody>
      </p:sp>
      <p:pic>
        <p:nvPicPr>
          <p:cNvPr id="4" name="Picture 3"/>
          <p:cNvPicPr>
            <a:picLocks noChangeAspect="1"/>
          </p:cNvPicPr>
          <p:nvPr/>
        </p:nvPicPr>
        <p:blipFill>
          <a:blip r:embed="rId3"/>
          <a:stretch>
            <a:fillRect/>
          </a:stretch>
        </p:blipFill>
        <p:spPr>
          <a:xfrm>
            <a:off x="3371850" y="5168904"/>
            <a:ext cx="5448300" cy="1485900"/>
          </a:xfrm>
          <a:prstGeom prst="rect">
            <a:avLst/>
          </a:prstGeom>
          <a:ln>
            <a:solidFill>
              <a:schemeClr val="tx1"/>
            </a:solidFill>
          </a:ln>
        </p:spPr>
      </p:pic>
    </p:spTree>
    <p:extLst>
      <p:ext uri="{BB962C8B-B14F-4D97-AF65-F5344CB8AC3E}">
        <p14:creationId xmlns:p14="http://schemas.microsoft.com/office/powerpoint/2010/main" val="1214620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in conclusion…</a:t>
            </a:r>
            <a:endParaRPr lang="en-US" dirty="0"/>
          </a:p>
        </p:txBody>
      </p:sp>
      <p:pic>
        <p:nvPicPr>
          <p:cNvPr id="4" name="Picture 3"/>
          <p:cNvPicPr>
            <a:picLocks noChangeAspect="1"/>
          </p:cNvPicPr>
          <p:nvPr/>
        </p:nvPicPr>
        <p:blipFill>
          <a:blip r:embed="rId2"/>
          <a:stretch>
            <a:fillRect/>
          </a:stretch>
        </p:blipFill>
        <p:spPr>
          <a:xfrm>
            <a:off x="3835400" y="2373541"/>
            <a:ext cx="4207933" cy="4207933"/>
          </a:xfrm>
          <a:prstGeom prst="rect">
            <a:avLst/>
          </a:prstGeom>
          <a:ln w="38100">
            <a:solidFill>
              <a:schemeClr val="tx1"/>
            </a:solidFill>
          </a:ln>
        </p:spPr>
      </p:pic>
    </p:spTree>
    <p:extLst>
      <p:ext uri="{BB962C8B-B14F-4D97-AF65-F5344CB8AC3E}">
        <p14:creationId xmlns:p14="http://schemas.microsoft.com/office/powerpoint/2010/main" val="6166775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need trade unions more than ever today</a:t>
            </a:r>
            <a:endParaRPr lang="en-US" dirty="0"/>
          </a:p>
        </p:txBody>
      </p:sp>
      <p:sp>
        <p:nvSpPr>
          <p:cNvPr id="3" name="Content Placeholder 2"/>
          <p:cNvSpPr>
            <a:spLocks noGrp="1"/>
          </p:cNvSpPr>
          <p:nvPr>
            <p:ph idx="1"/>
          </p:nvPr>
        </p:nvSpPr>
        <p:spPr/>
        <p:txBody>
          <a:bodyPr>
            <a:normAutofit lnSpcReduction="10000"/>
          </a:bodyPr>
          <a:lstStyle/>
          <a:p>
            <a:r>
              <a:rPr lang="en-US" dirty="0" smtClean="0"/>
              <a:t>Global Recession</a:t>
            </a:r>
          </a:p>
          <a:p>
            <a:r>
              <a:rPr lang="en-US" dirty="0" smtClean="0"/>
              <a:t>Austerity</a:t>
            </a:r>
          </a:p>
          <a:p>
            <a:r>
              <a:rPr lang="en-US" dirty="0" smtClean="0"/>
              <a:t>Financial Cuts</a:t>
            </a:r>
          </a:p>
          <a:p>
            <a:pPr marL="0" indent="0">
              <a:buNone/>
            </a:pPr>
            <a:r>
              <a:rPr lang="en-US" dirty="0" smtClean="0"/>
              <a:t>Impact on:</a:t>
            </a:r>
          </a:p>
          <a:p>
            <a:r>
              <a:rPr lang="en-US" dirty="0" smtClean="0"/>
              <a:t>Wages</a:t>
            </a:r>
          </a:p>
          <a:p>
            <a:r>
              <a:rPr lang="en-US" dirty="0" smtClean="0"/>
              <a:t>Work Conditions</a:t>
            </a:r>
          </a:p>
          <a:p>
            <a:pPr marL="0" indent="0">
              <a:buNone/>
            </a:pPr>
            <a:endParaRPr lang="en-US" dirty="0" smtClean="0"/>
          </a:p>
          <a:p>
            <a:pPr marL="0" indent="0">
              <a:buNone/>
            </a:pPr>
            <a:r>
              <a:rPr lang="en-US" sz="2000" b="1" dirty="0" smtClean="0"/>
              <a:t>Exploitation</a:t>
            </a:r>
            <a:endParaRPr lang="en-US" sz="2000" b="1" dirty="0"/>
          </a:p>
        </p:txBody>
      </p:sp>
      <p:pic>
        <p:nvPicPr>
          <p:cNvPr id="4" name="Picture 3"/>
          <p:cNvPicPr>
            <a:picLocks noChangeAspect="1"/>
          </p:cNvPicPr>
          <p:nvPr/>
        </p:nvPicPr>
        <p:blipFill>
          <a:blip r:embed="rId3"/>
          <a:stretch>
            <a:fillRect/>
          </a:stretch>
        </p:blipFill>
        <p:spPr>
          <a:xfrm>
            <a:off x="6096000" y="3007497"/>
            <a:ext cx="5715000" cy="3479800"/>
          </a:xfrm>
          <a:prstGeom prst="rect">
            <a:avLst/>
          </a:prstGeom>
          <a:ln>
            <a:solidFill>
              <a:schemeClr val="tx1"/>
            </a:solidFill>
          </a:ln>
        </p:spPr>
      </p:pic>
    </p:spTree>
    <p:extLst>
      <p:ext uri="{BB962C8B-B14F-4D97-AF65-F5344CB8AC3E}">
        <p14:creationId xmlns:p14="http://schemas.microsoft.com/office/powerpoint/2010/main" val="4485228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Thatcherised</a:t>
            </a:r>
            <a:r>
              <a:rPr lang="en-US" dirty="0" smtClean="0"/>
              <a:t> Union Perception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Modern Union Culture:</a:t>
            </a:r>
          </a:p>
          <a:p>
            <a:r>
              <a:rPr lang="en-US" dirty="0" smtClean="0"/>
              <a:t>Negotiation</a:t>
            </a:r>
          </a:p>
          <a:p>
            <a:r>
              <a:rPr lang="en-US" dirty="0" smtClean="0"/>
              <a:t>Conciliation</a:t>
            </a:r>
          </a:p>
          <a:p>
            <a:r>
              <a:rPr lang="en-US" dirty="0" smtClean="0"/>
              <a:t>Co-</a:t>
            </a:r>
            <a:r>
              <a:rPr lang="en-US" dirty="0" err="1" smtClean="0"/>
              <a:t>determinatio</a:t>
            </a:r>
            <a:endParaRPr lang="en-US" dirty="0" smtClean="0"/>
          </a:p>
          <a:p>
            <a:endParaRPr lang="en-US" dirty="0"/>
          </a:p>
          <a:p>
            <a:endParaRPr lang="en-US" dirty="0" smtClean="0"/>
          </a:p>
          <a:p>
            <a:endParaRPr lang="en-US" dirty="0"/>
          </a:p>
          <a:p>
            <a:pPr marL="0" indent="0">
              <a:buNone/>
            </a:pPr>
            <a:r>
              <a:rPr lang="en-US" dirty="0" smtClean="0"/>
              <a:t>A survey by ACAS confirmed</a:t>
            </a:r>
          </a:p>
          <a:p>
            <a:endParaRPr lang="en-US" dirty="0"/>
          </a:p>
          <a:p>
            <a:endParaRPr lang="en-US" dirty="0" smtClean="0"/>
          </a:p>
          <a:p>
            <a:pPr marL="0" indent="0">
              <a:buNone/>
            </a:pPr>
            <a:endParaRPr lang="en-US" dirty="0"/>
          </a:p>
        </p:txBody>
      </p:sp>
      <p:pic>
        <p:nvPicPr>
          <p:cNvPr id="5" name="Picture 4"/>
          <p:cNvPicPr>
            <a:picLocks noChangeAspect="1"/>
          </p:cNvPicPr>
          <p:nvPr/>
        </p:nvPicPr>
        <p:blipFill>
          <a:blip r:embed="rId3"/>
          <a:stretch>
            <a:fillRect/>
          </a:stretch>
        </p:blipFill>
        <p:spPr>
          <a:xfrm>
            <a:off x="5462561" y="5005834"/>
            <a:ext cx="2655411" cy="1551058"/>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6976533" y="2485645"/>
            <a:ext cx="4375912" cy="2187956"/>
          </a:xfrm>
          <a:prstGeom prst="rect">
            <a:avLst/>
          </a:prstGeom>
          <a:ln>
            <a:solidFill>
              <a:schemeClr val="tx1"/>
            </a:solidFill>
          </a:ln>
        </p:spPr>
      </p:pic>
    </p:spTree>
    <p:extLst>
      <p:ext uri="{BB962C8B-B14F-4D97-AF65-F5344CB8AC3E}">
        <p14:creationId xmlns:p14="http://schemas.microsoft.com/office/powerpoint/2010/main" val="16719466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668124"/>
            <a:ext cx="7729728" cy="1188720"/>
          </a:xfrm>
        </p:spPr>
        <p:txBody>
          <a:bodyPr/>
          <a:lstStyle/>
          <a:p>
            <a:r>
              <a:rPr lang="en-US" dirty="0" smtClean="0"/>
              <a:t>IMF and world Bank’s revelation</a:t>
            </a:r>
            <a:endParaRPr lang="en-US" dirty="0"/>
          </a:p>
        </p:txBody>
      </p:sp>
      <p:sp>
        <p:nvSpPr>
          <p:cNvPr id="3" name="Content Placeholder 2"/>
          <p:cNvSpPr>
            <a:spLocks noGrp="1"/>
          </p:cNvSpPr>
          <p:nvPr>
            <p:ph idx="1"/>
          </p:nvPr>
        </p:nvSpPr>
        <p:spPr/>
        <p:txBody>
          <a:bodyPr/>
          <a:lstStyle/>
          <a:p>
            <a:pPr marL="0" indent="0">
              <a:buNone/>
            </a:pPr>
            <a:r>
              <a:rPr lang="en-US" dirty="0" smtClean="0"/>
              <a:t>Less union power = Reduced wages</a:t>
            </a:r>
          </a:p>
          <a:p>
            <a:r>
              <a:rPr lang="en-US" dirty="0" smtClean="0"/>
              <a:t>Poverty</a:t>
            </a:r>
          </a:p>
          <a:p>
            <a:r>
              <a:rPr lang="en-US" dirty="0" smtClean="0"/>
              <a:t>Inequality</a:t>
            </a:r>
            <a:endParaRPr lang="en-US" dirty="0"/>
          </a:p>
        </p:txBody>
      </p:sp>
      <p:pic>
        <p:nvPicPr>
          <p:cNvPr id="4" name="Picture 3"/>
          <p:cNvPicPr>
            <a:picLocks noChangeAspect="1"/>
          </p:cNvPicPr>
          <p:nvPr/>
        </p:nvPicPr>
        <p:blipFill>
          <a:blip r:embed="rId3"/>
          <a:stretch>
            <a:fillRect/>
          </a:stretch>
        </p:blipFill>
        <p:spPr>
          <a:xfrm>
            <a:off x="559201" y="4450225"/>
            <a:ext cx="3343869" cy="1924957"/>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4243080" y="3230217"/>
            <a:ext cx="3343869" cy="2240392"/>
          </a:xfrm>
          <a:prstGeom prst="rect">
            <a:avLst/>
          </a:prstGeom>
          <a:ln>
            <a:solidFill>
              <a:schemeClr val="tx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9214" y="2259475"/>
            <a:ext cx="3543300" cy="4381500"/>
          </a:xfrm>
          <a:prstGeom prst="rect">
            <a:avLst/>
          </a:prstGeom>
          <a:ln>
            <a:solidFill>
              <a:schemeClr val="tx1"/>
            </a:solidFill>
          </a:ln>
        </p:spPr>
      </p:pic>
    </p:spTree>
    <p:extLst>
      <p:ext uri="{BB962C8B-B14F-4D97-AF65-F5344CB8AC3E}">
        <p14:creationId xmlns:p14="http://schemas.microsoft.com/office/powerpoint/2010/main" val="3506875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344208"/>
            <a:ext cx="7729728" cy="1188720"/>
          </a:xfrm>
        </p:spPr>
        <p:txBody>
          <a:bodyPr/>
          <a:lstStyle/>
          <a:p>
            <a:r>
              <a:rPr lang="en-US" dirty="0" smtClean="0"/>
              <a:t>Trade union act 2016</a:t>
            </a:r>
            <a:endParaRPr lang="en-US" dirty="0"/>
          </a:p>
        </p:txBody>
      </p:sp>
      <p:sp>
        <p:nvSpPr>
          <p:cNvPr id="3" name="Content Placeholder 2"/>
          <p:cNvSpPr>
            <a:spLocks noGrp="1"/>
          </p:cNvSpPr>
          <p:nvPr>
            <p:ph idx="1"/>
          </p:nvPr>
        </p:nvSpPr>
        <p:spPr>
          <a:xfrm>
            <a:off x="944202" y="1959428"/>
            <a:ext cx="7166865" cy="4644571"/>
          </a:xfrm>
        </p:spPr>
        <p:txBody>
          <a:bodyPr>
            <a:normAutofit/>
          </a:bodyPr>
          <a:lstStyle/>
          <a:p>
            <a:r>
              <a:rPr lang="en-US" dirty="0" smtClean="0"/>
              <a:t>‘</a:t>
            </a:r>
            <a:r>
              <a:rPr lang="en-US" b="1" dirty="0" smtClean="0"/>
              <a:t>Franco’s Dictatorship</a:t>
            </a:r>
            <a:r>
              <a:rPr lang="en-US" dirty="0" smtClean="0"/>
              <a:t>’ as described, by Tory MP, David Davis.</a:t>
            </a:r>
          </a:p>
          <a:p>
            <a:endParaRPr lang="en-US" dirty="0" smtClean="0"/>
          </a:p>
          <a:p>
            <a:r>
              <a:rPr lang="en-US" dirty="0" smtClean="0"/>
              <a:t>Absurd threshold of balloting and imposed by a Government, which was elected with </a:t>
            </a:r>
            <a:r>
              <a:rPr lang="en-US" b="1" i="1" dirty="0" smtClean="0"/>
              <a:t>fewer than a quarter </a:t>
            </a:r>
            <a:r>
              <a:rPr lang="en-US" dirty="0" smtClean="0"/>
              <a:t>of electorate.</a:t>
            </a:r>
          </a:p>
        </p:txBody>
      </p:sp>
      <p:pic>
        <p:nvPicPr>
          <p:cNvPr id="4" name="Picture 3"/>
          <p:cNvPicPr>
            <a:picLocks noChangeAspect="1"/>
          </p:cNvPicPr>
          <p:nvPr/>
        </p:nvPicPr>
        <p:blipFill>
          <a:blip r:embed="rId3"/>
          <a:stretch>
            <a:fillRect/>
          </a:stretch>
        </p:blipFill>
        <p:spPr>
          <a:xfrm>
            <a:off x="8250740" y="1709929"/>
            <a:ext cx="3716919" cy="2481943"/>
          </a:xfrm>
          <a:prstGeom prst="rect">
            <a:avLst/>
          </a:prstGeo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591" y="4191872"/>
            <a:ext cx="2298700" cy="2311400"/>
          </a:xfrm>
          <a:prstGeom prst="rect">
            <a:avLst/>
          </a:prstGeom>
          <a:ln>
            <a:solidFill>
              <a:schemeClr val="tx1"/>
            </a:solidFill>
          </a:ln>
        </p:spPr>
      </p:pic>
      <p:sp>
        <p:nvSpPr>
          <p:cNvPr id="7" name="TextBox 6"/>
          <p:cNvSpPr txBox="1"/>
          <p:nvPr/>
        </p:nvSpPr>
        <p:spPr>
          <a:xfrm>
            <a:off x="3776130" y="4368873"/>
            <a:ext cx="8415869" cy="2369880"/>
          </a:xfrm>
          <a:prstGeom prst="rect">
            <a:avLst/>
          </a:prstGeom>
          <a:noFill/>
        </p:spPr>
        <p:txBody>
          <a:bodyPr wrap="square" rtlCol="0">
            <a:spAutoFit/>
          </a:bodyPr>
          <a:lstStyle/>
          <a:p>
            <a:r>
              <a:rPr lang="en-US" b="1" dirty="0"/>
              <a:t>Widely </a:t>
            </a:r>
            <a:r>
              <a:rPr lang="en-US" b="1" dirty="0" err="1"/>
              <a:t>criticised</a:t>
            </a:r>
            <a:r>
              <a:rPr lang="en-US" b="1" dirty="0"/>
              <a:t> Bill:</a:t>
            </a:r>
          </a:p>
          <a:p>
            <a:endParaRPr lang="en-US" b="1" dirty="0"/>
          </a:p>
          <a:p>
            <a:r>
              <a:rPr lang="en-US" dirty="0"/>
              <a:t>Amnesty International</a:t>
            </a:r>
          </a:p>
          <a:p>
            <a:r>
              <a:rPr lang="en-US" dirty="0"/>
              <a:t>British Institute of Human Rights</a:t>
            </a:r>
          </a:p>
          <a:p>
            <a:endParaRPr lang="en-US" dirty="0"/>
          </a:p>
          <a:p>
            <a:endParaRPr lang="en-US" dirty="0"/>
          </a:p>
          <a:p>
            <a:pPr algn="ctr"/>
            <a:r>
              <a:rPr lang="en-US" sz="2200" b="1" dirty="0"/>
              <a:t>Unnecessary – Unprincipled – Unjustified!</a:t>
            </a:r>
          </a:p>
          <a:p>
            <a:endParaRPr lang="en-US" dirty="0"/>
          </a:p>
        </p:txBody>
      </p:sp>
    </p:spTree>
    <p:extLst>
      <p:ext uri="{BB962C8B-B14F-4D97-AF65-F5344CB8AC3E}">
        <p14:creationId xmlns:p14="http://schemas.microsoft.com/office/powerpoint/2010/main" val="1728363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701844"/>
            <a:ext cx="7729728" cy="1188720"/>
          </a:xfrm>
        </p:spPr>
        <p:txBody>
          <a:bodyPr/>
          <a:lstStyle/>
          <a:p>
            <a:r>
              <a:rPr lang="en-US" dirty="0" smtClean="0"/>
              <a:t>INDIVIDUAL influence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700" y="2362201"/>
            <a:ext cx="4282862" cy="4245680"/>
          </a:xfrm>
          <a:ln>
            <a:solidFill>
              <a:schemeClr val="tx1"/>
            </a:solidFill>
          </a:ln>
        </p:spPr>
      </p:pic>
      <p:sp>
        <p:nvSpPr>
          <p:cNvPr id="5" name="TextBox 4"/>
          <p:cNvSpPr txBox="1"/>
          <p:nvPr/>
        </p:nvSpPr>
        <p:spPr>
          <a:xfrm>
            <a:off x="4933950" y="2327191"/>
            <a:ext cx="6324600" cy="2585323"/>
          </a:xfrm>
          <a:prstGeom prst="rect">
            <a:avLst/>
          </a:prstGeom>
          <a:noFill/>
        </p:spPr>
        <p:txBody>
          <a:bodyPr wrap="square" rtlCol="0">
            <a:spAutoFit/>
          </a:bodyPr>
          <a:lstStyle/>
          <a:p>
            <a:r>
              <a:rPr lang="en-US" b="1" dirty="0" smtClean="0"/>
              <a:t>WERS (2011)</a:t>
            </a:r>
          </a:p>
          <a:p>
            <a:endParaRPr lang="en-US" dirty="0"/>
          </a:p>
          <a:p>
            <a:pPr marL="285750" indent="-285750">
              <a:buFont typeface="Arial" charset="0"/>
              <a:buChar char="•"/>
            </a:pPr>
            <a:r>
              <a:rPr lang="en-US" dirty="0" smtClean="0"/>
              <a:t>INITIALLY THERE WAS A RISE IN INVIDIDUAL NEGOTIATION OF EMPLOYEES</a:t>
            </a:r>
          </a:p>
          <a:p>
            <a:pPr marL="285750" indent="-285750">
              <a:buFont typeface="Arial" charset="0"/>
              <a:buChar char="•"/>
            </a:pPr>
            <a:endParaRPr lang="en-US" dirty="0"/>
          </a:p>
          <a:p>
            <a:pPr marL="285750" indent="-285750">
              <a:buFont typeface="Arial" charset="0"/>
              <a:buChar char="•"/>
            </a:pPr>
            <a:r>
              <a:rPr lang="en-US" dirty="0" smtClean="0"/>
              <a:t>HOWEVER FALLEN TO GIVEWAY TO OTHER ALTERNATIVES WITH TRADE UNIONS BEING VERY MUCH PRESENT BOTH INDIVIDUAL AND COLLECTIVE ISSUES.</a:t>
            </a:r>
          </a:p>
          <a:p>
            <a:pPr marL="285750" indent="-285750">
              <a:buFont typeface="Arial" charset="0"/>
              <a:buChar char="•"/>
            </a:pPr>
            <a:endParaRPr lang="en-US" dirty="0"/>
          </a:p>
        </p:txBody>
      </p:sp>
      <p:pic>
        <p:nvPicPr>
          <p:cNvPr id="6" name="Picture 5"/>
          <p:cNvPicPr>
            <a:picLocks noChangeAspect="1"/>
          </p:cNvPicPr>
          <p:nvPr/>
        </p:nvPicPr>
        <p:blipFill>
          <a:blip r:embed="rId4"/>
          <a:stretch>
            <a:fillRect/>
          </a:stretch>
        </p:blipFill>
        <p:spPr>
          <a:xfrm>
            <a:off x="8815300" y="4737271"/>
            <a:ext cx="2627057" cy="1970293"/>
          </a:xfrm>
          <a:prstGeom prst="rect">
            <a:avLst/>
          </a:prstGeom>
          <a:ln>
            <a:solidFill>
              <a:schemeClr val="tx1"/>
            </a:solidFill>
          </a:ln>
        </p:spPr>
      </p:pic>
    </p:spTree>
    <p:extLst>
      <p:ext uri="{BB962C8B-B14F-4D97-AF65-F5344CB8AC3E}">
        <p14:creationId xmlns:p14="http://schemas.microsoft.com/office/powerpoint/2010/main" val="2447865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5" y="323055"/>
            <a:ext cx="7729728" cy="1188720"/>
          </a:xfrm>
        </p:spPr>
        <p:txBody>
          <a:bodyPr/>
          <a:lstStyle/>
          <a:p>
            <a:r>
              <a:rPr lang="en-US" dirty="0" smtClean="0"/>
              <a:t>STATISTICS</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764" y="1780316"/>
            <a:ext cx="4310743" cy="4808807"/>
          </a:xfrm>
          <a:ln>
            <a:solidFill>
              <a:schemeClr val="tx1"/>
            </a:solidFill>
          </a:ln>
        </p:spPr>
      </p:pic>
      <p:sp>
        <p:nvSpPr>
          <p:cNvPr id="8" name="TextBox 7"/>
          <p:cNvSpPr txBox="1"/>
          <p:nvPr/>
        </p:nvSpPr>
        <p:spPr>
          <a:xfrm>
            <a:off x="4386507" y="2025410"/>
            <a:ext cx="6126480" cy="3323987"/>
          </a:xfrm>
          <a:prstGeom prst="rect">
            <a:avLst/>
          </a:prstGeom>
          <a:noFill/>
        </p:spPr>
        <p:txBody>
          <a:bodyPr wrap="square" rtlCol="0">
            <a:spAutoFit/>
          </a:bodyPr>
          <a:lstStyle/>
          <a:p>
            <a:r>
              <a:rPr lang="en-US" b="1" dirty="0" smtClean="0"/>
              <a:t>WERS (2011)</a:t>
            </a:r>
          </a:p>
          <a:p>
            <a:endParaRPr lang="en-US" dirty="0" smtClean="0"/>
          </a:p>
          <a:p>
            <a:r>
              <a:rPr lang="en-US" b="1" dirty="0"/>
              <a:t>INDIVDUAL</a:t>
            </a:r>
          </a:p>
          <a:p>
            <a:r>
              <a:rPr lang="en-US" sz="1200" dirty="0"/>
              <a:t>DISCIPLINE OR GRIEVANCE, HEALTH &amp;</a:t>
            </a:r>
            <a:r>
              <a:rPr lang="en-US" sz="1200" dirty="0" smtClean="0"/>
              <a:t> </a:t>
            </a:r>
            <a:r>
              <a:rPr lang="en-US" sz="1200" dirty="0"/>
              <a:t>SAFETY, RATES OF PAY, PENSION ENTITLEMENTS, HOURS OF WORK, HOLIDAY ENTITLEMENTS, EQUAL OPPORTUNITIES, PERFORMANCE APPRAISAL, RECRUITMENT AND SELECTION</a:t>
            </a:r>
            <a:r>
              <a:rPr lang="en-US" sz="1200" dirty="0" smtClean="0"/>
              <a:t>.</a:t>
            </a:r>
          </a:p>
          <a:p>
            <a:endParaRPr lang="en-US" dirty="0"/>
          </a:p>
          <a:p>
            <a:r>
              <a:rPr lang="en-US" b="1" dirty="0" smtClean="0"/>
              <a:t>COLLECTIVE</a:t>
            </a:r>
          </a:p>
          <a:p>
            <a:r>
              <a:rPr lang="en-US" sz="1200" dirty="0" smtClean="0"/>
              <a:t>HEALTH &amp; SAFETY, RATES OF PAY, STAFFING LEVELS, PENSION ENTITLEMENTS, HOURS OF WORK, HOLIDAY ENTITLEMENTS, EQUAL OPPORTUNITIES, TRAINING, PERFORMANCE APPRAISAL.</a:t>
            </a:r>
          </a:p>
          <a:p>
            <a:endParaRPr lang="en-US" sz="1200" dirty="0"/>
          </a:p>
          <a:p>
            <a:endParaRPr lang="en-US" dirty="0" smtClean="0"/>
          </a:p>
          <a:p>
            <a:endParaRPr lang="en-US" dirty="0"/>
          </a:p>
        </p:txBody>
      </p:sp>
      <p:sp>
        <p:nvSpPr>
          <p:cNvPr id="9" name="TextBox 8"/>
          <p:cNvSpPr txBox="1"/>
          <p:nvPr/>
        </p:nvSpPr>
        <p:spPr>
          <a:xfrm>
            <a:off x="4547017" y="5103674"/>
            <a:ext cx="4010527" cy="1754326"/>
          </a:xfrm>
          <a:prstGeom prst="rect">
            <a:avLst/>
          </a:prstGeom>
          <a:noFill/>
        </p:spPr>
        <p:txBody>
          <a:bodyPr wrap="square" rtlCol="0">
            <a:spAutoFit/>
          </a:bodyPr>
          <a:lstStyle/>
          <a:p>
            <a:r>
              <a:rPr lang="en-GB" b="1" dirty="0"/>
              <a:t>Collective bargaining coverage (%)</a:t>
            </a:r>
          </a:p>
          <a:p>
            <a:r>
              <a:rPr lang="en-GB" u="sng" dirty="0"/>
              <a:t>All Employees</a:t>
            </a:r>
          </a:p>
          <a:p>
            <a:r>
              <a:rPr lang="en-GB" dirty="0"/>
              <a:t>  1980	82.0</a:t>
            </a:r>
          </a:p>
          <a:p>
            <a:r>
              <a:rPr lang="en-GB" dirty="0"/>
              <a:t>  2010	30.9</a:t>
            </a:r>
          </a:p>
          <a:p>
            <a:r>
              <a:rPr lang="en-GB" dirty="0"/>
              <a:t>  </a:t>
            </a:r>
            <a:r>
              <a:rPr lang="en-GB" dirty="0">
                <a:solidFill>
                  <a:srgbClr val="FF0000"/>
                </a:solidFill>
              </a:rPr>
              <a:t>2015	27.9</a:t>
            </a:r>
            <a:endParaRPr lang="en-US" dirty="0"/>
          </a:p>
          <a:p>
            <a:endParaRPr lang="en-US" dirty="0"/>
          </a:p>
        </p:txBody>
      </p:sp>
      <p:sp>
        <p:nvSpPr>
          <p:cNvPr id="10" name="TextBox 9"/>
          <p:cNvSpPr txBox="1"/>
          <p:nvPr/>
        </p:nvSpPr>
        <p:spPr>
          <a:xfrm>
            <a:off x="6293080" y="5594466"/>
            <a:ext cx="5213684" cy="923330"/>
          </a:xfrm>
          <a:prstGeom prst="rect">
            <a:avLst/>
          </a:prstGeom>
          <a:noFill/>
        </p:spPr>
        <p:txBody>
          <a:bodyPr wrap="square" rtlCol="0">
            <a:spAutoFit/>
          </a:bodyPr>
          <a:lstStyle/>
          <a:p>
            <a:r>
              <a:rPr lang="en-US" dirty="0" smtClean="0"/>
              <a:t>Over the last 30 years on average bargaining power has steadily decreased by 6% every 5 or so years – in the last 5 years that has dropped to just 3%.</a:t>
            </a:r>
            <a:endParaRPr lang="en-US" dirty="0"/>
          </a:p>
        </p:txBody>
      </p:sp>
    </p:spTree>
    <p:extLst>
      <p:ext uri="{BB962C8B-B14F-4D97-AF65-F5344CB8AC3E}">
        <p14:creationId xmlns:p14="http://schemas.microsoft.com/office/powerpoint/2010/main" val="9385614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531558"/>
            <a:ext cx="7729728" cy="1188720"/>
          </a:xfrm>
        </p:spPr>
        <p:txBody>
          <a:bodyPr/>
          <a:lstStyle/>
          <a:p>
            <a:r>
              <a:rPr lang="en-US" dirty="0" smtClean="0"/>
              <a:t>Workplace Partnerships</a:t>
            </a:r>
            <a:endParaRPr lang="en-US" dirty="0"/>
          </a:p>
        </p:txBody>
      </p:sp>
      <p:sp>
        <p:nvSpPr>
          <p:cNvPr id="3" name="Content Placeholder 2"/>
          <p:cNvSpPr>
            <a:spLocks noGrp="1"/>
          </p:cNvSpPr>
          <p:nvPr>
            <p:ph idx="1"/>
          </p:nvPr>
        </p:nvSpPr>
        <p:spPr>
          <a:xfrm>
            <a:off x="317669" y="2037347"/>
            <a:ext cx="6239764" cy="4498919"/>
          </a:xfrm>
        </p:spPr>
        <p:txBody>
          <a:bodyPr>
            <a:normAutofit fontScale="85000" lnSpcReduction="20000"/>
          </a:bodyPr>
          <a:lstStyle/>
          <a:p>
            <a:pPr marL="0" indent="0">
              <a:buNone/>
            </a:pPr>
            <a:r>
              <a:rPr lang="en-US" b="1" dirty="0" smtClean="0"/>
              <a:t>Has the scope to benefit both sides of the table: </a:t>
            </a:r>
          </a:p>
          <a:p>
            <a:pPr marL="0" indent="0">
              <a:buNone/>
            </a:pPr>
            <a:r>
              <a:rPr lang="en-US" dirty="0" err="1" smtClean="0"/>
              <a:t>Kochan</a:t>
            </a:r>
            <a:r>
              <a:rPr lang="en-US" dirty="0" smtClean="0"/>
              <a:t> &amp; </a:t>
            </a:r>
            <a:r>
              <a:rPr lang="en-US" dirty="0" err="1" smtClean="0"/>
              <a:t>Osterman</a:t>
            </a:r>
            <a:r>
              <a:rPr lang="en-US" dirty="0" smtClean="0"/>
              <a:t> (1994)</a:t>
            </a:r>
          </a:p>
          <a:p>
            <a:r>
              <a:rPr lang="en-US" dirty="0" smtClean="0"/>
              <a:t>Opportunities for greater influence over management</a:t>
            </a:r>
          </a:p>
          <a:p>
            <a:r>
              <a:rPr lang="en-US" dirty="0" smtClean="0"/>
              <a:t>Increased access to information</a:t>
            </a:r>
          </a:p>
          <a:p>
            <a:r>
              <a:rPr lang="en-US" dirty="0" smtClean="0"/>
              <a:t>Potentially increased involvement </a:t>
            </a:r>
            <a:endParaRPr lang="en-US" dirty="0"/>
          </a:p>
          <a:p>
            <a:r>
              <a:rPr lang="en-US" dirty="0" smtClean="0"/>
              <a:t>TU’s still have a collective goal but working with the business rather then against them</a:t>
            </a:r>
          </a:p>
          <a:p>
            <a:r>
              <a:rPr lang="en-US" dirty="0" smtClean="0"/>
              <a:t>Less hostility</a:t>
            </a:r>
          </a:p>
          <a:p>
            <a:endParaRPr lang="en-US" dirty="0"/>
          </a:p>
          <a:p>
            <a:pPr marL="0" indent="0">
              <a:buNone/>
            </a:pPr>
            <a:r>
              <a:rPr lang="en-US" b="1" dirty="0" smtClean="0"/>
              <a:t>WERS (2011)</a:t>
            </a:r>
            <a:endParaRPr lang="en-US" b="1" dirty="0"/>
          </a:p>
          <a:p>
            <a:pPr marL="285750" indent="-285750">
              <a:buFont typeface="Arial" charset="0"/>
              <a:buChar char="•"/>
            </a:pPr>
            <a:r>
              <a:rPr lang="en-US" dirty="0"/>
              <a:t>Awareness that TU’s can have an impact on workplace performance</a:t>
            </a:r>
          </a:p>
          <a:p>
            <a:pPr marL="285750" indent="-285750">
              <a:buFont typeface="Arial" charset="0"/>
              <a:buChar char="•"/>
            </a:pPr>
            <a:r>
              <a:rPr lang="en-US" dirty="0"/>
              <a:t>Although managers would rather consult directly with EE this might be due to not wanting to give up any </a:t>
            </a:r>
            <a:r>
              <a:rPr lang="en-US" dirty="0" smtClean="0"/>
              <a:t>control</a:t>
            </a:r>
          </a:p>
          <a:p>
            <a:pPr marL="285750" indent="-285750">
              <a:buFont typeface="Arial" charset="0"/>
              <a:buChar char="•"/>
            </a:pPr>
            <a:r>
              <a:rPr lang="en-US" dirty="0" smtClean="0"/>
              <a:t>There almost no change in 7 years for management who were not in </a:t>
            </a:r>
            <a:r>
              <a:rPr lang="en-US" dirty="0" err="1" smtClean="0"/>
              <a:t>favour</a:t>
            </a:r>
            <a:r>
              <a:rPr lang="en-US" dirty="0" smtClean="0"/>
              <a:t> of union membership</a:t>
            </a:r>
            <a:endParaRPr lang="en-US" dirty="0"/>
          </a:p>
          <a:p>
            <a:endParaRPr lang="en-US"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433" y="2037347"/>
            <a:ext cx="5410200" cy="4595283"/>
          </a:xfrm>
          <a:prstGeom prst="rect">
            <a:avLst/>
          </a:prstGeom>
          <a:ln>
            <a:solidFill>
              <a:schemeClr val="tx1"/>
            </a:solidFill>
          </a:ln>
        </p:spPr>
      </p:pic>
      <p:sp>
        <p:nvSpPr>
          <p:cNvPr id="7" name="TextBox 6"/>
          <p:cNvSpPr txBox="1"/>
          <p:nvPr/>
        </p:nvSpPr>
        <p:spPr>
          <a:xfrm>
            <a:off x="10138833" y="6164974"/>
            <a:ext cx="1828800" cy="646331"/>
          </a:xfrm>
          <a:prstGeom prst="rect">
            <a:avLst/>
          </a:prstGeom>
          <a:noFill/>
        </p:spPr>
        <p:txBody>
          <a:bodyPr wrap="square" rtlCol="0">
            <a:spAutoFit/>
          </a:bodyPr>
          <a:lstStyle/>
          <a:p>
            <a:r>
              <a:rPr lang="en-US" b="1"/>
              <a:t>WERS (2011)</a:t>
            </a:r>
          </a:p>
          <a:p>
            <a:endParaRPr lang="en-US" dirty="0"/>
          </a:p>
        </p:txBody>
      </p:sp>
      <p:pic>
        <p:nvPicPr>
          <p:cNvPr id="8" name="Picture 7"/>
          <p:cNvPicPr>
            <a:picLocks noChangeAspect="1"/>
          </p:cNvPicPr>
          <p:nvPr/>
        </p:nvPicPr>
        <p:blipFill>
          <a:blip r:embed="rId4"/>
          <a:stretch>
            <a:fillRect/>
          </a:stretch>
        </p:blipFill>
        <p:spPr>
          <a:xfrm>
            <a:off x="4938542" y="2318433"/>
            <a:ext cx="1265311" cy="1265311"/>
          </a:xfrm>
          <a:prstGeom prst="rect">
            <a:avLst/>
          </a:prstGeom>
        </p:spPr>
      </p:pic>
      <p:pic>
        <p:nvPicPr>
          <p:cNvPr id="9" name="Picture 8"/>
          <p:cNvPicPr>
            <a:picLocks noChangeAspect="1"/>
          </p:cNvPicPr>
          <p:nvPr/>
        </p:nvPicPr>
        <p:blipFill>
          <a:blip r:embed="rId5"/>
          <a:stretch>
            <a:fillRect/>
          </a:stretch>
        </p:blipFill>
        <p:spPr>
          <a:xfrm>
            <a:off x="3003453" y="4064523"/>
            <a:ext cx="3200400" cy="698500"/>
          </a:xfrm>
          <a:prstGeom prst="rect">
            <a:avLst/>
          </a:prstGeom>
        </p:spPr>
      </p:pic>
    </p:spTree>
    <p:extLst>
      <p:ext uri="{BB962C8B-B14F-4D97-AF65-F5344CB8AC3E}">
        <p14:creationId xmlns:p14="http://schemas.microsoft.com/office/powerpoint/2010/main" val="8251904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facts don’t lie</a:t>
            </a:r>
            <a:endParaRPr lang="en-US" dirty="0"/>
          </a:p>
        </p:txBody>
      </p:sp>
      <p:sp>
        <p:nvSpPr>
          <p:cNvPr id="3" name="Content Placeholder 2"/>
          <p:cNvSpPr>
            <a:spLocks noGrp="1"/>
          </p:cNvSpPr>
          <p:nvPr>
            <p:ph idx="1"/>
          </p:nvPr>
        </p:nvSpPr>
        <p:spPr/>
        <p:txBody>
          <a:bodyPr>
            <a:normAutofit/>
          </a:bodyPr>
          <a:lstStyle/>
          <a:p>
            <a:r>
              <a:rPr lang="en-US" sz="2400" dirty="0"/>
              <a:t>6.4 Million people in the UK are members of a trade union </a:t>
            </a:r>
          </a:p>
          <a:p>
            <a:pPr marL="342900" lvl="3" indent="-342900">
              <a:buFont typeface="Arial"/>
              <a:buChar char="•"/>
            </a:pPr>
            <a:r>
              <a:rPr lang="en-US" sz="2400" dirty="0"/>
              <a:t>55% of trade union members in 2015 were female</a:t>
            </a:r>
          </a:p>
          <a:p>
            <a:pPr marL="342900" lvl="3" indent="-342900">
              <a:buFont typeface="Arial"/>
              <a:buChar char="•"/>
            </a:pPr>
            <a:r>
              <a:rPr lang="en-US" sz="2400" dirty="0"/>
              <a:t>Royal College of Nursing– 429,414 (2014-2015)</a:t>
            </a:r>
          </a:p>
          <a:p>
            <a:pPr marL="342900" lvl="3" indent="-342900">
              <a:buFont typeface="Arial"/>
              <a:buChar char="•"/>
            </a:pPr>
            <a:r>
              <a:rPr lang="en-US" sz="2400" dirty="0"/>
              <a:t>GMB – 625,234 (2014-2015)</a:t>
            </a:r>
          </a:p>
          <a:p>
            <a:endParaRPr lang="en-US" dirty="0"/>
          </a:p>
        </p:txBody>
      </p:sp>
    </p:spTree>
    <p:extLst>
      <p:ext uri="{BB962C8B-B14F-4D97-AF65-F5344CB8AC3E}">
        <p14:creationId xmlns:p14="http://schemas.microsoft.com/office/powerpoint/2010/main" val="1840536573"/>
      </p:ext>
    </p:extLst>
  </p:cSld>
  <p:clrMapOvr>
    <a:masterClrMapping/>
  </p:clrMapOvr>
  <p:timing>
    <p:tnLst>
      <p:par>
        <p:cTn id="1" dur="indefinite" restart="never" nodeType="tmRoot"/>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xmlns=""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1124</TotalTime>
  <Words>1383</Words>
  <Application>Microsoft Office PowerPoint</Application>
  <PresentationFormat>Custom</PresentationFormat>
  <Paragraphs>142</Paragraphs>
  <Slides>13</Slides>
  <Notes>12</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Parcel</vt:lpstr>
      <vt:lpstr>TRADE UNION ARE MORE RELEVANT THAN might YOU THINK</vt:lpstr>
      <vt:lpstr>We need trade unions more than ever today</vt:lpstr>
      <vt:lpstr>Thatcherised Union Perception</vt:lpstr>
      <vt:lpstr>IMF and world Bank’s revelation</vt:lpstr>
      <vt:lpstr>Trade union act 2016</vt:lpstr>
      <vt:lpstr>INDIVIDUAL influence</vt:lpstr>
      <vt:lpstr>STATISTICS</vt:lpstr>
      <vt:lpstr>Workplace Partnerships</vt:lpstr>
      <vt:lpstr>The facts don’t lie</vt:lpstr>
      <vt:lpstr>Trade union membership</vt:lpstr>
      <vt:lpstr>DO You still think they aren’t relevant?</vt:lpstr>
      <vt:lpstr>Opportunity for trade unions</vt:lpstr>
      <vt:lpstr>So in 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TRADE UNION ARE MORE RELEVANT THAN YOU THINK</dc:title>
  <dc:creator>Microsoft Office User</dc:creator>
  <cp:lastModifiedBy>Jenny Rodriguez</cp:lastModifiedBy>
  <cp:revision>90</cp:revision>
  <cp:lastPrinted>2016-11-23T21:17:30Z</cp:lastPrinted>
  <dcterms:created xsi:type="dcterms:W3CDTF">2016-11-23T08:34:24Z</dcterms:created>
  <dcterms:modified xsi:type="dcterms:W3CDTF">2016-11-24T14:56:39Z</dcterms:modified>
</cp:coreProperties>
</file>