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4" r:id="rId1"/>
  </p:sldMasterIdLst>
  <p:notesMasterIdLst>
    <p:notesMasterId r:id="rId11"/>
  </p:notesMasterIdLst>
  <p:sldIdLst>
    <p:sldId id="256" r:id="rId2"/>
    <p:sldId id="257" r:id="rId3"/>
    <p:sldId id="266" r:id="rId4"/>
    <p:sldId id="259" r:id="rId5"/>
    <p:sldId id="268" r:id="rId6"/>
    <p:sldId id="261" r:id="rId7"/>
    <p:sldId id="270" r:id="rId8"/>
    <p:sldId id="263"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C3DF18E-82F8-47FE-8FFA-DAA5B2E8FA15}">
          <p14:sldIdLst>
            <p14:sldId id="256"/>
            <p14:sldId id="257"/>
            <p14:sldId id="266"/>
            <p14:sldId id="259"/>
            <p14:sldId id="268"/>
            <p14:sldId id="261"/>
            <p14:sldId id="270"/>
            <p14:sldId id="263"/>
            <p14:sldId id="265"/>
          </p14:sldIdLst>
        </p14:section>
        <p14:section name="Old Slides" id="{6F3EA4A5-6F1A-4F12-A982-B0C09208CE16}">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2B9F0BC-ED1F-4FC3-A4FB-047712F18884}" v="160" dt="2017-11-22T14:26:25.6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50" d="100"/>
          <a:sy n="50" d="100"/>
        </p:scale>
        <p:origin x="-39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059AE1-0D73-4A2C-AEE5-673A3DEFF716}" type="datetimeFigureOut">
              <a:rPr lang="en-GB" smtClean="0"/>
              <a:t>23/11/2017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1560A70-2C8C-4323-A42D-A58CB957B9F5}" type="slidenum">
              <a:rPr lang="en-GB" smtClean="0"/>
              <a:t>‹#›</a:t>
            </a:fld>
            <a:endParaRPr lang="en-GB"/>
          </a:p>
        </p:txBody>
      </p:sp>
    </p:spTree>
    <p:extLst>
      <p:ext uri="{BB962C8B-B14F-4D97-AF65-F5344CB8AC3E}">
        <p14:creationId xmlns:p14="http://schemas.microsoft.com/office/powerpoint/2010/main" val="806808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atin typeface="Aharoni" panose="02010803020104030203" pitchFamily="2" charset="-79"/>
                <a:cs typeface="Aharoni" panose="02010803020104030203" pitchFamily="2" charset="-79"/>
              </a:rPr>
              <a:t>Employee engagement is one of the key HR fads of our times - endorsed by a range of interested parties including the CIPD and management consultancies</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a:solidFill>
                  <a:schemeClr val="tx1"/>
                </a:solidFill>
                <a:effectLst/>
                <a:latin typeface="+mn-lt"/>
                <a:ea typeface="+mn-ea"/>
                <a:cs typeface="+mn-cs"/>
              </a:rPr>
              <a:t>Used on the basis of claims that it can benefit organisations and individuals, improve performance and enhance employees’ experience of work.</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b="1" kern="1200">
                <a:solidFill>
                  <a:schemeClr val="tx1"/>
                </a:solidFill>
                <a:effectLst/>
                <a:latin typeface="+mn-lt"/>
                <a:ea typeface="+mn-ea"/>
                <a:cs typeface="+mn-cs"/>
              </a:rPr>
              <a:t>In other words, ‘an engaged workforce’ it is claimed, is not only one that is more satisfied, happier, motivated and fulfilled in their job. ‘Engaged’ employees are also enthusiastic and passionate about the job and helping their organisation to succeed (Macy et, 2009; Truss et al 2006).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a:solidFill>
                <a:schemeClr val="tx1"/>
              </a:solidFill>
              <a:effectLst/>
              <a:latin typeface="+mn-lt"/>
              <a:ea typeface="+mn-ea"/>
              <a:cs typeface="+mn-cs"/>
            </a:endParaRPr>
          </a:p>
          <a:p>
            <a:endParaRPr lang="en-GB"/>
          </a:p>
        </p:txBody>
      </p:sp>
      <p:sp>
        <p:nvSpPr>
          <p:cNvPr id="4" name="Slide Number Placeholder 3"/>
          <p:cNvSpPr>
            <a:spLocks noGrp="1"/>
          </p:cNvSpPr>
          <p:nvPr>
            <p:ph type="sldNum" sz="quarter" idx="10"/>
          </p:nvPr>
        </p:nvSpPr>
        <p:spPr/>
        <p:txBody>
          <a:bodyPr/>
          <a:lstStyle/>
          <a:p>
            <a:fld id="{11560A70-2C8C-4323-A42D-A58CB957B9F5}" type="slidenum">
              <a:rPr lang="en-GB" smtClean="0"/>
              <a:t>2</a:t>
            </a:fld>
            <a:endParaRPr lang="en-GB"/>
          </a:p>
        </p:txBody>
      </p:sp>
    </p:spTree>
    <p:extLst>
      <p:ext uri="{BB962C8B-B14F-4D97-AF65-F5344CB8AC3E}">
        <p14:creationId xmlns:p14="http://schemas.microsoft.com/office/powerpoint/2010/main" val="2426231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a:solidFill>
                  <a:schemeClr val="tx1"/>
                </a:solidFill>
                <a:effectLst/>
                <a:latin typeface="+mn-lt"/>
                <a:ea typeface="+mn-ea"/>
                <a:cs typeface="+mn-cs"/>
              </a:rPr>
              <a:t>Superficially, all this sounds great - who wouldn’t want to make work more satisfying and enjoyable – surely it is a win-win situation?</a:t>
            </a:r>
          </a:p>
          <a:p>
            <a:r>
              <a:rPr lang="en-GB" sz="1200" kern="1200">
                <a:solidFill>
                  <a:schemeClr val="tx1"/>
                </a:solidFill>
                <a:effectLst/>
                <a:latin typeface="+mn-lt"/>
                <a:ea typeface="+mn-ea"/>
                <a:cs typeface="+mn-cs"/>
              </a:rPr>
              <a:t> </a:t>
            </a:r>
          </a:p>
          <a:p>
            <a:r>
              <a:rPr lang="en-GB" sz="1200" kern="1200">
                <a:solidFill>
                  <a:schemeClr val="tx1"/>
                </a:solidFill>
                <a:effectLst/>
                <a:latin typeface="+mn-lt"/>
                <a:ea typeface="+mn-ea"/>
                <a:cs typeface="+mn-cs"/>
              </a:rPr>
              <a:t>Well we want to argue ‘beware of what you wish for’ if you are the employee – all is not what it seems!!</a:t>
            </a:r>
          </a:p>
        </p:txBody>
      </p:sp>
      <p:sp>
        <p:nvSpPr>
          <p:cNvPr id="4" name="Slide Number Placeholder 3"/>
          <p:cNvSpPr>
            <a:spLocks noGrp="1"/>
          </p:cNvSpPr>
          <p:nvPr>
            <p:ph type="sldNum" sz="quarter" idx="10"/>
          </p:nvPr>
        </p:nvSpPr>
        <p:spPr/>
        <p:txBody>
          <a:bodyPr/>
          <a:lstStyle/>
          <a:p>
            <a:fld id="{11560A70-2C8C-4323-A42D-A58CB957B9F5}" type="slidenum">
              <a:rPr lang="en-GB" smtClean="0"/>
              <a:t>3</a:t>
            </a:fld>
            <a:endParaRPr lang="en-GB"/>
          </a:p>
        </p:txBody>
      </p:sp>
    </p:spTree>
    <p:extLst>
      <p:ext uri="{BB962C8B-B14F-4D97-AF65-F5344CB8AC3E}">
        <p14:creationId xmlns:p14="http://schemas.microsoft.com/office/powerpoint/2010/main" val="25123517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a:solidFill>
                  <a:schemeClr val="tx1"/>
                </a:solidFill>
                <a:effectLst/>
                <a:latin typeface="+mn-lt"/>
                <a:ea typeface="+mn-ea"/>
                <a:cs typeface="+mn-cs"/>
              </a:rPr>
              <a:t>Secondly, behind the veneer of providing a genuine voice in the organisation, actually ‘employee engagement’ is ultimately all about </a:t>
            </a:r>
            <a:r>
              <a:rPr lang="en-GB" sz="1200" i="1" kern="1200">
                <a:solidFill>
                  <a:schemeClr val="tx1"/>
                </a:solidFill>
                <a:effectLst/>
                <a:latin typeface="+mn-lt"/>
                <a:ea typeface="+mn-ea"/>
                <a:cs typeface="+mn-cs"/>
              </a:rPr>
              <a:t>boosting employee and business performance</a:t>
            </a:r>
            <a:r>
              <a:rPr lang="en-GB" sz="1200" kern="120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a:solidFill>
                  <a:schemeClr val="tx1"/>
                </a:solidFill>
                <a:effectLst/>
                <a:latin typeface="+mn-lt"/>
                <a:ea typeface="+mn-ea"/>
                <a:cs typeface="+mn-cs"/>
              </a:rPr>
              <a:t>…getting more from employees can lead to more efficient, productive, and flexible ways of working that can reduce costs, improve performance and organisational success, and lead to a higher level of profitable return</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i="1">
              <a:latin typeface="Aharoni" panose="02010803020104030203" pitchFamily="2" charset="-79"/>
              <a:cs typeface="Aharoni" panose="02010803020104030203" pitchFamily="2" charset="-79"/>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a:latin typeface="Aharoni" panose="02010803020104030203" pitchFamily="2" charset="-79"/>
              <a:cs typeface="Aharoni" panose="02010803020104030203" pitchFamily="2" charset="-79"/>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a:latin typeface="Aharoni" panose="02010803020104030203" pitchFamily="2" charset="-79"/>
                <a:cs typeface="Aharoni" panose="02010803020104030203" pitchFamily="2" charset="-79"/>
              </a:rPr>
              <a:t>We believe that a snippet of the following video, by author Kevin Kruse, will help to illustrate our view: Play Kevin Kruse video, 2:54-3:18</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i="1">
              <a:latin typeface="Aharoni" panose="02010803020104030203" pitchFamily="2" charset="-79"/>
              <a:cs typeface="Aharoni" panose="02010803020104030203" pitchFamily="2" charset="-79"/>
            </a:endParaRPr>
          </a:p>
          <a:p>
            <a:endParaRPr lang="en-GB">
              <a:latin typeface="Calibri"/>
              <a:cs typeface="Aharoni" panose="02010803020104030203" pitchFamily="2" charset="-79"/>
            </a:endParaRPr>
          </a:p>
        </p:txBody>
      </p:sp>
      <p:sp>
        <p:nvSpPr>
          <p:cNvPr id="4" name="Slide Number Placeholder 3"/>
          <p:cNvSpPr>
            <a:spLocks noGrp="1"/>
          </p:cNvSpPr>
          <p:nvPr>
            <p:ph type="sldNum" sz="quarter" idx="10"/>
          </p:nvPr>
        </p:nvSpPr>
        <p:spPr/>
        <p:txBody>
          <a:bodyPr/>
          <a:lstStyle/>
          <a:p>
            <a:fld id="{11560A70-2C8C-4323-A42D-A58CB957B9F5}" type="slidenum">
              <a:rPr lang="en-GB" smtClean="0"/>
              <a:t>6</a:t>
            </a:fld>
            <a:endParaRPr lang="en-GB"/>
          </a:p>
        </p:txBody>
      </p:sp>
    </p:spTree>
    <p:extLst>
      <p:ext uri="{BB962C8B-B14F-4D97-AF65-F5344CB8AC3E}">
        <p14:creationId xmlns:p14="http://schemas.microsoft.com/office/powerpoint/2010/main" val="39582007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So here we have it ‘from the horse’s mouth’ – employee engagement is all about improving ‘discretionary effort’ - discretionary effort is the physical dimension of engagement which occurs when employees do more than is required of them, when they go the ‘’extra mile”. </a:t>
            </a:r>
          </a:p>
          <a:p>
            <a:endParaRPr lang="en-US"/>
          </a:p>
        </p:txBody>
      </p:sp>
      <p:sp>
        <p:nvSpPr>
          <p:cNvPr id="4" name="Slide Number Placeholder 3"/>
          <p:cNvSpPr>
            <a:spLocks noGrp="1"/>
          </p:cNvSpPr>
          <p:nvPr>
            <p:ph type="sldNum" sz="quarter" idx="10"/>
          </p:nvPr>
        </p:nvSpPr>
        <p:spPr/>
        <p:txBody>
          <a:bodyPr/>
          <a:lstStyle/>
          <a:p>
            <a:fld id="{11560A70-2C8C-4323-A42D-A58CB957B9F5}" type="slidenum">
              <a:rPr lang="en-GB" smtClean="0"/>
              <a:t>7</a:t>
            </a:fld>
            <a:endParaRPr lang="en-GB"/>
          </a:p>
        </p:txBody>
      </p:sp>
    </p:spTree>
    <p:extLst>
      <p:ext uri="{BB962C8B-B14F-4D97-AF65-F5344CB8AC3E}">
        <p14:creationId xmlns:p14="http://schemas.microsoft.com/office/powerpoint/2010/main" val="18239826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t>Indeed, it is this inequality of interests that historically has given rise to the need for employees to have their own form of basic defence organisation, trade unions that can attempt to redress the imbalance of power by representing workers on a collective basis and utilising collective bargaining and, if necessary, the threat and/or use of strike sanctions, as the means to force managers to genuinely take employee interests into consideration </a:t>
            </a:r>
          </a:p>
          <a:p>
            <a:pPr marL="0" marR="0" indent="0" algn="l" defTabSz="914400" rtl="0" eaLnBrk="1" fontAlgn="auto" latinLnBrk="0" hangingPunct="1">
              <a:lnSpc>
                <a:spcPct val="100000"/>
              </a:lnSpc>
              <a:spcBef>
                <a:spcPts val="0"/>
              </a:spcBef>
              <a:spcAft>
                <a:spcPts val="0"/>
              </a:spcAft>
              <a:buClrTx/>
              <a:buSzTx/>
              <a:buFontTx/>
              <a:buNone/>
              <a:tabLst/>
              <a:defRPr/>
            </a:pPr>
            <a:endParaRPr lang="en-GB"/>
          </a:p>
          <a:p>
            <a:pPr marL="0" marR="0" indent="0" algn="l" defTabSz="914400" rtl="0" eaLnBrk="1" fontAlgn="auto" latinLnBrk="0" hangingPunct="1">
              <a:lnSpc>
                <a:spcPct val="100000"/>
              </a:lnSpc>
              <a:spcBef>
                <a:spcPts val="0"/>
              </a:spcBef>
              <a:spcAft>
                <a:spcPts val="0"/>
              </a:spcAft>
              <a:buClrTx/>
              <a:buSzTx/>
              <a:buFontTx/>
              <a:buNone/>
              <a:tabLst/>
              <a:defRPr/>
            </a:pPr>
            <a:endParaRPr lang="en-GB"/>
          </a:p>
          <a:p>
            <a:pPr marL="0" marR="0" indent="0" algn="l" defTabSz="914400" rtl="0" eaLnBrk="1" fontAlgn="auto" latinLnBrk="0" hangingPunct="1">
              <a:lnSpc>
                <a:spcPct val="100000"/>
              </a:lnSpc>
              <a:spcBef>
                <a:spcPts val="0"/>
              </a:spcBef>
              <a:spcAft>
                <a:spcPts val="0"/>
              </a:spcAft>
              <a:buClrTx/>
              <a:buSzTx/>
              <a:buFontTx/>
              <a:buNone/>
              <a:tabLst/>
              <a:defRPr/>
            </a:pPr>
            <a:r>
              <a:rPr lang="en-GB"/>
              <a:t>Where employee engagement exists in unionised organisations it necessary can have the effect of undermining independent trade union representation and collective bargaining </a:t>
            </a:r>
          </a:p>
          <a:p>
            <a:pPr marL="0" marR="0" indent="0" algn="l" defTabSz="914400" rtl="0" eaLnBrk="1" fontAlgn="auto" latinLnBrk="0" hangingPunct="1">
              <a:lnSpc>
                <a:spcPct val="100000"/>
              </a:lnSpc>
              <a:spcBef>
                <a:spcPts val="0"/>
              </a:spcBef>
              <a:spcAft>
                <a:spcPts val="0"/>
              </a:spcAft>
              <a:buClrTx/>
              <a:buSzTx/>
              <a:buFontTx/>
              <a:buNone/>
              <a:tabLst/>
              <a:defRPr/>
            </a:pPr>
            <a:endParaRPr lang="en-GB"/>
          </a:p>
          <a:p>
            <a:pPr marL="0" marR="0" indent="0" algn="l" defTabSz="914400" rtl="0" eaLnBrk="1" fontAlgn="auto" latinLnBrk="0" hangingPunct="1">
              <a:lnSpc>
                <a:spcPct val="100000"/>
              </a:lnSpc>
              <a:spcBef>
                <a:spcPts val="0"/>
              </a:spcBef>
              <a:spcAft>
                <a:spcPts val="0"/>
              </a:spcAft>
              <a:buClrTx/>
              <a:buSzTx/>
              <a:buFontTx/>
              <a:buNone/>
              <a:tabLst/>
              <a:defRPr/>
            </a:pPr>
            <a:endParaRPr lang="en-GB"/>
          </a:p>
          <a:p>
            <a:pPr marL="0" marR="0" indent="0" algn="l" defTabSz="914400" rtl="0" eaLnBrk="1" fontAlgn="auto" latinLnBrk="0" hangingPunct="1">
              <a:lnSpc>
                <a:spcPct val="100000"/>
              </a:lnSpc>
              <a:spcBef>
                <a:spcPts val="0"/>
              </a:spcBef>
              <a:spcAft>
                <a:spcPts val="0"/>
              </a:spcAft>
              <a:buClrTx/>
              <a:buSzTx/>
              <a:buFontTx/>
              <a:buNone/>
              <a:tabLst/>
              <a:defRPr/>
            </a:pPr>
            <a:r>
              <a:rPr lang="en-GB"/>
              <a:t>And where employee engagement exist in non-unionised environments, it is not a substitute for the need for trade unionism. </a:t>
            </a:r>
          </a:p>
          <a:p>
            <a:endParaRPr lang="en-GB" b="1"/>
          </a:p>
          <a:p>
            <a:endParaRPr lang="en-GB" b="1"/>
          </a:p>
          <a:p>
            <a:r>
              <a:rPr lang="en-GB" b="1"/>
              <a:t>Not sure how useful this bit is. It’s reiterating things said before.</a:t>
            </a:r>
          </a:p>
          <a:p>
            <a:r>
              <a:rPr lang="en-GB"/>
              <a:t>That is where trade unions and collective forms of representation come in to help. Trade unions do not discard the concept of employee engagement but believe there should be an independent representation system in order to enable employee voice. They believe there is an asymmetry of power in organizations, and they recognise that the interests of the workers are different to the interests of the company and that the common interests of employees can give them an advantage when joining collective forms of representation. </a:t>
            </a:r>
          </a:p>
          <a:p>
            <a:pPr marL="0" marR="0" indent="0" algn="l" defTabSz="914400" rtl="0" eaLnBrk="1" fontAlgn="auto" latinLnBrk="0" hangingPunct="1">
              <a:lnSpc>
                <a:spcPct val="100000"/>
              </a:lnSpc>
              <a:spcBef>
                <a:spcPts val="0"/>
              </a:spcBef>
              <a:spcAft>
                <a:spcPts val="0"/>
              </a:spcAft>
              <a:buClrTx/>
              <a:buSzTx/>
              <a:buFontTx/>
              <a:buNone/>
              <a:tabLst/>
              <a:defRPr/>
            </a:pPr>
            <a:endParaRPr lang="en-GB"/>
          </a:p>
          <a:p>
            <a:pPr marL="0" marR="0" indent="0" algn="l" defTabSz="914400" rtl="0" eaLnBrk="1" fontAlgn="auto" latinLnBrk="0" hangingPunct="1">
              <a:lnSpc>
                <a:spcPct val="100000"/>
              </a:lnSpc>
              <a:spcBef>
                <a:spcPts val="0"/>
              </a:spcBef>
              <a:spcAft>
                <a:spcPts val="0"/>
              </a:spcAft>
              <a:buClrTx/>
              <a:buSzTx/>
              <a:buFontTx/>
              <a:buNone/>
              <a:tabLst/>
              <a:defRPr/>
            </a:pPr>
            <a:endParaRPr lang="en-GB"/>
          </a:p>
          <a:p>
            <a:pPr marL="0" marR="0" indent="0" algn="l" defTabSz="914400" rtl="0" eaLnBrk="1" fontAlgn="auto" latinLnBrk="0" hangingPunct="1">
              <a:lnSpc>
                <a:spcPct val="100000"/>
              </a:lnSpc>
              <a:spcBef>
                <a:spcPts val="0"/>
              </a:spcBef>
              <a:spcAft>
                <a:spcPts val="0"/>
              </a:spcAft>
              <a:buClrTx/>
              <a:buSzTx/>
              <a:buFontTx/>
              <a:buNone/>
              <a:tabLst/>
              <a:defRPr/>
            </a:pPr>
            <a:r>
              <a:rPr lang="en-GB"/>
              <a:t>Trade unions and Collective Bargaining are able to make a difference for employers by challenging managers in serious matters, and driving them to compromise or give in to demands. </a:t>
            </a:r>
          </a:p>
          <a:p>
            <a:endParaRPr lang="en-GB"/>
          </a:p>
        </p:txBody>
      </p:sp>
      <p:sp>
        <p:nvSpPr>
          <p:cNvPr id="4" name="Slide Number Placeholder 3"/>
          <p:cNvSpPr>
            <a:spLocks noGrp="1"/>
          </p:cNvSpPr>
          <p:nvPr>
            <p:ph type="sldNum" sz="quarter" idx="10"/>
          </p:nvPr>
        </p:nvSpPr>
        <p:spPr/>
        <p:txBody>
          <a:bodyPr/>
          <a:lstStyle/>
          <a:p>
            <a:fld id="{661420E4-68F3-4630-9928-93801EA24D07}" type="slidenum">
              <a:rPr lang="en-GB" smtClean="0"/>
              <a:t>9</a:t>
            </a:fld>
            <a:endParaRPr lang="en-GB"/>
          </a:p>
        </p:txBody>
      </p:sp>
    </p:spTree>
    <p:extLst>
      <p:ext uri="{BB962C8B-B14F-4D97-AF65-F5344CB8AC3E}">
        <p14:creationId xmlns:p14="http://schemas.microsoft.com/office/powerpoint/2010/main" val="1221393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x-none"/>
              <a:t>Click to edit Master title style</a:t>
            </a:r>
            <a:endParaRPr lang="en-US"/>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a:t>Click to edit Master subtitle style</a:t>
            </a:r>
            <a:endParaRPr lang="en-US"/>
          </a:p>
        </p:txBody>
      </p:sp>
      <p:sp>
        <p:nvSpPr>
          <p:cNvPr id="4" name="Date Placeholder 3"/>
          <p:cNvSpPr>
            <a:spLocks noGrp="1"/>
          </p:cNvSpPr>
          <p:nvPr>
            <p:ph type="dt" sz="half" idx="10"/>
          </p:nvPr>
        </p:nvSpPr>
        <p:spPr/>
        <p:txBody>
          <a:bodyPr/>
          <a:lstStyle/>
          <a:p>
            <a:fld id="{451DEABC-D766-4322-8E78-B830FAE35C72}" type="datetime4">
              <a:rPr lang="en-US" smtClean="0"/>
              <a:pPr/>
              <a:t>November 23, 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Date Placeholder 3"/>
          <p:cNvSpPr>
            <a:spLocks noGrp="1"/>
          </p:cNvSpPr>
          <p:nvPr>
            <p:ph type="dt" sz="half" idx="10"/>
          </p:nvPr>
        </p:nvSpPr>
        <p:spPr/>
        <p:txBody>
          <a:bodyPr/>
          <a:lstStyle/>
          <a:p>
            <a:fld id="{F3131F9E-604E-4343-9F29-EF72E8231CAD}" type="datetime4">
              <a:rPr lang="en-US" smtClean="0"/>
              <a:pPr/>
              <a:t>November 23, 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x-none"/>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Date Placeholder 3"/>
          <p:cNvSpPr>
            <a:spLocks noGrp="1"/>
          </p:cNvSpPr>
          <p:nvPr>
            <p:ph type="dt" sz="half" idx="10"/>
          </p:nvPr>
        </p:nvSpPr>
        <p:spPr/>
        <p:txBody>
          <a:bodyPr/>
          <a:lstStyle/>
          <a:p>
            <a:fld id="{34A8E1CE-37F8-4102-8DF9-852A0A51F293}" type="datetime4">
              <a:rPr lang="en-US" smtClean="0"/>
              <a:pPr/>
              <a:t>November 23, 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a:t>Click to edit Master title style</a:t>
            </a:r>
            <a:endParaRPr lang="en-US"/>
          </a:p>
        </p:txBody>
      </p:sp>
      <p:sp>
        <p:nvSpPr>
          <p:cNvPr id="3" name="Content Placeholder 2"/>
          <p:cNvSpPr>
            <a:spLocks noGrp="1"/>
          </p:cNvSpPr>
          <p:nvPr>
            <p:ph idx="1"/>
          </p:nvPr>
        </p:nvSpPr>
        <p:spPr/>
        <p:txBody>
          <a:body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Date Placeholder 3"/>
          <p:cNvSpPr>
            <a:spLocks noGrp="1"/>
          </p:cNvSpPr>
          <p:nvPr>
            <p:ph type="dt" sz="half" idx="10"/>
          </p:nvPr>
        </p:nvSpPr>
        <p:spPr/>
        <p:txBody>
          <a:bodyPr/>
          <a:lstStyle/>
          <a:p>
            <a:fld id="{93333F43-3E86-47E4-BFBB-2476D384E1C6}" type="datetime4">
              <a:rPr lang="en-US" smtClean="0"/>
              <a:pPr/>
              <a:t>November 23, 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x-none"/>
              <a:t>Click to edit Master title style</a:t>
            </a:r>
            <a:endParaRPr lang="en-US"/>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a:t>Click to edit Master text styles</a:t>
            </a:r>
          </a:p>
        </p:txBody>
      </p:sp>
      <p:sp>
        <p:nvSpPr>
          <p:cNvPr id="4" name="Date Placeholder 3"/>
          <p:cNvSpPr>
            <a:spLocks noGrp="1"/>
          </p:cNvSpPr>
          <p:nvPr>
            <p:ph type="dt" sz="half" idx="10"/>
          </p:nvPr>
        </p:nvSpPr>
        <p:spPr/>
        <p:txBody>
          <a:bodyPr/>
          <a:lstStyle/>
          <a:p>
            <a:fld id="{751663BA-01FC-4367-B6F3-ABB2645D55F1}" type="datetime4">
              <a:rPr lang="en-US" smtClean="0"/>
              <a:pPr/>
              <a:t>November 23, 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5" name="Date Placeholder 4"/>
          <p:cNvSpPr>
            <a:spLocks noGrp="1"/>
          </p:cNvSpPr>
          <p:nvPr>
            <p:ph type="dt" sz="half" idx="10"/>
          </p:nvPr>
        </p:nvSpPr>
        <p:spPr/>
        <p:txBody>
          <a:bodyPr/>
          <a:lstStyle/>
          <a:p>
            <a:fld id="{79B19C71-EC74-44AF-B27E-FC7DC3C3A61D}" type="datetime4">
              <a:rPr lang="en-US" smtClean="0"/>
              <a:pPr/>
              <a:t>November 23, 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x-none"/>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7" name="Date Placeholder 6"/>
          <p:cNvSpPr>
            <a:spLocks noGrp="1"/>
          </p:cNvSpPr>
          <p:nvPr>
            <p:ph type="dt" sz="half" idx="10"/>
          </p:nvPr>
        </p:nvSpPr>
        <p:spPr/>
        <p:txBody>
          <a:bodyPr/>
          <a:lstStyle/>
          <a:p>
            <a:fld id="{6A5CDA29-3CBE-48EA-92AE-A996835462BA}" type="datetime4">
              <a:rPr lang="en-US" smtClean="0"/>
              <a:pPr/>
              <a:t>November 23, 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a:t>Click to edit Master title style</a:t>
            </a:r>
            <a:endParaRPr lang="en-US"/>
          </a:p>
        </p:txBody>
      </p:sp>
      <p:sp>
        <p:nvSpPr>
          <p:cNvPr id="3" name="Date Placeholder 2"/>
          <p:cNvSpPr>
            <a:spLocks noGrp="1"/>
          </p:cNvSpPr>
          <p:nvPr>
            <p:ph type="dt" sz="half" idx="10"/>
          </p:nvPr>
        </p:nvSpPr>
        <p:spPr/>
        <p:txBody>
          <a:bodyPr/>
          <a:lstStyle/>
          <a:p>
            <a:fld id="{E29EC054-3869-4501-B163-1BBFDE8DCE04}" type="datetime4">
              <a:rPr lang="en-US" smtClean="0"/>
              <a:pPr/>
              <a:t>November 23, 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63D831-56C1-49CF-8EF7-8B9A98402BCD}" type="datetime4">
              <a:rPr lang="en-US" smtClean="0"/>
              <a:pPr/>
              <a:t>November 23, 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x-none"/>
              <a:t>Click to edit Master title style</a:t>
            </a:r>
            <a:endParaRPr lang="en-US"/>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a:t>Click to edit Master text styles</a:t>
            </a:r>
          </a:p>
        </p:txBody>
      </p:sp>
      <p:sp>
        <p:nvSpPr>
          <p:cNvPr id="5" name="Date Placeholder 4"/>
          <p:cNvSpPr>
            <a:spLocks noGrp="1"/>
          </p:cNvSpPr>
          <p:nvPr>
            <p:ph type="dt" sz="half" idx="10"/>
          </p:nvPr>
        </p:nvSpPr>
        <p:spPr/>
        <p:txBody>
          <a:bodyPr/>
          <a:lstStyle/>
          <a:p>
            <a:fld id="{6EAD5615-7F4F-4584-84D5-CC95918C321F}" type="datetime4">
              <a:rPr lang="en-US" smtClean="0"/>
              <a:pPr/>
              <a:t>November 23, 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x-none"/>
              <a:t>Click to edit Master title style</a:t>
            </a:r>
            <a:endParaRPr lang="en-US"/>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x-none"/>
              <a:t>Drag picture to placeholder or click icon to add</a:t>
            </a:r>
            <a:endParaRPr lang="en-US"/>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a:t>Click to edit Master text styles</a:t>
            </a:r>
          </a:p>
        </p:txBody>
      </p:sp>
      <p:sp>
        <p:nvSpPr>
          <p:cNvPr id="8" name="Date Placeholder 7"/>
          <p:cNvSpPr>
            <a:spLocks noGrp="1"/>
          </p:cNvSpPr>
          <p:nvPr>
            <p:ph type="dt" sz="half" idx="10"/>
          </p:nvPr>
        </p:nvSpPr>
        <p:spPr/>
        <p:txBody>
          <a:bodyPr/>
          <a:lstStyle/>
          <a:p>
            <a:fld id="{76EEA923-9BEE-48CE-9F28-5B525F399BAD}" type="datetime4">
              <a:rPr lang="en-US" smtClean="0"/>
              <a:pPr/>
              <a:t>November 23, 2017</a:t>
            </a:fld>
            <a:endParaRPr lang="en-US"/>
          </a:p>
        </p:txBody>
      </p:sp>
      <p:sp>
        <p:nvSpPr>
          <p:cNvPr id="9" name="Slide Number Placeholder 8"/>
          <p:cNvSpPr>
            <a:spLocks noGrp="1"/>
          </p:cNvSpPr>
          <p:nvPr>
            <p:ph type="sldNum" sz="quarter" idx="11"/>
          </p:nvPr>
        </p:nvSpPr>
        <p:spPr/>
        <p:txBody>
          <a:bodyPr/>
          <a:lstStyle/>
          <a:p>
            <a:fld id="{F38DF745-7D3F-47F4-83A3-874385CFAA69}"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x-none"/>
              <a:t>Click to edit Master title style</a:t>
            </a:r>
            <a:endParaRPr lang="en-US"/>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F38DF745-7D3F-47F4-83A3-874385CFAA69}"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7D0EFEE-2756-4A20-BF2A-63F0A94F99AC}" type="datetime4">
              <a:rPr lang="en-US" smtClean="0"/>
              <a:pPr/>
              <a:t>November 23, 2017</a:t>
            </a:fld>
            <a:endParaRPr lang="en-US"/>
          </a:p>
        </p:txBody>
      </p:sp>
    </p:spTree>
  </p:cSld>
  <p:clrMap bg1="lt1" tx1="dk1" bg2="lt2" tx2="dk2" accent1="accent1" accent2="accent2" accent3="accent3" accent4="accent4" accent5="accent5" accent6="accent6" hlink="hlink" folHlink="folHlink"/>
  <p:sldLayoutIdLst>
    <p:sldLayoutId id="2147483945" r:id="rId1"/>
    <p:sldLayoutId id="2147483946" r:id="rId2"/>
    <p:sldLayoutId id="2147483947" r:id="rId3"/>
    <p:sldLayoutId id="2147483948" r:id="rId4"/>
    <p:sldLayoutId id="2147483949" r:id="rId5"/>
    <p:sldLayoutId id="2147483950" r:id="rId6"/>
    <p:sldLayoutId id="2147483951" r:id="rId7"/>
    <p:sldLayoutId id="2147483952" r:id="rId8"/>
    <p:sldLayoutId id="2147483953" r:id="rId9"/>
    <p:sldLayoutId id="2147483954" r:id="rId10"/>
    <p:sldLayoutId id="2147483955" r:id="rId11"/>
  </p:sldLayoutIdLst>
  <p:hf sldNum="0"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90345"/>
            <a:ext cx="7543800" cy="2593975"/>
          </a:xfrm>
        </p:spPr>
        <p:txBody>
          <a:bodyPr/>
          <a:lstStyle/>
          <a:p>
            <a:pPr algn="just"/>
            <a:r>
              <a:rPr lang="en-US" sz="4000"/>
              <a:t>Can non-union forms of employee engagement provide workers with any real voice or representation?</a:t>
            </a:r>
          </a:p>
        </p:txBody>
      </p:sp>
      <p:sp>
        <p:nvSpPr>
          <p:cNvPr id="3" name="Subtitle 2"/>
          <p:cNvSpPr>
            <a:spLocks noGrp="1"/>
          </p:cNvSpPr>
          <p:nvPr>
            <p:ph type="subTitle" idx="1"/>
          </p:nvPr>
        </p:nvSpPr>
        <p:spPr/>
        <p:txBody>
          <a:bodyPr>
            <a:normAutofit/>
          </a:bodyPr>
          <a:lstStyle/>
          <a:p>
            <a:pPr algn="r"/>
            <a:r>
              <a:rPr lang="en-US" sz="4000">
                <a:solidFill>
                  <a:schemeClr val="tx1"/>
                </a:solidFill>
              </a:rPr>
              <a:t>No</a:t>
            </a:r>
          </a:p>
        </p:txBody>
      </p:sp>
    </p:spTree>
    <p:extLst>
      <p:ext uri="{BB962C8B-B14F-4D97-AF65-F5344CB8AC3E}">
        <p14:creationId xmlns:p14="http://schemas.microsoft.com/office/powerpoint/2010/main" val="626125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a:t>What is employee engagement?</a:t>
            </a:r>
          </a:p>
        </p:txBody>
      </p:sp>
      <p:sp>
        <p:nvSpPr>
          <p:cNvPr id="5" name="Content Placeholder 4"/>
          <p:cNvSpPr>
            <a:spLocks noGrp="1"/>
          </p:cNvSpPr>
          <p:nvPr>
            <p:ph idx="1"/>
          </p:nvPr>
        </p:nvSpPr>
        <p:spPr>
          <a:xfrm>
            <a:off x="457200" y="1417638"/>
            <a:ext cx="7620000" cy="4800600"/>
          </a:xfrm>
        </p:spPr>
        <p:txBody>
          <a:bodyPr vert="horz" lIns="91440" tIns="45720" rIns="91440" bIns="45720" rtlCol="0" anchor="t">
            <a:normAutofit/>
          </a:bodyPr>
          <a:lstStyle/>
          <a:p>
            <a:pPr marL="114300" indent="0" algn="just">
              <a:buNone/>
            </a:pPr>
            <a:endParaRPr lang="en-GB" sz="2000">
              <a:latin typeface="Aharoni" panose="02010803020104030203" pitchFamily="2" charset="-79"/>
              <a:cs typeface="Aharoni" panose="02010803020104030203" pitchFamily="2" charset="-79"/>
            </a:endParaRPr>
          </a:p>
          <a:p>
            <a:pPr marL="114300" indent="0" algn="just">
              <a:buNone/>
            </a:pPr>
            <a:r>
              <a:rPr lang="en-GB">
                <a:latin typeface="Cambria"/>
                <a:cs typeface="Aharoni" panose="02010803020104030203" pitchFamily="2" charset="-79"/>
              </a:rPr>
              <a:t>A FAD – Endorsed by a range of interested parties including the CIPD and management consultancies.</a:t>
            </a:r>
          </a:p>
          <a:p>
            <a:pPr algn="just"/>
            <a:endParaRPr lang="en-GB">
              <a:latin typeface="Cambria"/>
              <a:cs typeface="Aharoni" panose="02010803020104030203" pitchFamily="2" charset="-79"/>
            </a:endParaRPr>
          </a:p>
          <a:p>
            <a:pPr marL="114300" indent="0" algn="just">
              <a:buNone/>
            </a:pPr>
            <a:r>
              <a:rPr lang="en-GB">
                <a:latin typeface="Cambria"/>
                <a:cs typeface="Aharoni" panose="02010803020104030203" pitchFamily="2" charset="-79"/>
              </a:rPr>
              <a:t>“Mutually beneficial for Employees and Organisations, alike.”</a:t>
            </a:r>
          </a:p>
          <a:p>
            <a:pPr algn="just"/>
            <a:endParaRPr lang="en-GB" sz="1800">
              <a:latin typeface="Cambria"/>
            </a:endParaRPr>
          </a:p>
          <a:p>
            <a:pPr marL="114300" indent="0" algn="just">
              <a:buNone/>
            </a:pPr>
            <a:r>
              <a:rPr lang="en-GB" sz="2000">
                <a:latin typeface="Cambria"/>
                <a:cs typeface="Aharoni" panose="02010803020104030203" pitchFamily="2" charset="-79"/>
              </a:rPr>
              <a:t>In essence:</a:t>
            </a:r>
            <a:r>
              <a:rPr lang="en-GB" sz="2000">
                <a:latin typeface="Aharoni" panose="02010803020104030203" pitchFamily="2" charset="-79"/>
                <a:cs typeface="Aharoni" panose="02010803020104030203" pitchFamily="2" charset="-79"/>
              </a:rPr>
              <a:t> </a:t>
            </a:r>
          </a:p>
          <a:p>
            <a:pPr marL="114300" indent="0" algn="just">
              <a:buNone/>
            </a:pPr>
            <a:r>
              <a:rPr lang="en-GB" sz="2400">
                <a:latin typeface="+mj-lt"/>
                <a:cs typeface="Aharoni" panose="02010803020104030203" pitchFamily="2" charset="-79"/>
              </a:rPr>
              <a:t>“Engaged employees are emotionally attached to their organization and highly involved in their job, with a great enthusiasm for the success of their employer, going the extra mile beyond the employment contractual agreement.” </a:t>
            </a:r>
            <a:endParaRPr lang="en-GB" sz="4000">
              <a:latin typeface="+mj-lt"/>
              <a:cs typeface="Aharoni" panose="02010803020104030203" pitchFamily="2" charset="-79"/>
            </a:endParaRPr>
          </a:p>
          <a:p>
            <a:pPr algn="just"/>
            <a:endParaRPr lang="en-GB" sz="2000">
              <a:latin typeface="Aharoni" panose="02010803020104030203" pitchFamily="2" charset="-79"/>
              <a:cs typeface="Aharoni" panose="02010803020104030203" pitchFamily="2" charset="-79"/>
            </a:endParaRPr>
          </a:p>
          <a:p>
            <a:pPr algn="just"/>
            <a:endParaRPr lang="en-GB" sz="2000">
              <a:latin typeface="Aharoni" panose="02010803020104030203" pitchFamily="2" charset="-79"/>
              <a:cs typeface="Aharoni" panose="02010803020104030203" pitchFamily="2" charset="-79"/>
            </a:endParaRPr>
          </a:p>
          <a:p>
            <a:endParaRPr lang="en-US"/>
          </a:p>
          <a:p>
            <a:endParaRPr lang="en-US"/>
          </a:p>
        </p:txBody>
      </p:sp>
    </p:spTree>
    <p:extLst>
      <p:ext uri="{BB962C8B-B14F-4D97-AF65-F5344CB8AC3E}">
        <p14:creationId xmlns:p14="http://schemas.microsoft.com/office/powerpoint/2010/main" val="3269793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greatbridgewrestlingclub.com/wp-content/uploads/2014/08/sign-me-u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58" y="477221"/>
            <a:ext cx="8395968" cy="5490965"/>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oup 4"/>
          <p:cNvGrpSpPr/>
          <p:nvPr/>
        </p:nvGrpSpPr>
        <p:grpSpPr>
          <a:xfrm>
            <a:off x="833479" y="-699238"/>
            <a:ext cx="7258556" cy="7258556"/>
            <a:chOff x="1196272" y="-482773"/>
            <a:chExt cx="7258556" cy="7258556"/>
          </a:xfrm>
        </p:grpSpPr>
        <p:sp>
          <p:nvSpPr>
            <p:cNvPr id="4" name="Rectangle 3"/>
            <p:cNvSpPr/>
            <p:nvPr/>
          </p:nvSpPr>
          <p:spPr>
            <a:xfrm rot="2700000">
              <a:off x="1043872" y="3000848"/>
              <a:ext cx="7258556" cy="2913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rot="18900000">
              <a:off x="1196272" y="3153248"/>
              <a:ext cx="7258556" cy="2913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899163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37566"/>
            <a:ext cx="7620000" cy="841570"/>
          </a:xfrm>
        </p:spPr>
        <p:txBody>
          <a:bodyPr/>
          <a:lstStyle/>
          <a:p>
            <a:r>
              <a:rPr lang="en-US" sz="3600"/>
              <a:t>Employee Engagement Characteristics</a:t>
            </a:r>
          </a:p>
        </p:txBody>
      </p:sp>
      <p:sp>
        <p:nvSpPr>
          <p:cNvPr id="4" name="Content Placeholder 3"/>
          <p:cNvSpPr>
            <a:spLocks noGrp="1"/>
          </p:cNvSpPr>
          <p:nvPr>
            <p:ph idx="1"/>
          </p:nvPr>
        </p:nvSpPr>
        <p:spPr>
          <a:xfrm>
            <a:off x="530029" y="1286634"/>
            <a:ext cx="2811982" cy="598810"/>
          </a:xfrm>
        </p:spPr>
        <p:txBody>
          <a:bodyPr vert="horz" lIns="91440" tIns="45720" rIns="91440" bIns="45720" rtlCol="0" anchor="t">
            <a:normAutofit/>
          </a:bodyPr>
          <a:lstStyle/>
          <a:p>
            <a:pPr marL="114300" indent="0" algn="just">
              <a:buNone/>
            </a:pPr>
            <a:r>
              <a:rPr lang="en-US" sz="3200">
                <a:latin typeface="Cambria"/>
                <a:cs typeface="Aharoni" panose="02010803020104030203" pitchFamily="2" charset="-79"/>
              </a:rPr>
              <a:t>Top-Down</a:t>
            </a:r>
          </a:p>
        </p:txBody>
      </p:sp>
      <p:sp>
        <p:nvSpPr>
          <p:cNvPr id="5" name="Content Placeholder 3"/>
          <p:cNvSpPr txBox="1">
            <a:spLocks/>
          </p:cNvSpPr>
          <p:nvPr/>
        </p:nvSpPr>
        <p:spPr>
          <a:xfrm>
            <a:off x="3528129" y="2078306"/>
            <a:ext cx="4661012" cy="600158"/>
          </a:xfrm>
          <a:prstGeom prst="rect">
            <a:avLst/>
          </a:prstGeom>
        </p:spPr>
        <p:txBody>
          <a:bodyPr vert="horz" lIns="91440" tIns="45720" rIns="91440" bIns="45720" rtlCol="0" anchor="t">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just">
              <a:buFont typeface="Arial" pitchFamily="34" charset="0"/>
              <a:buNone/>
            </a:pPr>
            <a:r>
              <a:rPr lang="en-US" sz="3200">
                <a:latin typeface="Cambria"/>
                <a:cs typeface="Aharoni" panose="02010803020104030203" pitchFamily="2" charset="-79"/>
              </a:rPr>
              <a:t>Initiated by Management</a:t>
            </a:r>
          </a:p>
        </p:txBody>
      </p:sp>
      <p:sp>
        <p:nvSpPr>
          <p:cNvPr id="6" name="Content Placeholder 3"/>
          <p:cNvSpPr txBox="1">
            <a:spLocks/>
          </p:cNvSpPr>
          <p:nvPr/>
        </p:nvSpPr>
        <p:spPr>
          <a:xfrm>
            <a:off x="457200" y="2972477"/>
            <a:ext cx="5247685" cy="838872"/>
          </a:xfrm>
          <a:prstGeom prst="rect">
            <a:avLst/>
          </a:prstGeom>
        </p:spPr>
        <p:txBody>
          <a:bodyPr vert="horz" lIns="91440" tIns="45720" rIns="91440" bIns="45720" rtlCol="0" anchor="t">
            <a:normAutofit fontScale="85000" lnSpcReduction="20000"/>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just">
              <a:buFont typeface="Arial" pitchFamily="34" charset="0"/>
              <a:buNone/>
            </a:pPr>
            <a:r>
              <a:rPr lang="en-US" sz="3200">
                <a:latin typeface="Cambria"/>
                <a:cs typeface="Aharoni" panose="02010803020104030203" pitchFamily="2" charset="-79"/>
              </a:rPr>
              <a:t>Designed to Illicit Commitment</a:t>
            </a:r>
          </a:p>
          <a:p>
            <a:pPr marL="114300" indent="0" algn="just">
              <a:buFont typeface="Arial" pitchFamily="34" charset="0"/>
              <a:buNone/>
            </a:pPr>
            <a:r>
              <a:rPr lang="en-US" sz="3200">
                <a:latin typeface="Cambria"/>
                <a:cs typeface="Aharoni" panose="02010803020104030203" pitchFamily="2" charset="-79"/>
              </a:rPr>
              <a:t>And motivation in Employees</a:t>
            </a:r>
          </a:p>
        </p:txBody>
      </p:sp>
      <p:sp>
        <p:nvSpPr>
          <p:cNvPr id="7" name="Content Placeholder 3"/>
          <p:cNvSpPr txBox="1">
            <a:spLocks/>
          </p:cNvSpPr>
          <p:nvPr/>
        </p:nvSpPr>
        <p:spPr>
          <a:xfrm>
            <a:off x="2965733" y="4292833"/>
            <a:ext cx="5247685" cy="838872"/>
          </a:xfrm>
          <a:prstGeom prst="rect">
            <a:avLst/>
          </a:prstGeom>
        </p:spPr>
        <p:txBody>
          <a:bodyPr vert="horz" lIns="91440" tIns="45720" rIns="91440" bIns="45720" rtlCol="0" anchor="t">
            <a:normAutofit fontScale="92500" lnSpcReduction="20000"/>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just">
              <a:buNone/>
            </a:pPr>
            <a:r>
              <a:rPr lang="en-US" sz="3200">
                <a:latin typeface="Cambria"/>
                <a:cs typeface="Aharoni" panose="02010803020104030203" pitchFamily="2" charset="-79"/>
              </a:rPr>
              <a:t>Doesn’t consider what </a:t>
            </a:r>
            <a:r>
              <a:rPr lang="en-US" sz="3200" i="1">
                <a:latin typeface="Cambria"/>
                <a:cs typeface="Aharoni" panose="02010803020104030203" pitchFamily="2" charset="-79"/>
              </a:rPr>
              <a:t>employees themselves</a:t>
            </a:r>
            <a:r>
              <a:rPr lang="en-US" sz="3200">
                <a:latin typeface="Cambria"/>
                <a:cs typeface="Aharoni" panose="02010803020104030203" pitchFamily="2" charset="-79"/>
              </a:rPr>
              <a:t> think</a:t>
            </a:r>
            <a:r>
              <a:rPr lang="en-US" sz="3200">
                <a:latin typeface="Aharoni"/>
                <a:cs typeface="Aharoni"/>
              </a:rPr>
              <a:t> </a:t>
            </a:r>
            <a:endParaRPr lang="en-US" sz="3200">
              <a:latin typeface="Aharoni" panose="02010803020104030203" pitchFamily="2" charset="-79"/>
              <a:cs typeface="Aharoni" panose="02010803020104030203" pitchFamily="2" charset="-79"/>
            </a:endParaRPr>
          </a:p>
        </p:txBody>
      </p:sp>
      <p:sp>
        <p:nvSpPr>
          <p:cNvPr id="8" name="Content Placeholder 3"/>
          <p:cNvSpPr txBox="1">
            <a:spLocks/>
          </p:cNvSpPr>
          <p:nvPr/>
        </p:nvSpPr>
        <p:spPr>
          <a:xfrm>
            <a:off x="530029" y="5495843"/>
            <a:ext cx="5247685" cy="838872"/>
          </a:xfrm>
          <a:prstGeom prst="rect">
            <a:avLst/>
          </a:prstGeom>
        </p:spPr>
        <p:txBody>
          <a:bodyPr vert="horz" lIns="91440" tIns="45720" rIns="91440" bIns="45720" rtlCol="0" anchor="t">
            <a:normAutofit fontScale="92500" lnSpcReduction="20000"/>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just">
              <a:buFont typeface="Arial" pitchFamily="34" charset="0"/>
              <a:buNone/>
            </a:pPr>
            <a:r>
              <a:rPr lang="en-US" sz="3200">
                <a:latin typeface="Cambria"/>
                <a:cs typeface="Aharoni" panose="02010803020104030203" pitchFamily="2" charset="-79"/>
              </a:rPr>
              <a:t>Has appearance to grant employees say, but doesn’t</a:t>
            </a:r>
          </a:p>
        </p:txBody>
      </p:sp>
    </p:spTree>
    <p:extLst>
      <p:ext uri="{BB962C8B-B14F-4D97-AF65-F5344CB8AC3E}">
        <p14:creationId xmlns:p14="http://schemas.microsoft.com/office/powerpoint/2010/main" val="2667359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37566"/>
            <a:ext cx="7620000" cy="841570"/>
          </a:xfrm>
        </p:spPr>
        <p:txBody>
          <a:bodyPr/>
          <a:lstStyle/>
          <a:p>
            <a:r>
              <a:rPr lang="en-US" sz="3600"/>
              <a:t>Employee Engagement Characteristics</a:t>
            </a:r>
          </a:p>
        </p:txBody>
      </p:sp>
      <p:sp>
        <p:nvSpPr>
          <p:cNvPr id="2" name="Content Placeholder 1"/>
          <p:cNvSpPr>
            <a:spLocks noGrp="1"/>
          </p:cNvSpPr>
          <p:nvPr>
            <p:ph idx="1"/>
          </p:nvPr>
        </p:nvSpPr>
        <p:spPr>
          <a:xfrm>
            <a:off x="125427" y="2134947"/>
            <a:ext cx="4009604" cy="3319085"/>
          </a:xfrm>
        </p:spPr>
        <p:txBody>
          <a:bodyPr vert="horz" lIns="91440" tIns="45720" rIns="91440" bIns="45720" rtlCol="0" anchor="t">
            <a:normAutofit/>
          </a:bodyPr>
          <a:lstStyle/>
          <a:p>
            <a:pPr marL="114300" indent="0">
              <a:buNone/>
            </a:pPr>
            <a:r>
              <a:rPr lang="en-GB">
                <a:latin typeface="Cambria"/>
              </a:rPr>
              <a:t>I can share my Views!  </a:t>
            </a:r>
          </a:p>
          <a:p>
            <a:endParaRPr lang="en-GB">
              <a:latin typeface="Cambria"/>
            </a:endParaRPr>
          </a:p>
          <a:p>
            <a:pPr marL="114300" indent="0">
              <a:buNone/>
            </a:pPr>
            <a:r>
              <a:rPr lang="en-GB">
                <a:latin typeface="Cambria"/>
              </a:rPr>
              <a:t>Information is Shared with me!</a:t>
            </a:r>
          </a:p>
          <a:p>
            <a:pPr marL="114300" indent="0">
              <a:buNone/>
            </a:pPr>
            <a:endParaRPr lang="en-GB">
              <a:latin typeface="Cambria"/>
            </a:endParaRPr>
          </a:p>
          <a:p>
            <a:pPr marL="114300" indent="0">
              <a:buNone/>
            </a:pPr>
            <a:r>
              <a:rPr lang="en-GB">
                <a:latin typeface="Cambria"/>
              </a:rPr>
              <a:t>I share the same Values!</a:t>
            </a:r>
          </a:p>
          <a:p>
            <a:endParaRPr lang="en-GB">
              <a:latin typeface="Cambria"/>
            </a:endParaRPr>
          </a:p>
          <a:p>
            <a:pPr marL="114300" indent="0">
              <a:buNone/>
            </a:pPr>
            <a:r>
              <a:rPr lang="en-GB">
                <a:latin typeface="Cambria"/>
              </a:rPr>
              <a:t>I feel Incentivised!</a:t>
            </a:r>
          </a:p>
          <a:p>
            <a:pPr marL="114300" indent="0">
              <a:buNone/>
            </a:pPr>
            <a:endParaRPr lang="en-GB"/>
          </a:p>
          <a:p>
            <a:pPr marL="114300" indent="0">
              <a:buNone/>
            </a:pPr>
            <a:endParaRPr lang="en-GB"/>
          </a:p>
        </p:txBody>
      </p:sp>
      <p:sp>
        <p:nvSpPr>
          <p:cNvPr id="7" name="Content Placeholder 1"/>
          <p:cNvSpPr txBox="1">
            <a:spLocks/>
          </p:cNvSpPr>
          <p:nvPr/>
        </p:nvSpPr>
        <p:spPr>
          <a:xfrm>
            <a:off x="3520037" y="2134947"/>
            <a:ext cx="4950976" cy="543517"/>
          </a:xfrm>
          <a:prstGeom prst="rect">
            <a:avLst/>
          </a:prstGeom>
        </p:spPr>
        <p:txBody>
          <a:bodyPr vert="horz" lIns="91440" tIns="45720" rIns="91440" bIns="45720" rtlCol="0" anchor="t">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r">
              <a:buNone/>
            </a:pPr>
            <a:r>
              <a:rPr lang="en-GB">
                <a:latin typeface="Cambria"/>
              </a:rPr>
              <a:t>…on what I ask you about.</a:t>
            </a:r>
          </a:p>
          <a:p>
            <a:pPr algn="r"/>
            <a:endParaRPr lang="en-GB"/>
          </a:p>
          <a:p>
            <a:pPr algn="r"/>
            <a:endParaRPr lang="en-GB"/>
          </a:p>
          <a:p>
            <a:pPr marL="114300" indent="0" algn="r">
              <a:buNone/>
            </a:pPr>
            <a:endParaRPr lang="en-GB"/>
          </a:p>
          <a:p>
            <a:pPr marL="114300" indent="0" algn="r">
              <a:buFont typeface="Arial" pitchFamily="34" charset="0"/>
              <a:buNone/>
            </a:pPr>
            <a:endParaRPr lang="en-GB"/>
          </a:p>
        </p:txBody>
      </p:sp>
      <p:sp>
        <p:nvSpPr>
          <p:cNvPr id="8" name="Content Placeholder 1"/>
          <p:cNvSpPr txBox="1">
            <a:spLocks/>
          </p:cNvSpPr>
          <p:nvPr/>
        </p:nvSpPr>
        <p:spPr>
          <a:xfrm>
            <a:off x="552956" y="1261007"/>
            <a:ext cx="2667674" cy="773464"/>
          </a:xfrm>
          <a:prstGeom prst="rect">
            <a:avLst/>
          </a:prstGeom>
        </p:spPr>
        <p:txBody>
          <a:bodyPr vert="horz" lIns="91440" tIns="45720" rIns="91440" bIns="45720" rtlCol="0" anchor="t">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Font typeface="Arial" pitchFamily="34" charset="0"/>
              <a:buNone/>
            </a:pPr>
            <a:r>
              <a:rPr lang="en-GB">
                <a:latin typeface="Cambria"/>
              </a:rPr>
              <a:t>The Employee:</a:t>
            </a:r>
          </a:p>
          <a:p>
            <a:pPr marL="114300" indent="0">
              <a:buFont typeface="Arial" pitchFamily="34" charset="0"/>
              <a:buNone/>
            </a:pPr>
            <a:endParaRPr lang="en-GB"/>
          </a:p>
        </p:txBody>
      </p:sp>
      <p:sp>
        <p:nvSpPr>
          <p:cNvPr id="9" name="Content Placeholder 1"/>
          <p:cNvSpPr txBox="1">
            <a:spLocks/>
          </p:cNvSpPr>
          <p:nvPr/>
        </p:nvSpPr>
        <p:spPr>
          <a:xfrm>
            <a:off x="5033247" y="1261007"/>
            <a:ext cx="2727014" cy="773464"/>
          </a:xfrm>
          <a:prstGeom prst="rect">
            <a:avLst/>
          </a:prstGeom>
        </p:spPr>
        <p:txBody>
          <a:bodyPr vert="horz" lIns="91440" tIns="45720" rIns="91440" bIns="45720" rtlCol="0" anchor="t">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r">
              <a:buFont typeface="Arial" pitchFamily="34" charset="0"/>
              <a:buNone/>
            </a:pPr>
            <a:r>
              <a:rPr lang="en-GB">
                <a:latin typeface="Cambria"/>
              </a:rPr>
              <a:t>Management:</a:t>
            </a:r>
          </a:p>
          <a:p>
            <a:pPr marL="114300" indent="0">
              <a:buFont typeface="Arial" pitchFamily="34" charset="0"/>
              <a:buNone/>
            </a:pPr>
            <a:endParaRPr lang="en-GB"/>
          </a:p>
        </p:txBody>
      </p:sp>
      <p:sp>
        <p:nvSpPr>
          <p:cNvPr id="10" name="Content Placeholder 1"/>
          <p:cNvSpPr txBox="1">
            <a:spLocks/>
          </p:cNvSpPr>
          <p:nvPr/>
        </p:nvSpPr>
        <p:spPr>
          <a:xfrm>
            <a:off x="3576681" y="2497741"/>
            <a:ext cx="4950976" cy="1135584"/>
          </a:xfrm>
          <a:prstGeom prst="rect">
            <a:avLst/>
          </a:prstGeom>
        </p:spPr>
        <p:txBody>
          <a:bodyPr vert="horz" lIns="91440" tIns="45720" rIns="91440" bIns="45720" rtlCol="0" anchor="t">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algn="r"/>
            <a:endParaRPr lang="en-GB"/>
          </a:p>
          <a:p>
            <a:pPr marL="114300" indent="0" algn="r">
              <a:buNone/>
            </a:pPr>
            <a:r>
              <a:rPr lang="en-GB">
                <a:latin typeface="Cambria"/>
              </a:rPr>
              <a:t>…on what I’m ok with you knowing.</a:t>
            </a:r>
          </a:p>
          <a:p>
            <a:pPr algn="r"/>
            <a:endParaRPr lang="en-GB"/>
          </a:p>
          <a:p>
            <a:pPr algn="r"/>
            <a:endParaRPr lang="en-GB"/>
          </a:p>
          <a:p>
            <a:pPr marL="114300" indent="0" algn="r">
              <a:buNone/>
            </a:pPr>
            <a:endParaRPr lang="en-GB"/>
          </a:p>
          <a:p>
            <a:pPr marL="114300" indent="0" algn="r">
              <a:buFont typeface="Arial" pitchFamily="34" charset="0"/>
              <a:buNone/>
            </a:pPr>
            <a:endParaRPr lang="en-GB"/>
          </a:p>
        </p:txBody>
      </p:sp>
      <p:sp>
        <p:nvSpPr>
          <p:cNvPr id="11" name="Content Placeholder 1"/>
          <p:cNvSpPr txBox="1">
            <a:spLocks/>
          </p:cNvSpPr>
          <p:nvPr/>
        </p:nvSpPr>
        <p:spPr>
          <a:xfrm>
            <a:off x="3520037" y="3740204"/>
            <a:ext cx="4950976" cy="573859"/>
          </a:xfrm>
          <a:prstGeom prst="rect">
            <a:avLst/>
          </a:prstGeom>
        </p:spPr>
        <p:txBody>
          <a:bodyPr vert="horz" lIns="91440" tIns="45720" rIns="91440" bIns="45720" rtlCol="0" anchor="t">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r">
              <a:buNone/>
            </a:pPr>
            <a:r>
              <a:rPr lang="en-GB">
                <a:latin typeface="Cambria"/>
              </a:rPr>
              <a:t>…as are prescribed by me</a:t>
            </a:r>
            <a:r>
              <a:rPr lang="en-GB"/>
              <a:t>.</a:t>
            </a:r>
          </a:p>
          <a:p>
            <a:pPr algn="r"/>
            <a:endParaRPr lang="en-GB"/>
          </a:p>
          <a:p>
            <a:pPr marL="114300" indent="0" algn="r">
              <a:buNone/>
            </a:pPr>
            <a:endParaRPr lang="en-GB"/>
          </a:p>
          <a:p>
            <a:pPr algn="r"/>
            <a:endParaRPr lang="en-GB"/>
          </a:p>
          <a:p>
            <a:pPr marL="114300" indent="0" algn="r">
              <a:buNone/>
            </a:pPr>
            <a:endParaRPr lang="en-GB"/>
          </a:p>
          <a:p>
            <a:pPr marL="114300" indent="0" algn="r">
              <a:buFont typeface="Arial" pitchFamily="34" charset="0"/>
              <a:buNone/>
            </a:pPr>
            <a:endParaRPr lang="en-GB"/>
          </a:p>
        </p:txBody>
      </p:sp>
      <p:sp>
        <p:nvSpPr>
          <p:cNvPr id="12" name="Content Placeholder 1"/>
          <p:cNvSpPr txBox="1">
            <a:spLocks/>
          </p:cNvSpPr>
          <p:nvPr/>
        </p:nvSpPr>
        <p:spPr>
          <a:xfrm>
            <a:off x="3520037" y="4199766"/>
            <a:ext cx="4950976" cy="741769"/>
          </a:xfrm>
          <a:prstGeom prst="rect">
            <a:avLst/>
          </a:prstGeom>
        </p:spPr>
        <p:txBody>
          <a:bodyPr vert="horz" lIns="91440" tIns="45720" rIns="91440" bIns="45720" rtlCol="0" anchor="t">
            <a:normAutofit fontScale="92500" lnSpcReduction="10000"/>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algn="r"/>
            <a:endParaRPr lang="en-GB"/>
          </a:p>
          <a:p>
            <a:pPr marL="114300" indent="0" algn="r">
              <a:buNone/>
            </a:pPr>
            <a:r>
              <a:rPr lang="en-GB">
                <a:latin typeface="Cambria"/>
              </a:rPr>
              <a:t>…to the degree I set</a:t>
            </a:r>
            <a:r>
              <a:rPr lang="en-GB"/>
              <a:t>.</a:t>
            </a:r>
          </a:p>
          <a:p>
            <a:pPr algn="r"/>
            <a:endParaRPr lang="en-GB"/>
          </a:p>
          <a:p>
            <a:pPr marL="114300" indent="0" algn="r">
              <a:buNone/>
            </a:pPr>
            <a:endParaRPr lang="en-GB"/>
          </a:p>
          <a:p>
            <a:pPr marL="114300" indent="0" algn="r">
              <a:buFont typeface="Arial" pitchFamily="34" charset="0"/>
              <a:buNone/>
            </a:pPr>
            <a:endParaRPr lang="en-GB"/>
          </a:p>
        </p:txBody>
      </p:sp>
    </p:spTree>
    <p:extLst>
      <p:ext uri="{BB962C8B-B14F-4D97-AF65-F5344CB8AC3E}">
        <p14:creationId xmlns:p14="http://schemas.microsoft.com/office/powerpoint/2010/main" val="3394282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1"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F5C89426-9C6A-4E42-82A3-E6BA39EAC242}"/>
              </a:ext>
            </a:extLst>
          </p:cNvPr>
          <p:cNvSpPr>
            <a:spLocks noGrp="1"/>
          </p:cNvSpPr>
          <p:nvPr>
            <p:ph type="title"/>
          </p:nvPr>
        </p:nvSpPr>
        <p:spPr>
          <a:xfrm>
            <a:off x="295172" y="1038225"/>
            <a:ext cx="7896609" cy="2058988"/>
          </a:xfrm>
        </p:spPr>
        <p:txBody>
          <a:bodyPr/>
          <a:lstStyle/>
          <a:p>
            <a:pPr algn="ctr"/>
            <a:r>
              <a:rPr lang="en-GB"/>
              <a:t>It is all About Discretionary Effort and Business Performance</a:t>
            </a:r>
            <a:endParaRPr lang="en-US">
              <a:solidFill>
                <a:schemeClr val="tx1"/>
              </a:solidFill>
            </a:endParaRPr>
          </a:p>
        </p:txBody>
      </p:sp>
    </p:spTree>
    <p:extLst>
      <p:ext uri="{BB962C8B-B14F-4D97-AF65-F5344CB8AC3E}">
        <p14:creationId xmlns:p14="http://schemas.microsoft.com/office/powerpoint/2010/main" val="25196576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75" y="552450"/>
            <a:ext cx="8208268" cy="4800600"/>
          </a:xfrm>
        </p:spPr>
        <p:txBody>
          <a:bodyPr vert="horz" lIns="91440" tIns="45720" rIns="91440" bIns="45720" rtlCol="0" anchor="t">
            <a:normAutofit/>
          </a:bodyPr>
          <a:lstStyle/>
          <a:p>
            <a:endParaRPr lang="en-GB" sz="2400">
              <a:latin typeface="Cambria"/>
            </a:endParaRPr>
          </a:p>
          <a:p>
            <a:r>
              <a:rPr lang="en-GB" sz="2400">
                <a:latin typeface="Cambria"/>
              </a:rPr>
              <a:t>Commitment to Company goals.</a:t>
            </a:r>
          </a:p>
          <a:p>
            <a:r>
              <a:rPr lang="en-GB" sz="2400">
                <a:latin typeface="Cambria"/>
              </a:rPr>
              <a:t>Give discretionary effort, go the extra mile.</a:t>
            </a:r>
          </a:p>
          <a:p>
            <a:r>
              <a:rPr lang="en-GB" sz="2400">
                <a:latin typeface="Cambria"/>
              </a:rPr>
              <a:t>Engagement = higher level of profitable return.</a:t>
            </a:r>
          </a:p>
          <a:p>
            <a:r>
              <a:rPr lang="en-GB" sz="2400">
                <a:latin typeface="Cambria"/>
              </a:rPr>
              <a:t>Engagement is important and powerful – for companies</a:t>
            </a:r>
          </a:p>
        </p:txBody>
      </p:sp>
    </p:spTree>
    <p:extLst>
      <p:ext uri="{BB962C8B-B14F-4D97-AF65-F5344CB8AC3E}">
        <p14:creationId xmlns:p14="http://schemas.microsoft.com/office/powerpoint/2010/main" val="235403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382"/>
            <a:ext cx="7620000" cy="582626"/>
          </a:xfrm>
        </p:spPr>
        <p:txBody>
          <a:bodyPr/>
          <a:lstStyle/>
          <a:p>
            <a:r>
              <a:rPr lang="en-GB" sz="3600"/>
              <a:t>Deficiencies of Employee Engagemen</a:t>
            </a:r>
            <a:r>
              <a:rPr lang="en-GB"/>
              <a:t>t</a:t>
            </a:r>
          </a:p>
        </p:txBody>
      </p:sp>
      <p:sp>
        <p:nvSpPr>
          <p:cNvPr id="3" name="Content Placeholder 2"/>
          <p:cNvSpPr>
            <a:spLocks noGrp="1"/>
          </p:cNvSpPr>
          <p:nvPr>
            <p:ph idx="1"/>
          </p:nvPr>
        </p:nvSpPr>
        <p:spPr>
          <a:xfrm>
            <a:off x="181035" y="1112170"/>
            <a:ext cx="7620000" cy="5742773"/>
          </a:xfrm>
        </p:spPr>
        <p:txBody>
          <a:bodyPr vert="horz" lIns="91440" tIns="45720" rIns="91440" bIns="45720" rtlCol="0" anchor="t">
            <a:normAutofit/>
          </a:bodyPr>
          <a:lstStyle/>
          <a:p>
            <a:pPr algn="just"/>
            <a:r>
              <a:rPr lang="en-GB">
                <a:latin typeface="Cambria"/>
              </a:rPr>
              <a:t>It does not provide any effective voice</a:t>
            </a:r>
          </a:p>
          <a:p>
            <a:pPr algn="just"/>
            <a:r>
              <a:rPr lang="en-GB">
                <a:latin typeface="Cambria"/>
                <a:cs typeface="Aharoni" panose="02010803020104030203" pitchFamily="2" charset="-79"/>
              </a:rPr>
              <a:t>Managers still hold any real decision making power</a:t>
            </a:r>
          </a:p>
          <a:p>
            <a:pPr algn="just"/>
            <a:r>
              <a:rPr lang="en-GB">
                <a:latin typeface="Cambria"/>
                <a:cs typeface="Aharoni" panose="02010803020104030203" pitchFamily="2" charset="-79"/>
              </a:rPr>
              <a:t>It  does not provide employees with any ability to enforce their voice.</a:t>
            </a:r>
          </a:p>
          <a:p>
            <a:pPr algn="just"/>
            <a:r>
              <a:rPr lang="en-GB">
                <a:latin typeface="Cambria"/>
                <a:cs typeface="Aharoni" panose="02010803020104030203" pitchFamily="2" charset="-79"/>
              </a:rPr>
              <a:t>It is a completely ineffective means of providing voice and representation, let alone to protect employee interests with reference to their terms and conditions of work</a:t>
            </a:r>
          </a:p>
          <a:p>
            <a:pPr algn="just"/>
            <a:r>
              <a:rPr lang="en-GB">
                <a:latin typeface="Cambria"/>
              </a:rPr>
              <a:t>Unitary Perspective</a:t>
            </a:r>
          </a:p>
          <a:p>
            <a:pPr algn="just"/>
            <a:r>
              <a:rPr lang="en-GB">
                <a:latin typeface="Cambria"/>
              </a:rPr>
              <a:t>Inequality of Power</a:t>
            </a:r>
          </a:p>
        </p:txBody>
      </p:sp>
    </p:spTree>
    <p:extLst>
      <p:ext uri="{BB962C8B-B14F-4D97-AF65-F5344CB8AC3E}">
        <p14:creationId xmlns:p14="http://schemas.microsoft.com/office/powerpoint/2010/main" val="2687014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Trade Unionism</a:t>
            </a:r>
          </a:p>
        </p:txBody>
      </p:sp>
      <p:sp>
        <p:nvSpPr>
          <p:cNvPr id="3" name="Content Placeholder 2"/>
          <p:cNvSpPr>
            <a:spLocks noGrp="1"/>
          </p:cNvSpPr>
          <p:nvPr>
            <p:ph idx="1"/>
          </p:nvPr>
        </p:nvSpPr>
        <p:spPr>
          <a:xfrm>
            <a:off x="274638" y="1268413"/>
            <a:ext cx="8075612" cy="4875674"/>
          </a:xfrm>
        </p:spPr>
        <p:txBody>
          <a:bodyPr vert="horz" lIns="91440" tIns="45720" rIns="91440" bIns="45720" rtlCol="0" anchor="t">
            <a:normAutofit/>
          </a:bodyPr>
          <a:lstStyle/>
          <a:p>
            <a:pPr marL="0" indent="0" algn="just">
              <a:buNone/>
            </a:pPr>
            <a:endParaRPr lang="en-GB" sz="2000">
              <a:latin typeface="Cambria"/>
              <a:cs typeface="Aharoni" panose="02010803020104030203" pitchFamily="2" charset="-79"/>
            </a:endParaRPr>
          </a:p>
          <a:p>
            <a:pPr marL="0" indent="0" algn="just">
              <a:buNone/>
            </a:pPr>
            <a:r>
              <a:rPr lang="en-GB" sz="2000">
                <a:latin typeface="Cambria"/>
                <a:cs typeface="Aharoni" panose="02010803020104030203" pitchFamily="2" charset="-79"/>
              </a:rPr>
              <a:t>These inequities of interest are what gave rise to Trade Unions to redress the imbalance of power by representing workers on a collective basis and utilising collective bargaining </a:t>
            </a:r>
          </a:p>
          <a:p>
            <a:pPr marL="0" indent="0" algn="just">
              <a:buNone/>
            </a:pPr>
            <a:endParaRPr lang="en-GB" sz="2000">
              <a:latin typeface="Cambria"/>
              <a:cs typeface="Aharoni" panose="02010803020104030203" pitchFamily="2" charset="-79"/>
            </a:endParaRPr>
          </a:p>
          <a:p>
            <a:pPr marL="0" indent="0" algn="just">
              <a:buNone/>
            </a:pPr>
            <a:r>
              <a:rPr lang="en-GB" sz="2000">
                <a:latin typeface="Cambria"/>
                <a:cs typeface="Aharoni" panose="02010803020104030203" pitchFamily="2" charset="-79"/>
              </a:rPr>
              <a:t>Trade unions do not discard the concept of employee engagement but believe there should be an independent representation system in order to enable employee voice. </a:t>
            </a:r>
          </a:p>
          <a:p>
            <a:pPr algn="just"/>
            <a:endParaRPr lang="en-GB" sz="2000">
              <a:latin typeface="Cambria"/>
              <a:cs typeface="Aharoni" panose="02010803020104030203" pitchFamily="2" charset="-79"/>
            </a:endParaRPr>
          </a:p>
          <a:p>
            <a:pPr marL="0" indent="0" algn="just">
              <a:buNone/>
            </a:pPr>
            <a:r>
              <a:rPr lang="en-GB" sz="2000">
                <a:latin typeface="Cambria"/>
                <a:cs typeface="Aharoni" panose="02010803020104030203" pitchFamily="2" charset="-79"/>
              </a:rPr>
              <a:t>Employee Engagement does not supplement a lack of Trade Union</a:t>
            </a:r>
          </a:p>
          <a:p>
            <a:pPr marL="0" indent="0" algn="just">
              <a:buNone/>
            </a:pPr>
            <a:endParaRPr lang="en-GB" sz="2000">
              <a:latin typeface="Cambria"/>
              <a:cs typeface="Aharoni" panose="02010803020104030203" pitchFamily="2" charset="-79"/>
            </a:endParaRPr>
          </a:p>
          <a:p>
            <a:pPr marL="0" indent="0" algn="just">
              <a:buNone/>
            </a:pPr>
            <a:r>
              <a:rPr lang="en-GB" sz="2000">
                <a:latin typeface="Cambria"/>
                <a:cs typeface="Aharoni" panose="02010803020104030203" pitchFamily="2" charset="-79"/>
              </a:rPr>
              <a:t>Trade Unions can get things done and balance the scale.</a:t>
            </a:r>
            <a:endParaRPr lang="en-GB" sz="2000" b="1">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2341262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752</Words>
  <Application>Microsoft Office PowerPoint</Application>
  <PresentationFormat>On-screen Show (4:3)</PresentationFormat>
  <Paragraphs>99</Paragraphs>
  <Slides>9</Slides>
  <Notes>5</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Adjacency</vt:lpstr>
      <vt:lpstr>Can non-union forms of employee engagement provide workers with any real voice or representation?</vt:lpstr>
      <vt:lpstr>What is employee engagement?</vt:lpstr>
      <vt:lpstr>PowerPoint Presentation</vt:lpstr>
      <vt:lpstr>Employee Engagement Characteristics</vt:lpstr>
      <vt:lpstr>Employee Engagement Characteristics</vt:lpstr>
      <vt:lpstr>It is all About Discretionary Effort and Business Performance</vt:lpstr>
      <vt:lpstr>PowerPoint Presentation</vt:lpstr>
      <vt:lpstr>Deficiencies of Employee Engagement</vt:lpstr>
      <vt:lpstr>Trade Unionism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 non-union forms of employee engagement provide workers with any real voice or representation?</dc:title>
  <dc:creator>Jenny Rodriguez</dc:creator>
  <cp:lastModifiedBy>Jenny Rodriguez</cp:lastModifiedBy>
  <cp:revision>3</cp:revision>
  <dcterms:modified xsi:type="dcterms:W3CDTF">2017-11-23T11:44:51Z</dcterms:modified>
</cp:coreProperties>
</file>